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Lst>
  <p:sldSz cy="6858000" cx="9144000"/>
  <p:notesSz cx="6808775" cy="9939325"/>
  <p:embeddedFontLst>
    <p:embeddedFont>
      <p:font typeface="Roboto"/>
      <p:regular r:id="rId252"/>
      <p:bold r:id="rId253"/>
      <p:italic r:id="rId254"/>
      <p:boldItalic r:id="rId255"/>
    </p:embeddedFont>
    <p:embeddedFont>
      <p:font typeface="Tahoma"/>
      <p:regular r:id="rId256"/>
      <p:bold r:id="rId2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258" roundtripDataSignature="AMtx7mhSaPVBbhareNEXRVPEfbqyx++y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39AAC6-3C4C-4022-8F5B-71311FB0F315}">
  <a:tblStyle styleId="{0539AAC6-3C4C-4022-8F5B-71311FB0F31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698FDC6-616B-4907-B123-BBF2F57A0CFE}"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1DC09C1B-6856-487A-8883-4DCE478A7248}" styleName="Table_2">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F885672-4E7B-47C5-8210-A6DA45C88362}" styleName="Table_3">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258" Type="http://customschemas.google.com/relationships/presentationmetadata" Target="metadata"/><Relationship Id="rId132" Type="http://schemas.openxmlformats.org/officeDocument/2006/relationships/slide" Target="slides/slide125.xml"/><Relationship Id="rId253" Type="http://schemas.openxmlformats.org/officeDocument/2006/relationships/font" Target="fonts/Roboto-bold.fntdata"/><Relationship Id="rId131" Type="http://schemas.openxmlformats.org/officeDocument/2006/relationships/slide" Target="slides/slide124.xml"/><Relationship Id="rId252" Type="http://schemas.openxmlformats.org/officeDocument/2006/relationships/font" Target="fonts/Roboto-regular.fntdata"/><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font" Target="fonts/Tahoma-bold.fntdata"/><Relationship Id="rId135" Type="http://schemas.openxmlformats.org/officeDocument/2006/relationships/slide" Target="slides/slide128.xml"/><Relationship Id="rId256" Type="http://schemas.openxmlformats.org/officeDocument/2006/relationships/font" Target="fonts/Tahoma-regular.fntdata"/><Relationship Id="rId134" Type="http://schemas.openxmlformats.org/officeDocument/2006/relationships/slide" Target="slides/slide127.xml"/><Relationship Id="rId255" Type="http://schemas.openxmlformats.org/officeDocument/2006/relationships/font" Target="fonts/Roboto-boldItalic.fntdata"/><Relationship Id="rId133" Type="http://schemas.openxmlformats.org/officeDocument/2006/relationships/slide" Target="slides/slide126.xml"/><Relationship Id="rId254" Type="http://schemas.openxmlformats.org/officeDocument/2006/relationships/font" Target="fonts/Roboto-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50475" cy="496967"/>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6737" y="0"/>
            <a:ext cx="2950475" cy="496967"/>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0879" y="4721186"/>
            <a:ext cx="5447030" cy="447270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40646"/>
            <a:ext cx="2950475" cy="49696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notes"/>
          <p:cNvSpPr txBox="1"/>
          <p:nvPr>
            <p:ph idx="1" type="body"/>
          </p:nvPr>
        </p:nvSpPr>
        <p:spPr>
          <a:xfrm>
            <a:off x="680879" y="4721186"/>
            <a:ext cx="5447030" cy="44727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The Internet revolutionized how people communicate and work together. It ushered in a new era of free information for everyone, transforming life in ways that were hard to imagine in its early stages. But the next wave of the Internet is not about people. It’s about intelligent, connected devices.</a:t>
            </a:r>
            <a:endParaRPr/>
          </a:p>
          <a:p>
            <a:pPr indent="0" lvl="0" marL="0" rtl="0" algn="l">
              <a:spcBef>
                <a:spcPts val="0"/>
              </a:spcBef>
              <a:spcAft>
                <a:spcPts val="0"/>
              </a:spcAft>
              <a:buNone/>
            </a:pPr>
            <a:r>
              <a:t/>
            </a:r>
            <a:endParaRPr/>
          </a:p>
        </p:txBody>
      </p:sp>
      <p:sp>
        <p:nvSpPr>
          <p:cNvPr id="179" name="Google Shape;179;p1: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10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6" name="Google Shape;1156;p10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0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p10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02: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188" name="Google Shape;1188;p102:notes"/>
          <p:cNvSpPr txBox="1"/>
          <p:nvPr/>
        </p:nvSpPr>
        <p:spPr>
          <a:xfrm>
            <a:off x="-11795125" y="-11793538"/>
            <a:ext cx="11796713" cy="11796713"/>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lang="en-US" sz="1800">
                <a:solidFill>
                  <a:srgbClr val="000000"/>
                </a:solidFill>
                <a:latin typeface="Calibri"/>
                <a:ea typeface="Calibri"/>
                <a:cs typeface="Calibri"/>
                <a:sym typeface="Calibri"/>
              </a:rPr>
              <a:t>‹#›</a:t>
            </a:fld>
            <a:endParaRPr sz="1800">
              <a:solidFill>
                <a:srgbClr val="000000"/>
              </a:solidFill>
              <a:latin typeface="Calibri"/>
              <a:ea typeface="Calibri"/>
              <a:cs typeface="Calibri"/>
              <a:sym typeface="Calibri"/>
            </a:endParaRPr>
          </a:p>
        </p:txBody>
      </p:sp>
      <p:sp>
        <p:nvSpPr>
          <p:cNvPr id="1189" name="Google Shape;1189;p102:notes"/>
          <p:cNvSpPr txBox="1"/>
          <p:nvPr>
            <p:ph idx="1" type="body"/>
          </p:nvPr>
        </p:nvSpPr>
        <p:spPr>
          <a:xfrm>
            <a:off x="776288" y="4776788"/>
            <a:ext cx="6218237"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000"/>
              <a:buFont typeface="Calibri"/>
              <a:buNone/>
            </a:pPr>
            <a:r>
              <a:t/>
            </a:r>
            <a:endParaRPr sz="2000">
              <a:latin typeface="Arial"/>
              <a:ea typeface="Arial"/>
              <a:cs typeface="Arial"/>
              <a:sym typeface="Arial"/>
            </a:endParaRPr>
          </a:p>
        </p:txBody>
      </p:sp>
      <p:sp>
        <p:nvSpPr>
          <p:cNvPr id="1190" name="Google Shape;1190;p10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0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p10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0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p10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0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4" name="Google Shape;1214;p10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10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p10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107: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230" name="Google Shape;1230;p107:notes"/>
          <p:cNvSpPr/>
          <p:nvPr>
            <p:ph idx="2" type="sldImg"/>
          </p:nvPr>
        </p:nvSpPr>
        <p:spPr>
          <a:xfrm>
            <a:off x="1371600" y="763588"/>
            <a:ext cx="50292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31" name="Google Shape;1231;p107: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108: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241" name="Google Shape;1241;p108:notes"/>
          <p:cNvSpPr/>
          <p:nvPr>
            <p:ph idx="2" type="sldImg"/>
          </p:nvPr>
        </p:nvSpPr>
        <p:spPr>
          <a:xfrm>
            <a:off x="1000125" y="773113"/>
            <a:ext cx="5102225" cy="38258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2" name="Google Shape;1242;p108:notes"/>
          <p:cNvSpPr txBox="1"/>
          <p:nvPr>
            <p:ph idx="1" type="body"/>
          </p:nvPr>
        </p:nvSpPr>
        <p:spPr>
          <a:xfrm>
            <a:off x="946150" y="4860925"/>
            <a:ext cx="5207000" cy="4605338"/>
          </a:xfrm>
          <a:prstGeom prst="rect">
            <a:avLst/>
          </a:prstGeom>
          <a:noFill/>
          <a:ln>
            <a:noFill/>
          </a:ln>
        </p:spPr>
        <p:txBody>
          <a:bodyPr anchorCtr="0" anchor="t" bIns="48850" lIns="97725" spcFirstLastPara="1" rIns="97725" wrap="square" tIns="4885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10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9" name="Google Shape;1249;p10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11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8" name="Google Shape;1258;p11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11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5" name="Google Shape;1285;p11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1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4" name="Google Shape;1294;p11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1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5" name="Google Shape;1305;p11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11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2" name="Google Shape;1312;p11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p11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7" name="Google Shape;1317;p11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1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p11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11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7" name="Google Shape;1337;p11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11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11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p11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1" name="Google Shape;1351;p11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1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2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12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2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3" name="Google Shape;1383;p12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12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2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12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5" name="Google Shape;1405;p12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2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5" name="Google Shape;1415;p12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12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p12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2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1" name="Google Shape;1461;p12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12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7" name="Google Shape;1467;p12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2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3" name="Google Shape;1473;p12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2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0" name="Google Shape;1480;p129:notes"/>
          <p:cNvSpPr txBox="1"/>
          <p:nvPr>
            <p:ph idx="1" type="body"/>
          </p:nvPr>
        </p:nvSpPr>
        <p:spPr>
          <a:xfrm>
            <a:off x="680879" y="4721186"/>
            <a:ext cx="5447030" cy="447270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1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130: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486" name="Google Shape;1486;p130:notes"/>
          <p:cNvSpPr/>
          <p:nvPr>
            <p:ph idx="2" type="sldImg"/>
          </p:nvPr>
        </p:nvSpPr>
        <p:spPr>
          <a:xfrm>
            <a:off x="917575" y="754063"/>
            <a:ext cx="4962525" cy="372268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87" name="Google Shape;1487;p130:notes"/>
          <p:cNvSpPr txBox="1"/>
          <p:nvPr>
            <p:ph idx="1" type="body"/>
          </p:nvPr>
        </p:nvSpPr>
        <p:spPr>
          <a:xfrm>
            <a:off x="680323" y="4714214"/>
            <a:ext cx="5438418" cy="446667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 survey of the spectrum of the Wireless Communication Radios employed for the IoT reveals a daunting number of protocols, gaining popularity and usefulness.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Since much of the IoT technology hinges on the ability of its devices to be remotely communicable, the wireless communication capability becomes an important aspect of the system design. The choice of the right wireless radio that is to be used is inherently dependent on the application where the IoT is to be deployed and also governed by other metrics like the radio range required, data rate required, line of sight constraints and the available power.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wireless communication protocols define their own network architectures and topologies and this is an important consideration that has to be made while making a system design for a specific application domain.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recent entry into IoT wireless protocols, termed as Low Power Wide Area Network or LPWAN technology, is gaining immense popularity in the IoT spectrum owing to its high radio range and low power consumption. This comes with a compromise on the data rate. Since IoT devices transact very small amounts of data, the LPWAN protocols are best suited for the applications that require long battery life and outdoor deployments. Long Range or LoRa, NBIoT, SigFox and Weightless are some of the protocols that are considered under the LPWAN technologies.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list mentioned above is not fully exhaustive and covers some of the most popular protocols used in the IoT spectrum.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13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3" name="Google Shape;1493;p13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13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9" name="Google Shape;1499;p13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13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4" name="Google Shape;1504;p13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13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0" name="Google Shape;1510;p13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13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p13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13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2" name="Google Shape;1522;p13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3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8" name="Google Shape;1528;p13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13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4" name="Google Shape;1534;p13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13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0" name="Google Shape;1540;p13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14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7" name="Google Shape;1547;p14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14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6" name="Google Shape;1556;p14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42: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565" name="Google Shape;1565;p142:notes"/>
          <p:cNvSpPr/>
          <p:nvPr>
            <p:ph idx="2" type="sldImg"/>
          </p:nvPr>
        </p:nvSpPr>
        <p:spPr>
          <a:xfrm>
            <a:off x="1371600" y="763588"/>
            <a:ext cx="50292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66" name="Google Shape;1566;p142: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14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6" name="Google Shape;1576;p14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14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5" name="Google Shape;1585;p14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14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1" name="Google Shape;1591;p14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14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0" name="Google Shape;1610;p14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p14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9" name="Google Shape;1619;p14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14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5" name="Google Shape;1625;p14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14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2" name="Google Shape;1632;p14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1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15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8" name="Google Shape;1638;p15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151: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647" name="Google Shape;1647;p151:notes"/>
          <p:cNvSpPr/>
          <p:nvPr>
            <p:ph idx="2" type="sldImg"/>
          </p:nvPr>
        </p:nvSpPr>
        <p:spPr>
          <a:xfrm>
            <a:off x="1371600" y="763588"/>
            <a:ext cx="50292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48" name="Google Shape;1648;p151: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p15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8" name="Google Shape;1658;p15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15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8" name="Google Shape;1668;p15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15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2" name="Google Shape;1682;p15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15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0" name="Google Shape;1690;p15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p15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9" name="Google Shape;1699;p15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157: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708" name="Google Shape;1708;p157:notes"/>
          <p:cNvSpPr/>
          <p:nvPr>
            <p:ph idx="2" type="sldImg"/>
          </p:nvPr>
        </p:nvSpPr>
        <p:spPr>
          <a:xfrm>
            <a:off x="1371600" y="763588"/>
            <a:ext cx="5029200" cy="37719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09" name="Google Shape;1709;p157:notes"/>
          <p:cNvSpPr txBox="1"/>
          <p:nvPr>
            <p:ph idx="1" type="body"/>
          </p:nvPr>
        </p:nvSpPr>
        <p:spPr>
          <a:xfrm>
            <a:off x="777875" y="4776788"/>
            <a:ext cx="6218238" cy="452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15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1" name="Google Shape;1721;p15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15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9" name="Google Shape;1729;p15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1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p16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5" name="Google Shape;1735;p16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p16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1" name="Google Shape;1741;p16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p16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0" name="Google Shape;1750;p16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16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6" name="Google Shape;1756;p16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p16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7" name="Google Shape;1767;p16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p16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3" name="Google Shape;1773;p16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16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1" name="Google Shape;1781;p16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p16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7" name="Google Shape;1787;p16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p16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5" name="Google Shape;1795;p16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p169: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801" name="Google Shape;1801;p169:notes"/>
          <p:cNvSpPr txBox="1"/>
          <p:nvPr/>
        </p:nvSpPr>
        <p:spPr>
          <a:xfrm>
            <a:off x="995597" y="755650"/>
            <a:ext cx="4816010" cy="372586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900" lIns="91825" spcFirstLastPara="1" rIns="91825" wrap="square" tIns="459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1802" name="Google Shape;1802;p169:notes"/>
          <p:cNvSpPr txBox="1"/>
          <p:nvPr>
            <p:ph idx="1" type="body"/>
          </p:nvPr>
        </p:nvSpPr>
        <p:spPr>
          <a:xfrm>
            <a:off x="681198" y="4721225"/>
            <a:ext cx="5444806" cy="4471988"/>
          </a:xfrm>
          <a:prstGeom prst="rect">
            <a:avLst/>
          </a:prstGeom>
          <a:noFill/>
          <a:ln>
            <a:noFill/>
          </a:ln>
        </p:spPr>
        <p:txBody>
          <a:bodyPr anchorCtr="0" anchor="ctr" bIns="42550" lIns="85100" spcFirstLastPara="1" rIns="85100" wrap="square" tIns="4255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803" name="Google Shape;1803;p16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170: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200"/>
              <a:buFont typeface="Times New Roman"/>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814" name="Google Shape;1814;p170:notes"/>
          <p:cNvSpPr/>
          <p:nvPr>
            <p:ph idx="2" type="sldImg"/>
          </p:nvPr>
        </p:nvSpPr>
        <p:spPr>
          <a:xfrm>
            <a:off x="920750" y="755650"/>
            <a:ext cx="4964113" cy="37242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15" name="Google Shape;1815;p170:notes"/>
          <p:cNvSpPr txBox="1"/>
          <p:nvPr>
            <p:ph idx="1" type="body"/>
          </p:nvPr>
        </p:nvSpPr>
        <p:spPr>
          <a:xfrm>
            <a:off x="681198" y="4721225"/>
            <a:ext cx="5444806" cy="4387850"/>
          </a:xfrm>
          <a:prstGeom prst="rect">
            <a:avLst/>
          </a:prstGeom>
          <a:noFill/>
          <a:ln>
            <a:noFill/>
          </a:ln>
        </p:spPr>
        <p:txBody>
          <a:bodyPr anchorCtr="0" anchor="ctr" bIns="42550" lIns="85100" spcFirstLastPara="1" rIns="85100" wrap="square" tIns="4255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171: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1827" name="Google Shape;1827;p171:notes"/>
          <p:cNvSpPr txBox="1"/>
          <p:nvPr/>
        </p:nvSpPr>
        <p:spPr>
          <a:xfrm>
            <a:off x="995597" y="755650"/>
            <a:ext cx="4816010" cy="372586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900" lIns="91825" spcFirstLastPara="1" rIns="91825" wrap="square" tIns="459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1828" name="Google Shape;1828;p171:notes"/>
          <p:cNvSpPr txBox="1"/>
          <p:nvPr>
            <p:ph idx="1" type="body"/>
          </p:nvPr>
        </p:nvSpPr>
        <p:spPr>
          <a:xfrm>
            <a:off x="681198" y="4721225"/>
            <a:ext cx="5444806" cy="4471988"/>
          </a:xfrm>
          <a:prstGeom prst="rect">
            <a:avLst/>
          </a:prstGeom>
          <a:noFill/>
          <a:ln>
            <a:noFill/>
          </a:ln>
        </p:spPr>
        <p:txBody>
          <a:bodyPr anchorCtr="0" anchor="ctr" bIns="42550" lIns="85100" spcFirstLastPara="1" rIns="85100" wrap="square" tIns="4255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829" name="Google Shape;1829;p17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17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6" name="Google Shape;1836;p17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p17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5" name="Google Shape;1845;p17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p17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3" name="Google Shape;1853;p17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17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1" name="Google Shape;1861;p17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17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8" name="Google Shape;1868;p17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17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5" name="Google Shape;1875;p17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p17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1" name="Google Shape;1881;p17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17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0" name="Google Shape;1890;p17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18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6" name="Google Shape;1896;p18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p18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5" name="Google Shape;1905;p18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p18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9" name="Google Shape;1939;p18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18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4" name="Google Shape;1984;p18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p18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8" name="Google Shape;2008;p18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18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4" name="Google Shape;2014;p18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18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2" name="Google Shape;2022;p18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p18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8" name="Google Shape;2028;p18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18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5" name="Google Shape;2045;p18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p18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8" name="Google Shape;2068;p18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1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p19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3" name="Google Shape;2103;p19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p19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0" name="Google Shape;2110;p19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19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7" name="Google Shape;2117;p19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p19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5" name="Google Shape;2135;p19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p19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3" name="Google Shape;2143;p19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p195: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2157" name="Google Shape;2157;p195:notes"/>
          <p:cNvSpPr/>
          <p:nvPr>
            <p:ph idx="2" type="sldImg"/>
          </p:nvPr>
        </p:nvSpPr>
        <p:spPr>
          <a:xfrm>
            <a:off x="920750" y="755650"/>
            <a:ext cx="4965700" cy="3725863"/>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58" name="Google Shape;2158;p195:notes"/>
          <p:cNvSpPr txBox="1"/>
          <p:nvPr>
            <p:ph idx="1" type="body"/>
          </p:nvPr>
        </p:nvSpPr>
        <p:spPr>
          <a:xfrm>
            <a:off x="681197" y="4721226"/>
            <a:ext cx="5446395" cy="447357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p19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7" name="Google Shape;2167;p19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p19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6" name="Google Shape;2176;p19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p19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2" name="Google Shape;2182;p19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199: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2188" name="Google Shape;2188;p199:notes"/>
          <p:cNvSpPr/>
          <p:nvPr>
            <p:ph idx="2" type="sldImg"/>
          </p:nvPr>
        </p:nvSpPr>
        <p:spPr>
          <a:xfrm>
            <a:off x="922338" y="757238"/>
            <a:ext cx="4960937" cy="372268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89" name="Google Shape;2189;p199:notes"/>
          <p:cNvSpPr txBox="1"/>
          <p:nvPr>
            <p:ph idx="1" type="body"/>
          </p:nvPr>
        </p:nvSpPr>
        <p:spPr>
          <a:xfrm>
            <a:off x="681198" y="4721225"/>
            <a:ext cx="5444806" cy="4387850"/>
          </a:xfrm>
          <a:prstGeom prst="rect">
            <a:avLst/>
          </a:prstGeom>
          <a:noFill/>
          <a:ln>
            <a:noFill/>
          </a:ln>
        </p:spPr>
        <p:txBody>
          <a:bodyPr anchorCtr="0" anchor="ctr" bIns="42400" lIns="84825" spcFirstLastPara="1" rIns="84825" wrap="square" tIns="4240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p:nvPr>
            <p:ph idx="2" type="sldImg"/>
          </p:nvPr>
        </p:nvSpPr>
        <p:spPr>
          <a:xfrm>
            <a:off x="919163" y="754063"/>
            <a:ext cx="4945062" cy="37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2:notes"/>
          <p:cNvSpPr txBox="1"/>
          <p:nvPr>
            <p:ph idx="1" type="body"/>
          </p:nvPr>
        </p:nvSpPr>
        <p:spPr>
          <a:xfrm>
            <a:off x="680879" y="4721186"/>
            <a:ext cx="5447030" cy="447270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Computing Paradigms –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Computing has evolved a long way in the past 50 years and is generally classified into 3 paradigms, also called waves of computing.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First wave of computing, also called the Mainframe era, was introduced by IBM through their System/360 based computers. This wave focused on a “One-to-Many” operational structure where one computer served multiple users. Users logged into these machines and submitted their jobs for execution.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mainframe systems were large, powerful, supporting large databases with elaborate I/O hardware to support multiple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Second Wave was termed as the Personal computing era and started off close to the first wave in the early 1960s. This was pioneered by the Digital Electronic Corporation (DEC), through its PDP-8 Mini computer. This wave broke away from the traditional One to Many paradigm and introduced the “One-to-One” paradigm. A significant technological intervention in this wave was the development of the Bus architecture for communication between the processor and its peripherals. Each user had a powerful computer at his disposal and was therefore an independent entity in the entire architecture. The evolution of networking further enhanced the communication scenario in this wave, enabling users to interact with each other, seamlessly.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Third wave of computing was coined by Mark Weiser of the Palo Alto Research Centre (PARC), Xerox in 1991 and is termed as Ubiquitous Computing. In this  wave, a number of computers serve an individual, leading to a “Many to One” architecture.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Weiser’s own words and I quote, “</a:t>
            </a:r>
            <a:r>
              <a:rPr b="0" i="0" lang="en-US" sz="1200" u="none" strike="noStrike">
                <a:solidFill>
                  <a:srgbClr val="000000"/>
                </a:solidFill>
                <a:latin typeface="Times New Roman"/>
                <a:ea typeface="Times New Roman"/>
                <a:cs typeface="Times New Roman"/>
                <a:sym typeface="Times New Roman"/>
              </a:rPr>
              <a:t>The most profound technologies are those that disappear. They weave themselves into the fabric of everyday life until they are indistinguishable from it.” unquote. </a:t>
            </a:r>
            <a:endParaRPr/>
          </a:p>
          <a:p>
            <a:pPr indent="0" lvl="0" marL="0" rtl="0" algn="l">
              <a:spcBef>
                <a:spcPts val="0"/>
              </a:spcBef>
              <a:spcAft>
                <a:spcPts val="0"/>
              </a:spcAft>
              <a:buNone/>
            </a:pPr>
            <a:r>
              <a:t/>
            </a:r>
            <a:endParaRPr b="0" i="0" sz="1200" u="none" strike="noStrike">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b="0" i="0" lang="en-US" sz="1200" u="none" strike="noStrike">
                <a:solidFill>
                  <a:srgbClr val="000000"/>
                </a:solidFill>
                <a:latin typeface="Times New Roman"/>
                <a:ea typeface="Times New Roman"/>
                <a:cs typeface="Times New Roman"/>
                <a:sym typeface="Times New Roman"/>
              </a:rPr>
              <a:t>This paradigm opened up the spectrum for a number of technologies to intervene and provide multiple services to an individual user. Some of the significant inclusions of this era include smaller, powerful and feature rich processing, miniaturized sensing and sensing systems, wireless networking and actuation control, all in a single system. The world that we see around us today is a step in this direction. This wave paved the way for the Internet of Things  which is another significant step in this direction. </a:t>
            </a:r>
            <a:r>
              <a:rPr lang="en-US"/>
              <a:t> </a:t>
            </a:r>
            <a:endParaRPr/>
          </a:p>
        </p:txBody>
      </p:sp>
      <p:sp>
        <p:nvSpPr>
          <p:cNvPr id="186" name="Google Shape;186;p2:notes"/>
          <p:cNvSpPr txBox="1"/>
          <p:nvPr>
            <p:ph idx="11" type="ftr"/>
          </p:nvPr>
        </p:nvSpPr>
        <p:spPr>
          <a:xfrm>
            <a:off x="0" y="9440646"/>
            <a:ext cx="2950475" cy="49696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C-DAC,Hyderabad</a:t>
            </a:r>
            <a:endParaRPr/>
          </a:p>
        </p:txBody>
      </p:sp>
      <p:sp>
        <p:nvSpPr>
          <p:cNvPr id="187" name="Google Shape;187;p2: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2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p20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5" name="Google Shape;2195;p20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p20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5" name="Google Shape;2205;p20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20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7" name="Google Shape;2217;p20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p20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7" name="Google Shape;2227;p20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p20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6" name="Google Shape;2236;p20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p20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8" name="Google Shape;2248;p20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p20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3" name="Google Shape;2253;p20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20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9" name="Google Shape;2259;p20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p20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9" name="Google Shape;2269;p20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p20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5" name="Google Shape;2275;p20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p210:notes"/>
          <p:cNvSpPr txBox="1"/>
          <p:nvPr>
            <p:ph idx="11" type="ftr"/>
          </p:nvPr>
        </p:nvSpPr>
        <p:spPr>
          <a:xfrm>
            <a:off x="0"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000000"/>
              </a:buClr>
              <a:buSzPts val="1300"/>
              <a:buFont typeface="Times New Roman"/>
              <a:buNone/>
            </a:pPr>
            <a:r>
              <a:rPr lang="en-US" sz="1300">
                <a:solidFill>
                  <a:srgbClr val="000000"/>
                </a:solidFill>
                <a:latin typeface="Times New Roman"/>
                <a:ea typeface="Times New Roman"/>
                <a:cs typeface="Times New Roman"/>
                <a:sym typeface="Times New Roman"/>
              </a:rPr>
              <a:t>C-DAC,Hyderabad</a:t>
            </a:r>
            <a:endParaRPr/>
          </a:p>
        </p:txBody>
      </p:sp>
      <p:sp>
        <p:nvSpPr>
          <p:cNvPr id="2281" name="Google Shape;2281;p210: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2282" name="Google Shape;2282;p210:notes"/>
          <p:cNvSpPr/>
          <p:nvPr>
            <p:ph idx="2" type="sldImg"/>
          </p:nvPr>
        </p:nvSpPr>
        <p:spPr>
          <a:xfrm>
            <a:off x="920750" y="755650"/>
            <a:ext cx="4967288" cy="3727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83" name="Google Shape;2283;p210:notes"/>
          <p:cNvSpPr txBox="1"/>
          <p:nvPr>
            <p:ph idx="1" type="body"/>
          </p:nvPr>
        </p:nvSpPr>
        <p:spPr>
          <a:xfrm>
            <a:off x="681106" y="4719461"/>
            <a:ext cx="5437574" cy="4462780"/>
          </a:xfrm>
          <a:prstGeom prst="rect">
            <a:avLst/>
          </a:prstGeom>
          <a:noFill/>
          <a:ln>
            <a:noFill/>
          </a:ln>
        </p:spPr>
        <p:txBody>
          <a:bodyPr anchorCtr="0" anchor="ctr" bIns="43375" lIns="86725" spcFirstLastPara="1" rIns="86725" wrap="square" tIns="4337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p21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9" name="Google Shape;2289;p21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p21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7" name="Google Shape;2297;p21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p213: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300"/>
              <a:buFont typeface="Times New Roman"/>
              <a:buNone/>
            </a:pPr>
            <a:fld id="{00000000-1234-1234-1234-123412341234}" type="slidenum">
              <a:rPr lang="en-US" sz="1300">
                <a:solidFill>
                  <a:srgbClr val="000000"/>
                </a:solidFill>
                <a:latin typeface="Times New Roman"/>
                <a:ea typeface="Times New Roman"/>
                <a:cs typeface="Times New Roman"/>
                <a:sym typeface="Times New Roman"/>
              </a:rPr>
              <a:t>‹#›</a:t>
            </a:fld>
            <a:endParaRPr sz="1300">
              <a:solidFill>
                <a:srgbClr val="000000"/>
              </a:solidFill>
              <a:latin typeface="Times New Roman"/>
              <a:ea typeface="Times New Roman"/>
              <a:cs typeface="Times New Roman"/>
              <a:sym typeface="Times New Roman"/>
            </a:endParaRPr>
          </a:p>
        </p:txBody>
      </p:sp>
      <p:sp>
        <p:nvSpPr>
          <p:cNvPr id="2308" name="Google Shape;2308;p213:notes"/>
          <p:cNvSpPr/>
          <p:nvPr>
            <p:ph idx="2" type="sldImg"/>
          </p:nvPr>
        </p:nvSpPr>
        <p:spPr>
          <a:xfrm>
            <a:off x="2978150" y="549275"/>
            <a:ext cx="3660775" cy="2746375"/>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09" name="Google Shape;2309;p213:notes"/>
          <p:cNvSpPr txBox="1"/>
          <p:nvPr>
            <p:ph idx="1" type="body"/>
          </p:nvPr>
        </p:nvSpPr>
        <p:spPr>
          <a:xfrm>
            <a:off x="962009" y="3479485"/>
            <a:ext cx="7692881" cy="329509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21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5" name="Google Shape;2355;p21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p21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3" name="Google Shape;2363;p21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21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6" name="Google Shape;2376;p21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p21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3" name="Google Shape;2393;p21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p21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2" name="Google Shape;2402;p21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p21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1" name="Google Shape;2411;p21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p22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0" name="Google Shape;2420;p22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p22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6" name="Google Shape;2436;p22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p22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6" name="Google Shape;2456;p22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p22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6" name="Google Shape;2466;p22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2" name="Shape 2472"/>
        <p:cNvGrpSpPr/>
        <p:nvPr/>
      </p:nvGrpSpPr>
      <p:grpSpPr>
        <a:xfrm>
          <a:off x="0" y="0"/>
          <a:ext cx="0" cy="0"/>
          <a:chOff x="0" y="0"/>
          <a:chExt cx="0" cy="0"/>
        </a:xfrm>
      </p:grpSpPr>
      <p:sp>
        <p:nvSpPr>
          <p:cNvPr id="2473" name="Google Shape;2473;p22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4" name="Google Shape;2474;p22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p22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1" name="Google Shape;2481;p22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p22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8" name="Google Shape;2488;p22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p22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6" name="Google Shape;2496;p22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p22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5" name="Google Shape;2505;p22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p22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3" name="Google Shape;2513;p22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p23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2" name="Google Shape;2522;p23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p23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6" name="Google Shape;2536;p23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p23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9" name="Google Shape;2549;p23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p23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8" name="Google Shape;2558;p23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p23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6" name="Google Shape;2586;p23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3" name="Shape 2593"/>
        <p:cNvGrpSpPr/>
        <p:nvPr/>
      </p:nvGrpSpPr>
      <p:grpSpPr>
        <a:xfrm>
          <a:off x="0" y="0"/>
          <a:ext cx="0" cy="0"/>
          <a:chOff x="0" y="0"/>
          <a:chExt cx="0" cy="0"/>
        </a:xfrm>
      </p:grpSpPr>
      <p:sp>
        <p:nvSpPr>
          <p:cNvPr id="2594" name="Google Shape;2594;p23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5" name="Google Shape;2595;p23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p23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7" name="Google Shape;2607;p23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p23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7" name="Google Shape;2617;p23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p23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4" name="Google Shape;2624;p23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p23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1" name="Google Shape;2631;p23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2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p24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2" name="Google Shape;2642;p24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p24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0" name="Google Shape;2650;p24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p24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6" name="Google Shape;2656;p24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p24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2" name="Google Shape;2662;p24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p24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8" name="Google Shape;2668;p24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2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2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2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2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3: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97" name="Google Shape;197;p3:notes"/>
          <p:cNvSpPr/>
          <p:nvPr>
            <p:ph idx="2" type="sldImg"/>
          </p:nvPr>
        </p:nvSpPr>
        <p:spPr>
          <a:xfrm>
            <a:off x="920750" y="755650"/>
            <a:ext cx="4967288" cy="3727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8" name="Google Shape;198;p3:notes"/>
          <p:cNvSpPr txBox="1"/>
          <p:nvPr>
            <p:ph idx="1" type="body"/>
          </p:nvPr>
        </p:nvSpPr>
        <p:spPr>
          <a:xfrm>
            <a:off x="681436" y="4720246"/>
            <a:ext cx="5447308" cy="44723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3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3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3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3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3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3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3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3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4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4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4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4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4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4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4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4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4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4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4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5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5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5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p5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5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5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5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5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5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5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6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6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6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6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6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6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6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6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6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6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6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6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6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6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6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6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6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7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7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7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7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7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7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7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7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7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7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7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7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7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7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7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7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7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7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79:notes"/>
          <p:cNvSpPr/>
          <p:nvPr>
            <p:ph idx="2" type="sldImg"/>
          </p:nvPr>
        </p:nvSpPr>
        <p:spPr>
          <a:xfrm>
            <a:off x="919163" y="754063"/>
            <a:ext cx="4945062" cy="37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79:notes"/>
          <p:cNvSpPr txBox="1"/>
          <p:nvPr>
            <p:ph idx="1" type="body"/>
          </p:nvPr>
        </p:nvSpPr>
        <p:spPr>
          <a:xfrm>
            <a:off x="680879" y="4721186"/>
            <a:ext cx="5447030" cy="447270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IoT Network Topologies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IoT nodes can also be classified into one of three popular network topologies namely, Mesh topology depicted in orange in the figure, Star topology depicted in turquoise and the standalone topology, depicted in blue.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 mesh topology, the nodes network among themselves using mesh protocols. In a mesh protocol, provision is made for each node to be connected either directly or indirectly to every other node using routing algorithms. Since all nodes are connected in the mesh, they all need not be in the vicinity of the gateway. Data from the farthest node is relayed to the gateway using a multi-hop routing protocol, which increases the network coverage.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star topology requires each node to be connected to the gateway through a peer-to-peer connection or a direct link, without any intermediary forwarder. This implies that all nodes in the network have to be within the radio range of the gateway for successful communication to happen. These networks are simpler to implement, but require long range wireless radios to ensure useful uses.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standalone topology, there is no need for a gateway. The node can directly communicate with the cloud using a WAN kind of wireless communication protocol.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From the standpoint of power consumption, the star topology consumes the lowest power because the nodes can be duty cycled. For the mesh network to be power aware, all nodes require some form of network time synchronization to ensure they all sleep and wake up at the same time, thereby conserving power. The standalone topology can also be power aware, but in comparison to the star topology it is generally higher because the nature of the wireless communication will be inherently power hungry</a:t>
            </a:r>
            <a:endParaRPr/>
          </a:p>
        </p:txBody>
      </p:sp>
      <p:sp>
        <p:nvSpPr>
          <p:cNvPr id="818" name="Google Shape;818;p79:notes"/>
          <p:cNvSpPr txBox="1"/>
          <p:nvPr>
            <p:ph idx="11" type="ftr"/>
          </p:nvPr>
        </p:nvSpPr>
        <p:spPr>
          <a:xfrm>
            <a:off x="0" y="9440646"/>
            <a:ext cx="2950475" cy="49696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C-DAC,Hyderabad</a:t>
            </a:r>
            <a:endParaRPr/>
          </a:p>
        </p:txBody>
      </p:sp>
      <p:sp>
        <p:nvSpPr>
          <p:cNvPr id="819" name="Google Shape;819;p79: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80:notes"/>
          <p:cNvSpPr/>
          <p:nvPr>
            <p:ph idx="2" type="sldImg"/>
          </p:nvPr>
        </p:nvSpPr>
        <p:spPr>
          <a:xfrm>
            <a:off x="919163" y="754063"/>
            <a:ext cx="4945062" cy="3708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80:notes"/>
          <p:cNvSpPr txBox="1"/>
          <p:nvPr>
            <p:ph idx="1" type="body"/>
          </p:nvPr>
        </p:nvSpPr>
        <p:spPr>
          <a:xfrm>
            <a:off x="680879" y="4721186"/>
            <a:ext cx="5447030" cy="447270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key considerations to be made while developing an IoT 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 of the important design considerations to be made for an IoT system include the Power Consumption, Battery based device architectures, Deployments &amp; Networking requirements, Coverage Area, Support for massive number of autonomous &amp; stand-alone devices and low device cost.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Primarily Low Power consumption is the most important design consideration for an IoT system. This is particularly important for deployments in outdoor and remote application sites. Since there are multiple devices in the system architecture like End nodes and Gateways, the power consumption at each of these has to be carefully planned and budgeted. End nodes generally interface sensors. In this scenario, it may be possible to conserve power by duty cycling the device. But, if the end device includes an actuator duty cycling it may introduce latency into the system response which may be undesirable.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low power operations of the IoT are also dependent on the system and network architectures, as discussed earlier. Based on whether the topology of the network is mesh or star or stand-alone, the power consumption varies.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Most IoT devices require to operate with a battery as its source of power. It is therefore important that the system design ensures that the battery use is optimal, so as to provide adequate sustenance without having to frequently replace it. Additionally, where ever possible, energy harvesting methods can be employed to ensure greater power sustainability of the device. The system design should however consider algorithms that optimize battery consumption. It may also be advisable to design with a secondary battery in the system to ensure that it is able to survive a primary battery failure.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Deployment scenario is another important aspect of the IoT system architecture. Most IoT deployments are expected to be in remote sites. Therefore networking and network management become fundamental. Since remote operations are important, the deployment architecture should facilitate for remote configurations, firmware updates and device health monitoring.  Device packaging forms another important consideration and conformance to environmental protection standards is a pre-requisite for the deployment to be successful. The networking should ensure that these are adequately addressed, as according to the application requirements.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Other aspects like coverage area, support for massive number of devices, stand-alone operations and low device cost are also important considerations in the system design. </a:t>
            </a:r>
            <a:endParaRPr/>
          </a:p>
        </p:txBody>
      </p:sp>
      <p:sp>
        <p:nvSpPr>
          <p:cNvPr id="827" name="Google Shape;827;p80:notes"/>
          <p:cNvSpPr txBox="1"/>
          <p:nvPr>
            <p:ph idx="11" type="ftr"/>
          </p:nvPr>
        </p:nvSpPr>
        <p:spPr>
          <a:xfrm>
            <a:off x="0" y="9440646"/>
            <a:ext cx="2950475" cy="49696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C-DAC,Hyderabad</a:t>
            </a:r>
            <a:endParaRPr/>
          </a:p>
        </p:txBody>
      </p:sp>
      <p:sp>
        <p:nvSpPr>
          <p:cNvPr id="828" name="Google Shape;828;p80: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8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8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8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8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8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8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8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8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85: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865" name="Google Shape;865;p85:notes"/>
          <p:cNvSpPr/>
          <p:nvPr>
            <p:ph idx="2" type="sldImg"/>
          </p:nvPr>
        </p:nvSpPr>
        <p:spPr>
          <a:xfrm>
            <a:off x="1371600" y="765175"/>
            <a:ext cx="5024438" cy="37671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66" name="Google Shape;866;p85:notes"/>
          <p:cNvSpPr txBox="1"/>
          <p:nvPr>
            <p:ph idx="1" type="body"/>
          </p:nvPr>
        </p:nvSpPr>
        <p:spPr>
          <a:xfrm>
            <a:off x="776913" y="4777554"/>
            <a:ext cx="6215309" cy="452366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8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8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8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8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88: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p88: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8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8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9: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9: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90: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p90: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91: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p91: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92: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 name="Google Shape;959;p92: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p93: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 name="Google Shape;966;p93: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94: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94: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95: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95: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96: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 name="Google Shape;1069;p96: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97:notes"/>
          <p:cNvSpPr txBox="1"/>
          <p:nvPr>
            <p:ph idx="1" type="body"/>
          </p:nvPr>
        </p:nvSpPr>
        <p:spPr>
          <a:xfrm>
            <a:off x="680879" y="4721186"/>
            <a:ext cx="5447030" cy="447270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 name="Google Shape;1090;p97:notes"/>
          <p:cNvSpPr/>
          <p:nvPr>
            <p:ph idx="2" type="sldImg"/>
          </p:nvPr>
        </p:nvSpPr>
        <p:spPr>
          <a:xfrm>
            <a:off x="920750" y="746125"/>
            <a:ext cx="4967288" cy="3725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98: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102" name="Google Shape;1102;p98:notes"/>
          <p:cNvSpPr/>
          <p:nvPr>
            <p:ph idx="2" type="sldImg"/>
          </p:nvPr>
        </p:nvSpPr>
        <p:spPr>
          <a:xfrm>
            <a:off x="1371600" y="765175"/>
            <a:ext cx="5024438" cy="37671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03" name="Google Shape;1103;p98:notes"/>
          <p:cNvSpPr txBox="1"/>
          <p:nvPr>
            <p:ph idx="1" type="body"/>
          </p:nvPr>
        </p:nvSpPr>
        <p:spPr>
          <a:xfrm>
            <a:off x="776913" y="4777554"/>
            <a:ext cx="6215309" cy="452366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99:notes"/>
          <p:cNvSpPr txBox="1"/>
          <p:nvPr>
            <p:ph idx="12" type="sldNum"/>
          </p:nvPr>
        </p:nvSpPr>
        <p:spPr>
          <a:xfrm>
            <a:off x="3856737" y="9440646"/>
            <a:ext cx="2950475" cy="49696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New Roman"/>
                <a:ea typeface="Times New Roman"/>
                <a:cs typeface="Times New Roman"/>
                <a:sym typeface="Times New Roman"/>
              </a:rPr>
              <a:t>‹#›</a:t>
            </a:fld>
            <a:endParaRPr sz="1200">
              <a:solidFill>
                <a:srgbClr val="000000"/>
              </a:solidFill>
              <a:latin typeface="Times New Roman"/>
              <a:ea typeface="Times New Roman"/>
              <a:cs typeface="Times New Roman"/>
              <a:sym typeface="Times New Roman"/>
            </a:endParaRPr>
          </a:p>
        </p:txBody>
      </p:sp>
      <p:sp>
        <p:nvSpPr>
          <p:cNvPr id="1113" name="Google Shape;1113;p99:notes"/>
          <p:cNvSpPr/>
          <p:nvPr>
            <p:ph idx="2" type="sldImg"/>
          </p:nvPr>
        </p:nvSpPr>
        <p:spPr>
          <a:xfrm>
            <a:off x="1371600" y="765175"/>
            <a:ext cx="5024438" cy="376713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14" name="Google Shape;1114;p99:notes"/>
          <p:cNvSpPr txBox="1"/>
          <p:nvPr>
            <p:ph idx="1" type="body"/>
          </p:nvPr>
        </p:nvSpPr>
        <p:spPr>
          <a:xfrm>
            <a:off x="776913" y="4777554"/>
            <a:ext cx="6215309" cy="452366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46"/>
          <p:cNvSpPr txBox="1"/>
          <p:nvPr>
            <p:ph type="ctrTitle"/>
          </p:nvPr>
        </p:nvSpPr>
        <p:spPr>
          <a:xfrm>
            <a:off x="685800" y="2130428"/>
            <a:ext cx="7772400" cy="1470025"/>
          </a:xfrm>
          <a:prstGeom prst="rect">
            <a:avLst/>
          </a:prstGeom>
          <a:noFill/>
          <a:ln>
            <a:noFill/>
          </a:ln>
        </p:spPr>
        <p:txBody>
          <a:bodyPr anchorCtr="0" anchor="ctr" bIns="45700" lIns="91400" spcFirstLastPara="1" rIns="91400"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46"/>
          <p:cNvSpPr txBox="1"/>
          <p:nvPr>
            <p:ph idx="1" type="subTitle"/>
          </p:nvPr>
        </p:nvSpPr>
        <p:spPr>
          <a:xfrm>
            <a:off x="1371600" y="3886202"/>
            <a:ext cx="6400800" cy="1752600"/>
          </a:xfrm>
          <a:prstGeom prst="rect">
            <a:avLst/>
          </a:prstGeom>
          <a:noFill/>
          <a:ln>
            <a:noFill/>
          </a:ln>
        </p:spPr>
        <p:txBody>
          <a:bodyPr anchorCtr="0" anchor="t" bIns="45700" lIns="91400" spcFirstLastPara="1" rIns="91400"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46"/>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46"/>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46"/>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6" name="Shape 66"/>
        <p:cNvGrpSpPr/>
        <p:nvPr/>
      </p:nvGrpSpPr>
      <p:grpSpPr>
        <a:xfrm>
          <a:off x="0" y="0"/>
          <a:ext cx="0" cy="0"/>
          <a:chOff x="0" y="0"/>
          <a:chExt cx="0" cy="0"/>
        </a:xfrm>
      </p:grpSpPr>
      <p:sp>
        <p:nvSpPr>
          <p:cNvPr id="67" name="Google Shape;67;p259"/>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59"/>
          <p:cNvSpPr txBox="1"/>
          <p:nvPr>
            <p:ph idx="1" type="body"/>
          </p:nvPr>
        </p:nvSpPr>
        <p:spPr>
          <a:xfrm>
            <a:off x="457200" y="1535114"/>
            <a:ext cx="4040188" cy="639762"/>
          </a:xfrm>
          <a:prstGeom prst="rect">
            <a:avLst/>
          </a:prstGeom>
          <a:noFill/>
          <a:ln>
            <a:noFill/>
          </a:ln>
        </p:spPr>
        <p:txBody>
          <a:bodyPr anchorCtr="0" anchor="b" bIns="45700" lIns="91400" spcFirstLastPara="1" rIns="91400"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9" name="Google Shape;69;p259"/>
          <p:cNvSpPr txBox="1"/>
          <p:nvPr>
            <p:ph idx="2" type="body"/>
          </p:nvPr>
        </p:nvSpPr>
        <p:spPr>
          <a:xfrm>
            <a:off x="457200" y="2174875"/>
            <a:ext cx="4040188" cy="3951288"/>
          </a:xfrm>
          <a:prstGeom prst="rect">
            <a:avLst/>
          </a:prstGeom>
          <a:noFill/>
          <a:ln>
            <a:noFill/>
          </a:ln>
        </p:spPr>
        <p:txBody>
          <a:bodyPr anchorCtr="0" anchor="t" bIns="45700" lIns="91400" spcFirstLastPara="1" rIns="91400"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0" name="Google Shape;70;p259"/>
          <p:cNvSpPr txBox="1"/>
          <p:nvPr>
            <p:ph idx="3" type="body"/>
          </p:nvPr>
        </p:nvSpPr>
        <p:spPr>
          <a:xfrm>
            <a:off x="4645025" y="1535114"/>
            <a:ext cx="4041775" cy="639762"/>
          </a:xfrm>
          <a:prstGeom prst="rect">
            <a:avLst/>
          </a:prstGeom>
          <a:noFill/>
          <a:ln>
            <a:noFill/>
          </a:ln>
        </p:spPr>
        <p:txBody>
          <a:bodyPr anchorCtr="0" anchor="b" bIns="45700" lIns="91400" spcFirstLastPara="1" rIns="91400"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1" name="Google Shape;71;p259"/>
          <p:cNvSpPr txBox="1"/>
          <p:nvPr>
            <p:ph idx="4" type="body"/>
          </p:nvPr>
        </p:nvSpPr>
        <p:spPr>
          <a:xfrm>
            <a:off x="4645025" y="2174875"/>
            <a:ext cx="4041775" cy="3951288"/>
          </a:xfrm>
          <a:prstGeom prst="rect">
            <a:avLst/>
          </a:prstGeom>
          <a:noFill/>
          <a:ln>
            <a:noFill/>
          </a:ln>
        </p:spPr>
        <p:txBody>
          <a:bodyPr anchorCtr="0" anchor="t" bIns="45700" lIns="91400" spcFirstLastPara="1" rIns="91400"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 name="Google Shape;72;p259"/>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9"/>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59"/>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5" name="Shape 75"/>
        <p:cNvGrpSpPr/>
        <p:nvPr/>
      </p:nvGrpSpPr>
      <p:grpSpPr>
        <a:xfrm>
          <a:off x="0" y="0"/>
          <a:ext cx="0" cy="0"/>
          <a:chOff x="0" y="0"/>
          <a:chExt cx="0" cy="0"/>
        </a:xfrm>
      </p:grpSpPr>
      <p:sp>
        <p:nvSpPr>
          <p:cNvPr id="76" name="Google Shape;76;p260"/>
          <p:cNvSpPr txBox="1"/>
          <p:nvPr>
            <p:ph type="title"/>
          </p:nvPr>
        </p:nvSpPr>
        <p:spPr>
          <a:xfrm>
            <a:off x="457202" y="273050"/>
            <a:ext cx="3008313" cy="1162050"/>
          </a:xfrm>
          <a:prstGeom prst="rect">
            <a:avLst/>
          </a:prstGeom>
          <a:noFill/>
          <a:ln>
            <a:noFill/>
          </a:ln>
        </p:spPr>
        <p:txBody>
          <a:bodyPr anchorCtr="0" anchor="b" bIns="45700" lIns="91400" spcFirstLastPara="1" rIns="91400"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260"/>
          <p:cNvSpPr txBox="1"/>
          <p:nvPr>
            <p:ph idx="1" type="body"/>
          </p:nvPr>
        </p:nvSpPr>
        <p:spPr>
          <a:xfrm>
            <a:off x="3575053" y="273053"/>
            <a:ext cx="5111750" cy="5853113"/>
          </a:xfrm>
          <a:prstGeom prst="rect">
            <a:avLst/>
          </a:prstGeom>
          <a:noFill/>
          <a:ln>
            <a:noFill/>
          </a:ln>
        </p:spPr>
        <p:txBody>
          <a:bodyPr anchorCtr="0" anchor="t" bIns="45700" lIns="91400" spcFirstLastPara="1" rIns="91400"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8" name="Google Shape;78;p260"/>
          <p:cNvSpPr txBox="1"/>
          <p:nvPr>
            <p:ph idx="2" type="body"/>
          </p:nvPr>
        </p:nvSpPr>
        <p:spPr>
          <a:xfrm>
            <a:off x="457202" y="1435103"/>
            <a:ext cx="3008313" cy="4691063"/>
          </a:xfrm>
          <a:prstGeom prst="rect">
            <a:avLst/>
          </a:prstGeom>
          <a:noFill/>
          <a:ln>
            <a:noFill/>
          </a:ln>
        </p:spPr>
        <p:txBody>
          <a:bodyPr anchorCtr="0" anchor="t" bIns="45700" lIns="91400" spcFirstLastPara="1" rIns="91400"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9" name="Google Shape;79;p260"/>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60"/>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60"/>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261"/>
          <p:cNvSpPr txBox="1"/>
          <p:nvPr>
            <p:ph type="title"/>
          </p:nvPr>
        </p:nvSpPr>
        <p:spPr>
          <a:xfrm>
            <a:off x="1792288" y="4800600"/>
            <a:ext cx="5486400" cy="566738"/>
          </a:xfrm>
          <a:prstGeom prst="rect">
            <a:avLst/>
          </a:prstGeom>
          <a:noFill/>
          <a:ln>
            <a:noFill/>
          </a:ln>
        </p:spPr>
        <p:txBody>
          <a:bodyPr anchorCtr="0" anchor="b" bIns="45700" lIns="91400" spcFirstLastPara="1" rIns="91400"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61"/>
          <p:cNvSpPr/>
          <p:nvPr>
            <p:ph idx="2" type="pic"/>
          </p:nvPr>
        </p:nvSpPr>
        <p:spPr>
          <a:xfrm>
            <a:off x="1792288" y="612775"/>
            <a:ext cx="5486400" cy="4114800"/>
          </a:xfrm>
          <a:prstGeom prst="rect">
            <a:avLst/>
          </a:prstGeom>
          <a:noFill/>
          <a:ln>
            <a:noFill/>
          </a:ln>
        </p:spPr>
        <p:txBody>
          <a:bodyPr anchorCtr="0" anchor="t" bIns="45700" lIns="91400" spcFirstLastPara="1" rIns="91400"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85" name="Google Shape;85;p261"/>
          <p:cNvSpPr txBox="1"/>
          <p:nvPr>
            <p:ph idx="1" type="body"/>
          </p:nvPr>
        </p:nvSpPr>
        <p:spPr>
          <a:xfrm>
            <a:off x="1792288" y="5367338"/>
            <a:ext cx="5486400" cy="804862"/>
          </a:xfrm>
          <a:prstGeom prst="rect">
            <a:avLst/>
          </a:prstGeom>
          <a:noFill/>
          <a:ln>
            <a:noFill/>
          </a:ln>
        </p:spPr>
        <p:txBody>
          <a:bodyPr anchorCtr="0" anchor="t" bIns="45700" lIns="91400" spcFirstLastPara="1" rIns="91400"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6" name="Google Shape;86;p261"/>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61"/>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61"/>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9" name="Shape 89"/>
        <p:cNvGrpSpPr/>
        <p:nvPr/>
      </p:nvGrpSpPr>
      <p:grpSpPr>
        <a:xfrm>
          <a:off x="0" y="0"/>
          <a:ext cx="0" cy="0"/>
          <a:chOff x="0" y="0"/>
          <a:chExt cx="0" cy="0"/>
        </a:xfrm>
      </p:grpSpPr>
      <p:sp>
        <p:nvSpPr>
          <p:cNvPr id="90" name="Google Shape;90;p262"/>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262"/>
          <p:cNvSpPr txBox="1"/>
          <p:nvPr>
            <p:ph idx="1" type="body"/>
          </p:nvPr>
        </p:nvSpPr>
        <p:spPr>
          <a:xfrm rot="5400000">
            <a:off x="2309018" y="-251616"/>
            <a:ext cx="4525963" cy="8229600"/>
          </a:xfrm>
          <a:prstGeom prst="rect">
            <a:avLst/>
          </a:prstGeom>
          <a:noFill/>
          <a:ln>
            <a:noFill/>
          </a:ln>
        </p:spPr>
        <p:txBody>
          <a:bodyPr anchorCtr="0" anchor="t" bIns="45700" lIns="91400" spcFirstLastPara="1" rIns="91400"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 name="Google Shape;92;p262"/>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62"/>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62"/>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5" name="Shape 95"/>
        <p:cNvGrpSpPr/>
        <p:nvPr/>
      </p:nvGrpSpPr>
      <p:grpSpPr>
        <a:xfrm>
          <a:off x="0" y="0"/>
          <a:ext cx="0" cy="0"/>
          <a:chOff x="0" y="0"/>
          <a:chExt cx="0" cy="0"/>
        </a:xfrm>
      </p:grpSpPr>
      <p:sp>
        <p:nvSpPr>
          <p:cNvPr id="96" name="Google Shape;96;p263"/>
          <p:cNvSpPr txBox="1"/>
          <p:nvPr>
            <p:ph type="title"/>
          </p:nvPr>
        </p:nvSpPr>
        <p:spPr>
          <a:xfrm rot="5400000">
            <a:off x="4732338" y="2171704"/>
            <a:ext cx="5851525" cy="2057400"/>
          </a:xfrm>
          <a:prstGeom prst="rect">
            <a:avLst/>
          </a:prstGeom>
          <a:noFill/>
          <a:ln>
            <a:noFill/>
          </a:ln>
        </p:spPr>
        <p:txBody>
          <a:bodyPr anchorCtr="0" anchor="ctr" bIns="45700" lIns="91400" spcFirstLastPara="1" rIns="91400"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63"/>
          <p:cNvSpPr txBox="1"/>
          <p:nvPr>
            <p:ph idx="1" type="body"/>
          </p:nvPr>
        </p:nvSpPr>
        <p:spPr>
          <a:xfrm rot="5400000">
            <a:off x="541338" y="190504"/>
            <a:ext cx="5851525" cy="6019800"/>
          </a:xfrm>
          <a:prstGeom prst="rect">
            <a:avLst/>
          </a:prstGeom>
          <a:noFill/>
          <a:ln>
            <a:noFill/>
          </a:ln>
        </p:spPr>
        <p:txBody>
          <a:bodyPr anchorCtr="0" anchor="t" bIns="45700" lIns="91400" spcFirstLastPara="1" rIns="91400"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 name="Google Shape;98;p263"/>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63"/>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63"/>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8" name="Shape 108"/>
        <p:cNvGrpSpPr/>
        <p:nvPr/>
      </p:nvGrpSpPr>
      <p:grpSpPr>
        <a:xfrm>
          <a:off x="0" y="0"/>
          <a:ext cx="0" cy="0"/>
          <a:chOff x="0" y="0"/>
          <a:chExt cx="0" cy="0"/>
        </a:xfrm>
      </p:grpSpPr>
      <p:sp>
        <p:nvSpPr>
          <p:cNvPr id="109" name="Google Shape;109;p252"/>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52"/>
          <p:cNvSpPr txBox="1"/>
          <p:nvPr>
            <p:ph idx="1" type="body"/>
          </p:nvPr>
        </p:nvSpPr>
        <p:spPr>
          <a:xfrm>
            <a:off x="457200" y="1219200"/>
            <a:ext cx="8229600" cy="49530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111" name="Google Shape;111;p25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52"/>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52"/>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4" name="Shape 114"/>
        <p:cNvGrpSpPr/>
        <p:nvPr/>
      </p:nvGrpSpPr>
      <p:grpSpPr>
        <a:xfrm>
          <a:off x="0" y="0"/>
          <a:ext cx="0" cy="0"/>
          <a:chOff x="0" y="0"/>
          <a:chExt cx="0" cy="0"/>
        </a:xfrm>
      </p:grpSpPr>
      <p:sp>
        <p:nvSpPr>
          <p:cNvPr id="115" name="Google Shape;115;p253"/>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2080"/>
              <a:buFont typeface="Noto Sans Symbols"/>
              <a:buNone/>
              <a:defRPr/>
            </a:lvl1pPr>
            <a:lvl2pPr lvl="1" algn="l">
              <a:spcBef>
                <a:spcPts val="360"/>
              </a:spcBef>
              <a:spcAft>
                <a:spcPts val="0"/>
              </a:spcAft>
              <a:buSzPts val="1170"/>
              <a:buChar char="■"/>
              <a:defRPr/>
            </a:lvl2pPr>
            <a:lvl3pPr lvl="2" algn="l">
              <a:spcBef>
                <a:spcPts val="360"/>
              </a:spcBef>
              <a:spcAft>
                <a:spcPts val="0"/>
              </a:spcAft>
              <a:buSzPts val="1170"/>
              <a:buChar char="■"/>
              <a:defRPr/>
            </a:lvl3pPr>
            <a:lvl4pPr lvl="3" algn="l">
              <a:spcBef>
                <a:spcPts val="360"/>
              </a:spcBef>
              <a:spcAft>
                <a:spcPts val="0"/>
              </a:spcAft>
              <a:buSzPts val="1170"/>
              <a:buChar char="■"/>
              <a:defRPr/>
            </a:lvl4pPr>
            <a:lvl5pPr lvl="4" algn="l">
              <a:spcBef>
                <a:spcPts val="360"/>
              </a:spcBef>
              <a:spcAft>
                <a:spcPts val="0"/>
              </a:spcAft>
              <a:buSzPts val="1170"/>
              <a:buChar char="■"/>
              <a:defRPr/>
            </a:lvl5pPr>
            <a:lvl6pPr lvl="5" algn="l">
              <a:spcBef>
                <a:spcPts val="360"/>
              </a:spcBef>
              <a:spcAft>
                <a:spcPts val="0"/>
              </a:spcAft>
              <a:buSzPts val="1170"/>
              <a:buChar char="■"/>
              <a:defRPr/>
            </a:lvl6pPr>
            <a:lvl7pPr lvl="6" algn="l">
              <a:spcBef>
                <a:spcPts val="360"/>
              </a:spcBef>
              <a:spcAft>
                <a:spcPts val="0"/>
              </a:spcAft>
              <a:buSzPts val="1170"/>
              <a:buChar char="■"/>
              <a:defRPr/>
            </a:lvl7pPr>
            <a:lvl8pPr lvl="7" algn="l">
              <a:spcBef>
                <a:spcPts val="360"/>
              </a:spcBef>
              <a:spcAft>
                <a:spcPts val="0"/>
              </a:spcAft>
              <a:buSzPts val="1170"/>
              <a:buChar char="■"/>
              <a:defRPr/>
            </a:lvl8pPr>
            <a:lvl9pPr lvl="8" algn="l">
              <a:spcBef>
                <a:spcPts val="360"/>
              </a:spcBef>
              <a:spcAft>
                <a:spcPts val="0"/>
              </a:spcAft>
              <a:buSzPts val="1170"/>
              <a:buChar char="■"/>
              <a:defRPr/>
            </a:lvl9pPr>
          </a:lstStyle>
          <a:p/>
        </p:txBody>
      </p:sp>
      <p:sp>
        <p:nvSpPr>
          <p:cNvPr id="117" name="Google Shape;117;p25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53"/>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254"/>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5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5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54"/>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4" name="Shape 124"/>
        <p:cNvGrpSpPr/>
        <p:nvPr/>
      </p:nvGrpSpPr>
      <p:grpSpPr>
        <a:xfrm>
          <a:off x="0" y="0"/>
          <a:ext cx="0" cy="0"/>
          <a:chOff x="0" y="0"/>
          <a:chExt cx="0" cy="0"/>
        </a:xfrm>
      </p:grpSpPr>
      <p:sp>
        <p:nvSpPr>
          <p:cNvPr id="125" name="Google Shape;125;p26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6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300"/>
              <a:buNone/>
              <a:defRPr sz="2000"/>
            </a:lvl1pPr>
            <a:lvl2pPr indent="-228600" lvl="1" marL="914400" algn="l">
              <a:spcBef>
                <a:spcPts val="360"/>
              </a:spcBef>
              <a:spcAft>
                <a:spcPts val="0"/>
              </a:spcAft>
              <a:buSzPts val="117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10"/>
              <a:buNone/>
              <a:defRPr sz="1400"/>
            </a:lvl4pPr>
            <a:lvl5pPr indent="-228600" lvl="4" marL="2286000" algn="l">
              <a:spcBef>
                <a:spcPts val="280"/>
              </a:spcBef>
              <a:spcAft>
                <a:spcPts val="0"/>
              </a:spcAft>
              <a:buSzPts val="910"/>
              <a:buNone/>
              <a:defRPr sz="1400"/>
            </a:lvl5pPr>
            <a:lvl6pPr indent="-228600" lvl="5" marL="2743200" algn="l">
              <a:spcBef>
                <a:spcPts val="280"/>
              </a:spcBef>
              <a:spcAft>
                <a:spcPts val="0"/>
              </a:spcAft>
              <a:buSzPts val="910"/>
              <a:buNone/>
              <a:defRPr sz="1400"/>
            </a:lvl6pPr>
            <a:lvl7pPr indent="-228600" lvl="6" marL="3200400" algn="l">
              <a:spcBef>
                <a:spcPts val="280"/>
              </a:spcBef>
              <a:spcAft>
                <a:spcPts val="0"/>
              </a:spcAft>
              <a:buSzPts val="910"/>
              <a:buNone/>
              <a:defRPr sz="1400"/>
            </a:lvl7pPr>
            <a:lvl8pPr indent="-228600" lvl="7" marL="3657600" algn="l">
              <a:spcBef>
                <a:spcPts val="280"/>
              </a:spcBef>
              <a:spcAft>
                <a:spcPts val="0"/>
              </a:spcAft>
              <a:buSzPts val="910"/>
              <a:buNone/>
              <a:defRPr sz="1400"/>
            </a:lvl8pPr>
            <a:lvl9pPr indent="-228600" lvl="8" marL="4114800" algn="l">
              <a:spcBef>
                <a:spcPts val="280"/>
              </a:spcBef>
              <a:spcAft>
                <a:spcPts val="0"/>
              </a:spcAft>
              <a:buSzPts val="910"/>
              <a:buNone/>
              <a:defRPr sz="1400"/>
            </a:lvl9pPr>
          </a:lstStyle>
          <a:p/>
        </p:txBody>
      </p:sp>
      <p:sp>
        <p:nvSpPr>
          <p:cNvPr id="127" name="Google Shape;127;p2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64"/>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64"/>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0" name="Shape 130"/>
        <p:cNvGrpSpPr/>
        <p:nvPr/>
      </p:nvGrpSpPr>
      <p:grpSpPr>
        <a:xfrm>
          <a:off x="0" y="0"/>
          <a:ext cx="0" cy="0"/>
          <a:chOff x="0" y="0"/>
          <a:chExt cx="0" cy="0"/>
        </a:xfrm>
      </p:grpSpPr>
      <p:sp>
        <p:nvSpPr>
          <p:cNvPr id="131" name="Google Shape;131;p265"/>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65"/>
          <p:cNvSpPr txBox="1"/>
          <p:nvPr>
            <p:ph idx="1" type="body"/>
          </p:nvPr>
        </p:nvSpPr>
        <p:spPr>
          <a:xfrm>
            <a:off x="457200" y="1219200"/>
            <a:ext cx="4038600" cy="4953000"/>
          </a:xfrm>
          <a:prstGeom prst="rect">
            <a:avLst/>
          </a:prstGeom>
          <a:noFill/>
          <a:ln>
            <a:noFill/>
          </a:ln>
        </p:spPr>
        <p:txBody>
          <a:bodyPr anchorCtr="0" anchor="t" bIns="45700" lIns="91425" spcFirstLastPara="1" rIns="91425" wrap="square" tIns="45700">
            <a:noAutofit/>
          </a:bodyPr>
          <a:lstStyle>
            <a:lvl1pPr indent="-344170" lvl="0" marL="457200" algn="l">
              <a:spcBef>
                <a:spcPts val="560"/>
              </a:spcBef>
              <a:spcAft>
                <a:spcPts val="0"/>
              </a:spcAft>
              <a:buSzPts val="1820"/>
              <a:buChar char="■"/>
              <a:defRPr sz="2800"/>
            </a:lvl1pPr>
            <a:lvl2pPr indent="-327660" lvl="1" marL="914400" algn="l">
              <a:spcBef>
                <a:spcPts val="480"/>
              </a:spcBef>
              <a:spcAft>
                <a:spcPts val="0"/>
              </a:spcAft>
              <a:buSzPts val="1560"/>
              <a:buChar char="■"/>
              <a:defRPr sz="2400"/>
            </a:lvl2pPr>
            <a:lvl3pPr indent="-311150" lvl="2" marL="1371600" algn="l">
              <a:spcBef>
                <a:spcPts val="400"/>
              </a:spcBef>
              <a:spcAft>
                <a:spcPts val="0"/>
              </a:spcAft>
              <a:buSzPts val="13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02895" lvl="5" marL="2743200" algn="l">
              <a:spcBef>
                <a:spcPts val="360"/>
              </a:spcBef>
              <a:spcAft>
                <a:spcPts val="0"/>
              </a:spcAft>
              <a:buSzPts val="1170"/>
              <a:buChar char="■"/>
              <a:defRPr sz="1800"/>
            </a:lvl6pPr>
            <a:lvl7pPr indent="-302895" lvl="6" marL="3200400" algn="l">
              <a:spcBef>
                <a:spcPts val="360"/>
              </a:spcBef>
              <a:spcAft>
                <a:spcPts val="0"/>
              </a:spcAft>
              <a:buSzPts val="1170"/>
              <a:buChar char="■"/>
              <a:defRPr sz="1800"/>
            </a:lvl7pPr>
            <a:lvl8pPr indent="-302895" lvl="7" marL="3657600" algn="l">
              <a:spcBef>
                <a:spcPts val="360"/>
              </a:spcBef>
              <a:spcAft>
                <a:spcPts val="0"/>
              </a:spcAft>
              <a:buSzPts val="1170"/>
              <a:buChar char="■"/>
              <a:defRPr sz="1800"/>
            </a:lvl8pPr>
            <a:lvl9pPr indent="-302895" lvl="8" marL="4114800" algn="l">
              <a:spcBef>
                <a:spcPts val="360"/>
              </a:spcBef>
              <a:spcAft>
                <a:spcPts val="0"/>
              </a:spcAft>
              <a:buSzPts val="1170"/>
              <a:buChar char="■"/>
              <a:defRPr sz="1800"/>
            </a:lvl9pPr>
          </a:lstStyle>
          <a:p/>
        </p:txBody>
      </p:sp>
      <p:sp>
        <p:nvSpPr>
          <p:cNvPr id="133" name="Google Shape;133;p265"/>
          <p:cNvSpPr txBox="1"/>
          <p:nvPr>
            <p:ph idx="2" type="body"/>
          </p:nvPr>
        </p:nvSpPr>
        <p:spPr>
          <a:xfrm>
            <a:off x="4648200" y="1219200"/>
            <a:ext cx="4038600" cy="4953000"/>
          </a:xfrm>
          <a:prstGeom prst="rect">
            <a:avLst/>
          </a:prstGeom>
          <a:noFill/>
          <a:ln>
            <a:noFill/>
          </a:ln>
        </p:spPr>
        <p:txBody>
          <a:bodyPr anchorCtr="0" anchor="t" bIns="45700" lIns="91425" spcFirstLastPara="1" rIns="91425" wrap="square" tIns="45700">
            <a:noAutofit/>
          </a:bodyPr>
          <a:lstStyle>
            <a:lvl1pPr indent="-344170" lvl="0" marL="457200" algn="l">
              <a:spcBef>
                <a:spcPts val="560"/>
              </a:spcBef>
              <a:spcAft>
                <a:spcPts val="0"/>
              </a:spcAft>
              <a:buSzPts val="1820"/>
              <a:buChar char="■"/>
              <a:defRPr sz="2800"/>
            </a:lvl1pPr>
            <a:lvl2pPr indent="-327660" lvl="1" marL="914400" algn="l">
              <a:spcBef>
                <a:spcPts val="480"/>
              </a:spcBef>
              <a:spcAft>
                <a:spcPts val="0"/>
              </a:spcAft>
              <a:buSzPts val="1560"/>
              <a:buChar char="■"/>
              <a:defRPr sz="2400"/>
            </a:lvl2pPr>
            <a:lvl3pPr indent="-311150" lvl="2" marL="1371600" algn="l">
              <a:spcBef>
                <a:spcPts val="400"/>
              </a:spcBef>
              <a:spcAft>
                <a:spcPts val="0"/>
              </a:spcAft>
              <a:buSzPts val="13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02895" lvl="5" marL="2743200" algn="l">
              <a:spcBef>
                <a:spcPts val="360"/>
              </a:spcBef>
              <a:spcAft>
                <a:spcPts val="0"/>
              </a:spcAft>
              <a:buSzPts val="1170"/>
              <a:buChar char="■"/>
              <a:defRPr sz="1800"/>
            </a:lvl6pPr>
            <a:lvl7pPr indent="-302895" lvl="6" marL="3200400" algn="l">
              <a:spcBef>
                <a:spcPts val="360"/>
              </a:spcBef>
              <a:spcAft>
                <a:spcPts val="0"/>
              </a:spcAft>
              <a:buSzPts val="1170"/>
              <a:buChar char="■"/>
              <a:defRPr sz="1800"/>
            </a:lvl7pPr>
            <a:lvl8pPr indent="-302895" lvl="7" marL="3657600" algn="l">
              <a:spcBef>
                <a:spcPts val="360"/>
              </a:spcBef>
              <a:spcAft>
                <a:spcPts val="0"/>
              </a:spcAft>
              <a:buSzPts val="1170"/>
              <a:buChar char="■"/>
              <a:defRPr sz="1800"/>
            </a:lvl8pPr>
            <a:lvl9pPr indent="-302895" lvl="8" marL="4114800" algn="l">
              <a:spcBef>
                <a:spcPts val="360"/>
              </a:spcBef>
              <a:spcAft>
                <a:spcPts val="0"/>
              </a:spcAft>
              <a:buSzPts val="1170"/>
              <a:buChar char="■"/>
              <a:defRPr sz="1800"/>
            </a:lvl9pPr>
          </a:lstStyle>
          <a:p/>
        </p:txBody>
      </p:sp>
      <p:sp>
        <p:nvSpPr>
          <p:cNvPr id="134" name="Google Shape;134;p2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65"/>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65"/>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47"/>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47"/>
          <p:cNvSpPr txBox="1"/>
          <p:nvPr>
            <p:ph idx="1" type="body"/>
          </p:nvPr>
        </p:nvSpPr>
        <p:spPr>
          <a:xfrm>
            <a:off x="457200" y="1600203"/>
            <a:ext cx="8229600" cy="4525963"/>
          </a:xfrm>
          <a:prstGeom prst="rect">
            <a:avLst/>
          </a:prstGeom>
          <a:noFill/>
          <a:ln>
            <a:noFill/>
          </a:ln>
        </p:spPr>
        <p:txBody>
          <a:bodyPr anchorCtr="0" anchor="t" bIns="45700" lIns="91400" spcFirstLastPara="1" rIns="91400"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47"/>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7"/>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47"/>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7" name="Shape 137"/>
        <p:cNvGrpSpPr/>
        <p:nvPr/>
      </p:nvGrpSpPr>
      <p:grpSpPr>
        <a:xfrm>
          <a:off x="0" y="0"/>
          <a:ext cx="0" cy="0"/>
          <a:chOff x="0" y="0"/>
          <a:chExt cx="0" cy="0"/>
        </a:xfrm>
      </p:grpSpPr>
      <p:sp>
        <p:nvSpPr>
          <p:cNvPr id="138" name="Google Shape;138;p2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6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spcBef>
                <a:spcPts val="320"/>
              </a:spcBef>
              <a:spcAft>
                <a:spcPts val="0"/>
              </a:spcAft>
              <a:buSzPts val="1040"/>
              <a:buNone/>
              <a:defRPr b="1" sz="1600"/>
            </a:lvl6pPr>
            <a:lvl7pPr indent="-228600" lvl="6" marL="3200400" algn="l">
              <a:spcBef>
                <a:spcPts val="320"/>
              </a:spcBef>
              <a:spcAft>
                <a:spcPts val="0"/>
              </a:spcAft>
              <a:buSzPts val="1040"/>
              <a:buNone/>
              <a:defRPr b="1" sz="1600"/>
            </a:lvl7pPr>
            <a:lvl8pPr indent="-228600" lvl="7" marL="3657600" algn="l">
              <a:spcBef>
                <a:spcPts val="320"/>
              </a:spcBef>
              <a:spcAft>
                <a:spcPts val="0"/>
              </a:spcAft>
              <a:buSzPts val="1040"/>
              <a:buNone/>
              <a:defRPr b="1" sz="1600"/>
            </a:lvl8pPr>
            <a:lvl9pPr indent="-228600" lvl="8" marL="4114800" algn="l">
              <a:spcBef>
                <a:spcPts val="320"/>
              </a:spcBef>
              <a:spcAft>
                <a:spcPts val="0"/>
              </a:spcAft>
              <a:buSzPts val="1040"/>
              <a:buNone/>
              <a:defRPr b="1" sz="1600"/>
            </a:lvl9pPr>
          </a:lstStyle>
          <a:p/>
        </p:txBody>
      </p:sp>
      <p:sp>
        <p:nvSpPr>
          <p:cNvPr id="140" name="Google Shape;140;p26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7660" lvl="0" marL="457200" algn="l">
              <a:spcBef>
                <a:spcPts val="480"/>
              </a:spcBef>
              <a:spcAft>
                <a:spcPts val="0"/>
              </a:spcAft>
              <a:buSzPts val="1560"/>
              <a:buChar char="■"/>
              <a:defRPr sz="2400"/>
            </a:lvl1pPr>
            <a:lvl2pPr indent="-311150" lvl="1" marL="914400" algn="l">
              <a:spcBef>
                <a:spcPts val="400"/>
              </a:spcBef>
              <a:spcAft>
                <a:spcPts val="0"/>
              </a:spcAft>
              <a:buSzPts val="1300"/>
              <a:buChar char="■"/>
              <a:defRPr sz="2000"/>
            </a:lvl2pPr>
            <a:lvl3pPr indent="-302894" lvl="2" marL="1371600" algn="l">
              <a:spcBef>
                <a:spcPts val="360"/>
              </a:spcBef>
              <a:spcAft>
                <a:spcPts val="0"/>
              </a:spcAft>
              <a:buSzPts val="117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294639" lvl="5" marL="2743200" algn="l">
              <a:spcBef>
                <a:spcPts val="320"/>
              </a:spcBef>
              <a:spcAft>
                <a:spcPts val="0"/>
              </a:spcAft>
              <a:buSzPts val="1040"/>
              <a:buChar char="■"/>
              <a:defRPr sz="1600"/>
            </a:lvl6pPr>
            <a:lvl7pPr indent="-294639" lvl="6" marL="3200400" algn="l">
              <a:spcBef>
                <a:spcPts val="320"/>
              </a:spcBef>
              <a:spcAft>
                <a:spcPts val="0"/>
              </a:spcAft>
              <a:buSzPts val="1040"/>
              <a:buChar char="■"/>
              <a:defRPr sz="1600"/>
            </a:lvl7pPr>
            <a:lvl8pPr indent="-294640" lvl="7" marL="3657600" algn="l">
              <a:spcBef>
                <a:spcPts val="320"/>
              </a:spcBef>
              <a:spcAft>
                <a:spcPts val="0"/>
              </a:spcAft>
              <a:buSzPts val="1040"/>
              <a:buChar char="■"/>
              <a:defRPr sz="1600"/>
            </a:lvl8pPr>
            <a:lvl9pPr indent="-294640" lvl="8" marL="4114800" algn="l">
              <a:spcBef>
                <a:spcPts val="320"/>
              </a:spcBef>
              <a:spcAft>
                <a:spcPts val="0"/>
              </a:spcAft>
              <a:buSzPts val="1040"/>
              <a:buChar char="■"/>
              <a:defRPr sz="1600"/>
            </a:lvl9pPr>
          </a:lstStyle>
          <a:p/>
        </p:txBody>
      </p:sp>
      <p:sp>
        <p:nvSpPr>
          <p:cNvPr id="141" name="Google Shape;141;p26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560"/>
              <a:buNone/>
              <a:defRPr b="1" sz="2400"/>
            </a:lvl1pPr>
            <a:lvl2pPr indent="-228600" lvl="1" marL="914400" algn="l">
              <a:spcBef>
                <a:spcPts val="400"/>
              </a:spcBef>
              <a:spcAft>
                <a:spcPts val="0"/>
              </a:spcAft>
              <a:buSzPts val="13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228600" lvl="5" marL="2743200" algn="l">
              <a:spcBef>
                <a:spcPts val="320"/>
              </a:spcBef>
              <a:spcAft>
                <a:spcPts val="0"/>
              </a:spcAft>
              <a:buSzPts val="1040"/>
              <a:buNone/>
              <a:defRPr b="1" sz="1600"/>
            </a:lvl6pPr>
            <a:lvl7pPr indent="-228600" lvl="6" marL="3200400" algn="l">
              <a:spcBef>
                <a:spcPts val="320"/>
              </a:spcBef>
              <a:spcAft>
                <a:spcPts val="0"/>
              </a:spcAft>
              <a:buSzPts val="1040"/>
              <a:buNone/>
              <a:defRPr b="1" sz="1600"/>
            </a:lvl7pPr>
            <a:lvl8pPr indent="-228600" lvl="7" marL="3657600" algn="l">
              <a:spcBef>
                <a:spcPts val="320"/>
              </a:spcBef>
              <a:spcAft>
                <a:spcPts val="0"/>
              </a:spcAft>
              <a:buSzPts val="1040"/>
              <a:buNone/>
              <a:defRPr b="1" sz="1600"/>
            </a:lvl8pPr>
            <a:lvl9pPr indent="-228600" lvl="8" marL="4114800" algn="l">
              <a:spcBef>
                <a:spcPts val="320"/>
              </a:spcBef>
              <a:spcAft>
                <a:spcPts val="0"/>
              </a:spcAft>
              <a:buSzPts val="1040"/>
              <a:buNone/>
              <a:defRPr b="1" sz="1600"/>
            </a:lvl9pPr>
          </a:lstStyle>
          <a:p/>
        </p:txBody>
      </p:sp>
      <p:sp>
        <p:nvSpPr>
          <p:cNvPr id="142" name="Google Shape;142;p26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7660" lvl="0" marL="457200" algn="l">
              <a:spcBef>
                <a:spcPts val="480"/>
              </a:spcBef>
              <a:spcAft>
                <a:spcPts val="0"/>
              </a:spcAft>
              <a:buSzPts val="1560"/>
              <a:buChar char="■"/>
              <a:defRPr sz="2400"/>
            </a:lvl1pPr>
            <a:lvl2pPr indent="-311150" lvl="1" marL="914400" algn="l">
              <a:spcBef>
                <a:spcPts val="400"/>
              </a:spcBef>
              <a:spcAft>
                <a:spcPts val="0"/>
              </a:spcAft>
              <a:buSzPts val="1300"/>
              <a:buChar char="■"/>
              <a:defRPr sz="2000"/>
            </a:lvl2pPr>
            <a:lvl3pPr indent="-302894" lvl="2" marL="1371600" algn="l">
              <a:spcBef>
                <a:spcPts val="360"/>
              </a:spcBef>
              <a:spcAft>
                <a:spcPts val="0"/>
              </a:spcAft>
              <a:buSzPts val="117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294639" lvl="5" marL="2743200" algn="l">
              <a:spcBef>
                <a:spcPts val="320"/>
              </a:spcBef>
              <a:spcAft>
                <a:spcPts val="0"/>
              </a:spcAft>
              <a:buSzPts val="1040"/>
              <a:buChar char="■"/>
              <a:defRPr sz="1600"/>
            </a:lvl6pPr>
            <a:lvl7pPr indent="-294639" lvl="6" marL="3200400" algn="l">
              <a:spcBef>
                <a:spcPts val="320"/>
              </a:spcBef>
              <a:spcAft>
                <a:spcPts val="0"/>
              </a:spcAft>
              <a:buSzPts val="1040"/>
              <a:buChar char="■"/>
              <a:defRPr sz="1600"/>
            </a:lvl7pPr>
            <a:lvl8pPr indent="-294640" lvl="7" marL="3657600" algn="l">
              <a:spcBef>
                <a:spcPts val="320"/>
              </a:spcBef>
              <a:spcAft>
                <a:spcPts val="0"/>
              </a:spcAft>
              <a:buSzPts val="1040"/>
              <a:buChar char="■"/>
              <a:defRPr sz="1600"/>
            </a:lvl8pPr>
            <a:lvl9pPr indent="-294640" lvl="8" marL="4114800" algn="l">
              <a:spcBef>
                <a:spcPts val="320"/>
              </a:spcBef>
              <a:spcAft>
                <a:spcPts val="0"/>
              </a:spcAft>
              <a:buSzPts val="1040"/>
              <a:buChar char="■"/>
              <a:defRPr sz="1600"/>
            </a:lvl9pPr>
          </a:lstStyle>
          <a:p/>
        </p:txBody>
      </p:sp>
      <p:sp>
        <p:nvSpPr>
          <p:cNvPr id="143" name="Google Shape;143;p2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66"/>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66"/>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6" name="Shape 146"/>
        <p:cNvGrpSpPr/>
        <p:nvPr/>
      </p:nvGrpSpPr>
      <p:grpSpPr>
        <a:xfrm>
          <a:off x="0" y="0"/>
          <a:ext cx="0" cy="0"/>
          <a:chOff x="0" y="0"/>
          <a:chExt cx="0" cy="0"/>
        </a:xfrm>
      </p:grpSpPr>
      <p:sp>
        <p:nvSpPr>
          <p:cNvPr id="147" name="Google Shape;147;p2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67"/>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67"/>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0" name="Shape 150"/>
        <p:cNvGrpSpPr/>
        <p:nvPr/>
      </p:nvGrpSpPr>
      <p:grpSpPr>
        <a:xfrm>
          <a:off x="0" y="0"/>
          <a:ext cx="0" cy="0"/>
          <a:chOff x="0" y="0"/>
          <a:chExt cx="0" cy="0"/>
        </a:xfrm>
      </p:grpSpPr>
      <p:sp>
        <p:nvSpPr>
          <p:cNvPr id="151" name="Google Shape;151;p26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6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60680" lvl="0" marL="457200" algn="l">
              <a:spcBef>
                <a:spcPts val="640"/>
              </a:spcBef>
              <a:spcAft>
                <a:spcPts val="0"/>
              </a:spcAft>
              <a:buSzPts val="2080"/>
              <a:buChar char="■"/>
              <a:defRPr sz="3200"/>
            </a:lvl1pPr>
            <a:lvl2pPr indent="-344169" lvl="1" marL="914400" algn="l">
              <a:spcBef>
                <a:spcPts val="560"/>
              </a:spcBef>
              <a:spcAft>
                <a:spcPts val="0"/>
              </a:spcAft>
              <a:buSzPts val="1820"/>
              <a:buChar char="■"/>
              <a:defRPr sz="2800"/>
            </a:lvl2pPr>
            <a:lvl3pPr indent="-327660" lvl="2" marL="1371600" algn="l">
              <a:spcBef>
                <a:spcPts val="480"/>
              </a:spcBef>
              <a:spcAft>
                <a:spcPts val="0"/>
              </a:spcAft>
              <a:buSzPts val="1560"/>
              <a:buChar char="■"/>
              <a:defRPr sz="2400"/>
            </a:lvl3pPr>
            <a:lvl4pPr indent="-311150" lvl="3" marL="1828800" algn="l">
              <a:spcBef>
                <a:spcPts val="400"/>
              </a:spcBef>
              <a:spcAft>
                <a:spcPts val="0"/>
              </a:spcAft>
              <a:buSzPts val="1300"/>
              <a:buChar char="■"/>
              <a:defRPr sz="2000"/>
            </a:lvl4pPr>
            <a:lvl5pPr indent="-311150" lvl="4" marL="2286000" algn="l">
              <a:spcBef>
                <a:spcPts val="400"/>
              </a:spcBef>
              <a:spcAft>
                <a:spcPts val="0"/>
              </a:spcAft>
              <a:buSzPts val="1300"/>
              <a:buChar char="■"/>
              <a:defRPr sz="2000"/>
            </a:lvl5pPr>
            <a:lvl6pPr indent="-311150" lvl="5" marL="2743200" algn="l">
              <a:spcBef>
                <a:spcPts val="400"/>
              </a:spcBef>
              <a:spcAft>
                <a:spcPts val="0"/>
              </a:spcAft>
              <a:buSzPts val="1300"/>
              <a:buChar char="■"/>
              <a:defRPr sz="2000"/>
            </a:lvl6pPr>
            <a:lvl7pPr indent="-311150" lvl="6" marL="3200400" algn="l">
              <a:spcBef>
                <a:spcPts val="400"/>
              </a:spcBef>
              <a:spcAft>
                <a:spcPts val="0"/>
              </a:spcAft>
              <a:buSzPts val="1300"/>
              <a:buChar char="■"/>
              <a:defRPr sz="2000"/>
            </a:lvl7pPr>
            <a:lvl8pPr indent="-311150" lvl="7" marL="3657600" algn="l">
              <a:spcBef>
                <a:spcPts val="400"/>
              </a:spcBef>
              <a:spcAft>
                <a:spcPts val="0"/>
              </a:spcAft>
              <a:buSzPts val="1300"/>
              <a:buChar char="■"/>
              <a:defRPr sz="2000"/>
            </a:lvl8pPr>
            <a:lvl9pPr indent="-311150" lvl="8" marL="4114800" algn="l">
              <a:spcBef>
                <a:spcPts val="400"/>
              </a:spcBef>
              <a:spcAft>
                <a:spcPts val="0"/>
              </a:spcAft>
              <a:buSzPts val="1300"/>
              <a:buChar char="■"/>
              <a:defRPr sz="2000"/>
            </a:lvl9pPr>
          </a:lstStyle>
          <a:p/>
        </p:txBody>
      </p:sp>
      <p:sp>
        <p:nvSpPr>
          <p:cNvPr id="153" name="Google Shape;153;p26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10"/>
              <a:buNone/>
              <a:defRPr sz="1400"/>
            </a:lvl1pPr>
            <a:lvl2pPr indent="-228600" lvl="1" marL="914400" algn="l">
              <a:spcBef>
                <a:spcPts val="240"/>
              </a:spcBef>
              <a:spcAft>
                <a:spcPts val="0"/>
              </a:spcAft>
              <a:buSzPts val="78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154" name="Google Shape;154;p2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68"/>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268"/>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7" name="Shape 157"/>
        <p:cNvGrpSpPr/>
        <p:nvPr/>
      </p:nvGrpSpPr>
      <p:grpSpPr>
        <a:xfrm>
          <a:off x="0" y="0"/>
          <a:ext cx="0" cy="0"/>
          <a:chOff x="0" y="0"/>
          <a:chExt cx="0" cy="0"/>
        </a:xfrm>
      </p:grpSpPr>
      <p:sp>
        <p:nvSpPr>
          <p:cNvPr id="158" name="Google Shape;158;p26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6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hlink"/>
              </a:buClr>
              <a:buSzPts val="2080"/>
              <a:buFont typeface="Noto Sans Symbols"/>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folHlink"/>
              </a:buClr>
              <a:buSzPts val="1820"/>
              <a:buFont typeface="Noto Sans Symbols"/>
              <a:buNone/>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hlink"/>
              </a:buClr>
              <a:buSzPts val="1560"/>
              <a:buFont typeface="Noto Sans Symbols"/>
              <a:buNone/>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folHlink"/>
              </a:buClr>
              <a:buSzPts val="1300"/>
              <a:buFont typeface="Noto Sans Symbols"/>
              <a:buNone/>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hlink"/>
              </a:buClr>
              <a:buSzPts val="1300"/>
              <a:buFont typeface="Noto Sans Symbols"/>
              <a:buNone/>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hlink"/>
              </a:buClr>
              <a:buSzPts val="1300"/>
              <a:buFont typeface="Noto Sans Symbols"/>
              <a:buNone/>
              <a:defRPr b="0" i="0" sz="2000" u="none" cap="none" strike="noStrike">
                <a:solidFill>
                  <a:schemeClr val="dk1"/>
                </a:solidFill>
                <a:latin typeface="Tahoma"/>
                <a:ea typeface="Tahoma"/>
                <a:cs typeface="Tahoma"/>
                <a:sym typeface="Tahoma"/>
              </a:defRPr>
            </a:lvl6pPr>
            <a:lvl7pPr lvl="6" marR="0" rtl="0" algn="l">
              <a:spcBef>
                <a:spcPts val="400"/>
              </a:spcBef>
              <a:spcAft>
                <a:spcPts val="0"/>
              </a:spcAft>
              <a:buClr>
                <a:schemeClr val="hlink"/>
              </a:buClr>
              <a:buSzPts val="1300"/>
              <a:buFont typeface="Noto Sans Symbols"/>
              <a:buNone/>
              <a:defRPr b="0" i="0" sz="2000" u="none" cap="none" strike="noStrike">
                <a:solidFill>
                  <a:schemeClr val="dk1"/>
                </a:solidFill>
                <a:latin typeface="Tahoma"/>
                <a:ea typeface="Tahoma"/>
                <a:cs typeface="Tahoma"/>
                <a:sym typeface="Tahoma"/>
              </a:defRPr>
            </a:lvl7pPr>
            <a:lvl8pPr lvl="7" marR="0" rtl="0" algn="l">
              <a:spcBef>
                <a:spcPts val="400"/>
              </a:spcBef>
              <a:spcAft>
                <a:spcPts val="0"/>
              </a:spcAft>
              <a:buClr>
                <a:schemeClr val="hlink"/>
              </a:buClr>
              <a:buSzPts val="1300"/>
              <a:buFont typeface="Noto Sans Symbols"/>
              <a:buNone/>
              <a:defRPr b="0" i="0" sz="2000" u="none" cap="none" strike="noStrike">
                <a:solidFill>
                  <a:schemeClr val="dk1"/>
                </a:solidFill>
                <a:latin typeface="Tahoma"/>
                <a:ea typeface="Tahoma"/>
                <a:cs typeface="Tahoma"/>
                <a:sym typeface="Tahoma"/>
              </a:defRPr>
            </a:lvl8pPr>
            <a:lvl9pPr lvl="8" marR="0" rtl="0" algn="l">
              <a:spcBef>
                <a:spcPts val="400"/>
              </a:spcBef>
              <a:spcAft>
                <a:spcPts val="0"/>
              </a:spcAft>
              <a:buClr>
                <a:schemeClr val="hlink"/>
              </a:buClr>
              <a:buSzPts val="1300"/>
              <a:buFont typeface="Noto Sans Symbols"/>
              <a:buNone/>
              <a:defRPr b="0" i="0" sz="2000" u="none" cap="none" strike="noStrike">
                <a:solidFill>
                  <a:schemeClr val="dk1"/>
                </a:solidFill>
                <a:latin typeface="Tahoma"/>
                <a:ea typeface="Tahoma"/>
                <a:cs typeface="Tahoma"/>
                <a:sym typeface="Tahoma"/>
              </a:defRPr>
            </a:lvl9pPr>
          </a:lstStyle>
          <a:p/>
        </p:txBody>
      </p:sp>
      <p:sp>
        <p:nvSpPr>
          <p:cNvPr id="160" name="Google Shape;160;p26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910"/>
              <a:buNone/>
              <a:defRPr sz="1400"/>
            </a:lvl1pPr>
            <a:lvl2pPr indent="-228600" lvl="1" marL="914400" algn="l">
              <a:spcBef>
                <a:spcPts val="240"/>
              </a:spcBef>
              <a:spcAft>
                <a:spcPts val="0"/>
              </a:spcAft>
              <a:buSzPts val="78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228600" lvl="5" marL="2743200" algn="l">
              <a:spcBef>
                <a:spcPts val="180"/>
              </a:spcBef>
              <a:spcAft>
                <a:spcPts val="0"/>
              </a:spcAft>
              <a:buSzPts val="585"/>
              <a:buNone/>
              <a:defRPr sz="900"/>
            </a:lvl6pPr>
            <a:lvl7pPr indent="-228600" lvl="6" marL="3200400" algn="l">
              <a:spcBef>
                <a:spcPts val="180"/>
              </a:spcBef>
              <a:spcAft>
                <a:spcPts val="0"/>
              </a:spcAft>
              <a:buSzPts val="585"/>
              <a:buNone/>
              <a:defRPr sz="900"/>
            </a:lvl7pPr>
            <a:lvl8pPr indent="-228600" lvl="7" marL="3657600" algn="l">
              <a:spcBef>
                <a:spcPts val="180"/>
              </a:spcBef>
              <a:spcAft>
                <a:spcPts val="0"/>
              </a:spcAft>
              <a:buSzPts val="585"/>
              <a:buNone/>
              <a:defRPr sz="900"/>
            </a:lvl8pPr>
            <a:lvl9pPr indent="-228600" lvl="8" marL="4114800" algn="l">
              <a:spcBef>
                <a:spcPts val="180"/>
              </a:spcBef>
              <a:spcAft>
                <a:spcPts val="0"/>
              </a:spcAft>
              <a:buSzPts val="585"/>
              <a:buNone/>
              <a:defRPr sz="900"/>
            </a:lvl9pPr>
          </a:lstStyle>
          <a:p/>
        </p:txBody>
      </p:sp>
      <p:sp>
        <p:nvSpPr>
          <p:cNvPr id="161" name="Google Shape;161;p2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69"/>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69"/>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4" name="Shape 164"/>
        <p:cNvGrpSpPr/>
        <p:nvPr/>
      </p:nvGrpSpPr>
      <p:grpSpPr>
        <a:xfrm>
          <a:off x="0" y="0"/>
          <a:ext cx="0" cy="0"/>
          <a:chOff x="0" y="0"/>
          <a:chExt cx="0" cy="0"/>
        </a:xfrm>
      </p:grpSpPr>
      <p:sp>
        <p:nvSpPr>
          <p:cNvPr id="165" name="Google Shape;165;p270"/>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70"/>
          <p:cNvSpPr txBox="1"/>
          <p:nvPr>
            <p:ph idx="1" type="body"/>
          </p:nvPr>
        </p:nvSpPr>
        <p:spPr>
          <a:xfrm rot="5400000">
            <a:off x="2095500" y="-419100"/>
            <a:ext cx="4953000" cy="82296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167" name="Google Shape;167;p2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70"/>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270"/>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0" name="Shape 170"/>
        <p:cNvGrpSpPr/>
        <p:nvPr/>
      </p:nvGrpSpPr>
      <p:grpSpPr>
        <a:xfrm>
          <a:off x="0" y="0"/>
          <a:ext cx="0" cy="0"/>
          <a:chOff x="0" y="0"/>
          <a:chExt cx="0" cy="0"/>
        </a:xfrm>
      </p:grpSpPr>
      <p:sp>
        <p:nvSpPr>
          <p:cNvPr id="171" name="Google Shape;171;p271"/>
          <p:cNvSpPr txBox="1"/>
          <p:nvPr>
            <p:ph type="title"/>
          </p:nvPr>
        </p:nvSpPr>
        <p:spPr>
          <a:xfrm rot="5400000">
            <a:off x="4648200" y="2133600"/>
            <a:ext cx="6019800"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71"/>
          <p:cNvSpPr txBox="1"/>
          <p:nvPr>
            <p:ph idx="1" type="body"/>
          </p:nvPr>
        </p:nvSpPr>
        <p:spPr>
          <a:xfrm rot="5400000">
            <a:off x="457200" y="152400"/>
            <a:ext cx="6019800" cy="6019800"/>
          </a:xfrm>
          <a:prstGeom prst="rect">
            <a:avLst/>
          </a:prstGeom>
          <a:noFill/>
          <a:ln>
            <a:noFill/>
          </a:ln>
        </p:spPr>
        <p:txBody>
          <a:bodyPr anchorCtr="0" anchor="t" bIns="45700" lIns="91425" spcFirstLastPara="1" rIns="91425" wrap="square" tIns="45700">
            <a:noAutofit/>
          </a:bodyPr>
          <a:lstStyle>
            <a:lvl1pPr indent="-302895" lvl="0" marL="457200" algn="l">
              <a:spcBef>
                <a:spcPts val="360"/>
              </a:spcBef>
              <a:spcAft>
                <a:spcPts val="0"/>
              </a:spcAft>
              <a:buSzPts val="1170"/>
              <a:buChar char="■"/>
              <a:defRPr/>
            </a:lvl1pPr>
            <a:lvl2pPr indent="-302894" lvl="1" marL="914400" algn="l">
              <a:spcBef>
                <a:spcPts val="360"/>
              </a:spcBef>
              <a:spcAft>
                <a:spcPts val="0"/>
              </a:spcAft>
              <a:buSzPts val="1170"/>
              <a:buChar char="■"/>
              <a:defRPr/>
            </a:lvl2pPr>
            <a:lvl3pPr indent="-302894" lvl="2" marL="1371600" algn="l">
              <a:spcBef>
                <a:spcPts val="360"/>
              </a:spcBef>
              <a:spcAft>
                <a:spcPts val="0"/>
              </a:spcAft>
              <a:buSzPts val="117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02895" lvl="5" marL="2743200" algn="l">
              <a:spcBef>
                <a:spcPts val="360"/>
              </a:spcBef>
              <a:spcAft>
                <a:spcPts val="0"/>
              </a:spcAft>
              <a:buSzPts val="1170"/>
              <a:buChar char="■"/>
              <a:defRPr/>
            </a:lvl6pPr>
            <a:lvl7pPr indent="-302895" lvl="6" marL="3200400" algn="l">
              <a:spcBef>
                <a:spcPts val="360"/>
              </a:spcBef>
              <a:spcAft>
                <a:spcPts val="0"/>
              </a:spcAft>
              <a:buSzPts val="1170"/>
              <a:buChar char="■"/>
              <a:defRPr/>
            </a:lvl7pPr>
            <a:lvl8pPr indent="-302895" lvl="7" marL="3657600" algn="l">
              <a:spcBef>
                <a:spcPts val="360"/>
              </a:spcBef>
              <a:spcAft>
                <a:spcPts val="0"/>
              </a:spcAft>
              <a:buSzPts val="1170"/>
              <a:buChar char="■"/>
              <a:defRPr/>
            </a:lvl8pPr>
            <a:lvl9pPr indent="-302895" lvl="8" marL="4114800" algn="l">
              <a:spcBef>
                <a:spcPts val="360"/>
              </a:spcBef>
              <a:spcAft>
                <a:spcPts val="0"/>
              </a:spcAft>
              <a:buSzPts val="1170"/>
              <a:buChar char="■"/>
              <a:defRPr/>
            </a:lvl9pPr>
          </a:lstStyle>
          <a:p/>
        </p:txBody>
      </p:sp>
      <p:sp>
        <p:nvSpPr>
          <p:cNvPr id="173" name="Google Shape;173;p2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27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71"/>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sz="1400">
                <a:solidFill>
                  <a:schemeClr val="dk1"/>
                </a:solidFill>
                <a:latin typeface="Arial"/>
                <a:ea typeface="Arial"/>
                <a:cs typeface="Arial"/>
                <a:sym typeface="Arial"/>
              </a:defRPr>
            </a:lvl1pPr>
            <a:lvl2pPr indent="0" lvl="1" marL="0" algn="r">
              <a:spcBef>
                <a:spcPts val="0"/>
              </a:spcBef>
              <a:buNone/>
              <a:defRPr sz="1400">
                <a:solidFill>
                  <a:schemeClr val="dk1"/>
                </a:solidFill>
                <a:latin typeface="Arial"/>
                <a:ea typeface="Arial"/>
                <a:cs typeface="Arial"/>
                <a:sym typeface="Arial"/>
              </a:defRPr>
            </a:lvl2pPr>
            <a:lvl3pPr indent="0" lvl="2" marL="0" algn="r">
              <a:spcBef>
                <a:spcPts val="0"/>
              </a:spcBef>
              <a:buNone/>
              <a:defRPr sz="1400">
                <a:solidFill>
                  <a:schemeClr val="dk1"/>
                </a:solidFill>
                <a:latin typeface="Arial"/>
                <a:ea typeface="Arial"/>
                <a:cs typeface="Arial"/>
                <a:sym typeface="Arial"/>
              </a:defRPr>
            </a:lvl3pPr>
            <a:lvl4pPr indent="0" lvl="3" marL="0" algn="r">
              <a:spcBef>
                <a:spcPts val="0"/>
              </a:spcBef>
              <a:buNone/>
              <a:defRPr sz="1400">
                <a:solidFill>
                  <a:schemeClr val="dk1"/>
                </a:solidFill>
                <a:latin typeface="Arial"/>
                <a:ea typeface="Arial"/>
                <a:cs typeface="Arial"/>
                <a:sym typeface="Arial"/>
              </a:defRPr>
            </a:lvl4pPr>
            <a:lvl5pPr indent="0" lvl="4" marL="0" algn="r">
              <a:spcBef>
                <a:spcPts val="0"/>
              </a:spcBef>
              <a:buNone/>
              <a:defRPr sz="1400">
                <a:solidFill>
                  <a:schemeClr val="dk1"/>
                </a:solidFill>
                <a:latin typeface="Arial"/>
                <a:ea typeface="Arial"/>
                <a:cs typeface="Arial"/>
                <a:sym typeface="Arial"/>
              </a:defRPr>
            </a:lvl5pPr>
            <a:lvl6pPr indent="0" lvl="5" marL="0" algn="r">
              <a:spcBef>
                <a:spcPts val="0"/>
              </a:spcBef>
              <a:buNone/>
              <a:defRPr sz="1400">
                <a:solidFill>
                  <a:schemeClr val="dk1"/>
                </a:solidFill>
                <a:latin typeface="Arial"/>
                <a:ea typeface="Arial"/>
                <a:cs typeface="Arial"/>
                <a:sym typeface="Arial"/>
              </a:defRPr>
            </a:lvl6pPr>
            <a:lvl7pPr indent="0" lvl="6" marL="0" algn="r">
              <a:spcBef>
                <a:spcPts val="0"/>
              </a:spcBef>
              <a:buNone/>
              <a:defRPr sz="1400">
                <a:solidFill>
                  <a:schemeClr val="dk1"/>
                </a:solidFill>
                <a:latin typeface="Arial"/>
                <a:ea typeface="Arial"/>
                <a:cs typeface="Arial"/>
                <a:sym typeface="Arial"/>
              </a:defRPr>
            </a:lvl7pPr>
            <a:lvl8pPr indent="0" lvl="7" marL="0" algn="r">
              <a:spcBef>
                <a:spcPts val="0"/>
              </a:spcBef>
              <a:buNone/>
              <a:defRPr sz="1400">
                <a:solidFill>
                  <a:schemeClr val="dk1"/>
                </a:solidFill>
                <a:latin typeface="Arial"/>
                <a:ea typeface="Arial"/>
                <a:cs typeface="Arial"/>
                <a:sym typeface="Arial"/>
              </a:defRPr>
            </a:lvl8pPr>
            <a:lvl9pPr indent="0" lvl="8" mar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48"/>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48"/>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48"/>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48"/>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249"/>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49"/>
          <p:cNvSpPr txBox="1"/>
          <p:nvPr>
            <p:ph idx="1" type="body"/>
          </p:nvPr>
        </p:nvSpPr>
        <p:spPr>
          <a:xfrm>
            <a:off x="457200" y="1600203"/>
            <a:ext cx="4038600" cy="4525963"/>
          </a:xfrm>
          <a:prstGeom prst="rect">
            <a:avLst/>
          </a:prstGeom>
          <a:noFill/>
          <a:ln>
            <a:noFill/>
          </a:ln>
        </p:spPr>
        <p:txBody>
          <a:bodyPr anchorCtr="0" anchor="t" bIns="45700" lIns="91400" spcFirstLastPara="1" rIns="91400"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 name="Google Shape;35;p249"/>
          <p:cNvSpPr txBox="1"/>
          <p:nvPr>
            <p:ph idx="2" type="body"/>
          </p:nvPr>
        </p:nvSpPr>
        <p:spPr>
          <a:xfrm>
            <a:off x="4648200" y="1600203"/>
            <a:ext cx="4038600" cy="4525963"/>
          </a:xfrm>
          <a:prstGeom prst="rect">
            <a:avLst/>
          </a:prstGeom>
          <a:noFill/>
          <a:ln>
            <a:noFill/>
          </a:ln>
        </p:spPr>
        <p:txBody>
          <a:bodyPr anchorCtr="0" anchor="t" bIns="45700" lIns="91400" spcFirstLastPara="1" rIns="91400"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49"/>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49"/>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9"/>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250"/>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50"/>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50"/>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3" name="Shape 43"/>
        <p:cNvGrpSpPr/>
        <p:nvPr/>
      </p:nvGrpSpPr>
      <p:grpSpPr>
        <a:xfrm>
          <a:off x="0" y="0"/>
          <a:ext cx="0" cy="0"/>
          <a:chOff x="0" y="0"/>
          <a:chExt cx="0" cy="0"/>
        </a:xfrm>
      </p:grpSpPr>
      <p:sp>
        <p:nvSpPr>
          <p:cNvPr id="44" name="Google Shape;44;p255"/>
          <p:cNvSpPr txBox="1"/>
          <p:nvPr>
            <p:ph type="title"/>
          </p:nvPr>
        </p:nvSpPr>
        <p:spPr>
          <a:xfrm>
            <a:off x="490250" y="651000"/>
            <a:ext cx="6227100" cy="5454400"/>
          </a:xfrm>
          <a:prstGeom prst="rect">
            <a:avLst/>
          </a:prstGeom>
          <a:noFill/>
          <a:ln>
            <a:noFill/>
          </a:ln>
        </p:spPr>
        <p:txBody>
          <a:bodyPr anchorCtr="0" anchor="ctr" bIns="91425" lIns="91425" spcFirstLastPara="1" rIns="91425" wrap="square" tIns="91425">
            <a:normAutofit/>
          </a:bodyPr>
          <a:lstStyle>
            <a:lvl1pPr lvl="0" algn="ctr">
              <a:spcBef>
                <a:spcPts val="0"/>
              </a:spcBef>
              <a:spcAft>
                <a:spcPts val="0"/>
              </a:spcAft>
              <a:buClr>
                <a:schemeClr val="dk1"/>
              </a:buClr>
              <a:buSzPts val="6000"/>
              <a:buFont typeface="Calibri"/>
              <a:buNone/>
              <a:defRPr sz="6000"/>
            </a:lvl1pPr>
            <a:lvl2pPr lvl="1">
              <a:spcBef>
                <a:spcPts val="0"/>
              </a:spcBef>
              <a:spcAft>
                <a:spcPts val="0"/>
              </a:spcAft>
              <a:buSzPts val="1400"/>
              <a:buNone/>
              <a:defRPr sz="6000"/>
            </a:lvl2pPr>
            <a:lvl3pPr lvl="2">
              <a:spcBef>
                <a:spcPts val="0"/>
              </a:spcBef>
              <a:spcAft>
                <a:spcPts val="0"/>
              </a:spcAft>
              <a:buSzPts val="1400"/>
              <a:buNone/>
              <a:defRPr sz="6000"/>
            </a:lvl3pPr>
            <a:lvl4pPr lvl="3">
              <a:spcBef>
                <a:spcPts val="0"/>
              </a:spcBef>
              <a:spcAft>
                <a:spcPts val="0"/>
              </a:spcAft>
              <a:buSzPts val="1400"/>
              <a:buNone/>
              <a:defRPr sz="6000"/>
            </a:lvl4pPr>
            <a:lvl5pPr lvl="4">
              <a:spcBef>
                <a:spcPts val="0"/>
              </a:spcBef>
              <a:spcAft>
                <a:spcPts val="0"/>
              </a:spcAft>
              <a:buSzPts val="1400"/>
              <a:buNone/>
              <a:defRPr sz="6000"/>
            </a:lvl5pPr>
            <a:lvl6pPr lvl="5">
              <a:spcBef>
                <a:spcPts val="0"/>
              </a:spcBef>
              <a:spcAft>
                <a:spcPts val="0"/>
              </a:spcAft>
              <a:buSzPts val="1400"/>
              <a:buNone/>
              <a:defRPr sz="6000"/>
            </a:lvl6pPr>
            <a:lvl7pPr lvl="6">
              <a:spcBef>
                <a:spcPts val="0"/>
              </a:spcBef>
              <a:spcAft>
                <a:spcPts val="0"/>
              </a:spcAft>
              <a:buSzPts val="1400"/>
              <a:buNone/>
              <a:defRPr sz="6000"/>
            </a:lvl7pPr>
            <a:lvl8pPr lvl="7">
              <a:spcBef>
                <a:spcPts val="0"/>
              </a:spcBef>
              <a:spcAft>
                <a:spcPts val="0"/>
              </a:spcAft>
              <a:buSzPts val="1400"/>
              <a:buNone/>
              <a:defRPr sz="6000"/>
            </a:lvl8pPr>
            <a:lvl9pPr lvl="8">
              <a:spcBef>
                <a:spcPts val="0"/>
              </a:spcBef>
              <a:spcAft>
                <a:spcPts val="0"/>
              </a:spcAft>
              <a:buSzPts val="1400"/>
              <a:buNone/>
              <a:defRPr sz="6000"/>
            </a:lvl9pPr>
          </a:lstStyle>
          <a:p/>
        </p:txBody>
      </p:sp>
      <p:sp>
        <p:nvSpPr>
          <p:cNvPr id="45" name="Google Shape;45;p255"/>
          <p:cNvSpPr txBox="1"/>
          <p:nvPr>
            <p:ph idx="12" type="sldNum"/>
          </p:nvPr>
        </p:nvSpPr>
        <p:spPr>
          <a:xfrm>
            <a:off x="8523541" y="6260831"/>
            <a:ext cx="548700" cy="524800"/>
          </a:xfrm>
          <a:prstGeom prst="rect">
            <a:avLst/>
          </a:prstGeom>
          <a:noFill/>
          <a:ln>
            <a:noFill/>
          </a:ln>
        </p:spPr>
        <p:txBody>
          <a:bodyPr anchorCtr="0" anchor="ctr" bIns="91425" lIns="91425" spcFirstLastPara="1" rIns="91425" wrap="square" tIns="91425">
            <a:noAutofit/>
          </a:bodyPr>
          <a:lstStyle>
            <a:lvl1pPr indent="0" lvl="0" marL="0" algn="r">
              <a:spcBef>
                <a:spcPts val="0"/>
              </a:spcBef>
              <a:buClr>
                <a:schemeClr val="lt1"/>
              </a:buClr>
              <a:buSzPts val="1200"/>
              <a:buFont typeface="Calibri"/>
              <a:buNone/>
              <a:defRPr>
                <a:solidFill>
                  <a:schemeClr val="lt1"/>
                </a:solidFill>
              </a:defRPr>
            </a:lvl1pPr>
            <a:lvl2pPr indent="0" lvl="1" marL="0" algn="r">
              <a:spcBef>
                <a:spcPts val="0"/>
              </a:spcBef>
              <a:buClr>
                <a:schemeClr val="lt1"/>
              </a:buClr>
              <a:buSzPts val="1200"/>
              <a:buFont typeface="Calibri"/>
              <a:buNone/>
              <a:defRPr>
                <a:solidFill>
                  <a:schemeClr val="lt1"/>
                </a:solidFill>
              </a:defRPr>
            </a:lvl2pPr>
            <a:lvl3pPr indent="0" lvl="2" marL="0" algn="r">
              <a:spcBef>
                <a:spcPts val="0"/>
              </a:spcBef>
              <a:buClr>
                <a:schemeClr val="lt1"/>
              </a:buClr>
              <a:buSzPts val="1200"/>
              <a:buFont typeface="Calibri"/>
              <a:buNone/>
              <a:defRPr>
                <a:solidFill>
                  <a:schemeClr val="lt1"/>
                </a:solidFill>
              </a:defRPr>
            </a:lvl3pPr>
            <a:lvl4pPr indent="0" lvl="3" marL="0" algn="r">
              <a:spcBef>
                <a:spcPts val="0"/>
              </a:spcBef>
              <a:buClr>
                <a:schemeClr val="lt1"/>
              </a:buClr>
              <a:buSzPts val="1200"/>
              <a:buFont typeface="Calibri"/>
              <a:buNone/>
              <a:defRPr>
                <a:solidFill>
                  <a:schemeClr val="lt1"/>
                </a:solidFill>
              </a:defRPr>
            </a:lvl4pPr>
            <a:lvl5pPr indent="0" lvl="4" marL="0" algn="r">
              <a:spcBef>
                <a:spcPts val="0"/>
              </a:spcBef>
              <a:buClr>
                <a:schemeClr val="lt1"/>
              </a:buClr>
              <a:buSzPts val="1200"/>
              <a:buFont typeface="Calibri"/>
              <a:buNone/>
              <a:defRPr>
                <a:solidFill>
                  <a:schemeClr val="lt1"/>
                </a:solidFill>
              </a:defRPr>
            </a:lvl5pPr>
            <a:lvl6pPr indent="0" lvl="5" marL="0" algn="r">
              <a:spcBef>
                <a:spcPts val="0"/>
              </a:spcBef>
              <a:buClr>
                <a:schemeClr val="lt1"/>
              </a:buClr>
              <a:buSzPts val="1200"/>
              <a:buFont typeface="Calibri"/>
              <a:buNone/>
              <a:defRPr>
                <a:solidFill>
                  <a:schemeClr val="lt1"/>
                </a:solidFill>
              </a:defRPr>
            </a:lvl6pPr>
            <a:lvl7pPr indent="0" lvl="6" marL="0" algn="r">
              <a:spcBef>
                <a:spcPts val="0"/>
              </a:spcBef>
              <a:buClr>
                <a:schemeClr val="lt1"/>
              </a:buClr>
              <a:buSzPts val="1200"/>
              <a:buFont typeface="Calibri"/>
              <a:buNone/>
              <a:defRPr>
                <a:solidFill>
                  <a:schemeClr val="lt1"/>
                </a:solidFill>
              </a:defRPr>
            </a:lvl7pPr>
            <a:lvl8pPr indent="0" lvl="7" marL="0" algn="r">
              <a:spcBef>
                <a:spcPts val="0"/>
              </a:spcBef>
              <a:buClr>
                <a:schemeClr val="lt1"/>
              </a:buClr>
              <a:buSzPts val="1200"/>
              <a:buFont typeface="Calibri"/>
              <a:buNone/>
              <a:defRPr>
                <a:solidFill>
                  <a:schemeClr val="lt1"/>
                </a:solidFill>
              </a:defRPr>
            </a:lvl8pPr>
            <a:lvl9pPr indent="0" lvl="8" marL="0" algn="r">
              <a:spcBef>
                <a:spcPts val="0"/>
              </a:spcBef>
              <a:buClr>
                <a:schemeClr val="lt1"/>
              </a:buClr>
              <a:buSzPts val="1200"/>
              <a:buFont typeface="Calibri"/>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6" name="Shape 46"/>
        <p:cNvGrpSpPr/>
        <p:nvPr/>
      </p:nvGrpSpPr>
      <p:grpSpPr>
        <a:xfrm>
          <a:off x="0" y="0"/>
          <a:ext cx="0" cy="0"/>
          <a:chOff x="0" y="0"/>
          <a:chExt cx="0" cy="0"/>
        </a:xfrm>
      </p:grpSpPr>
      <p:sp>
        <p:nvSpPr>
          <p:cNvPr id="47" name="Google Shape;47;p256"/>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56"/>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56"/>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56"/>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51" name="Shape 51"/>
        <p:cNvGrpSpPr/>
        <p:nvPr/>
      </p:nvGrpSpPr>
      <p:grpSpPr>
        <a:xfrm>
          <a:off x="0" y="0"/>
          <a:ext cx="0" cy="0"/>
          <a:chOff x="0" y="0"/>
          <a:chExt cx="0" cy="0"/>
        </a:xfrm>
      </p:grpSpPr>
      <p:sp>
        <p:nvSpPr>
          <p:cNvPr id="52" name="Google Shape;52;p257"/>
          <p:cNvSpPr txBox="1"/>
          <p:nvPr>
            <p:ph type="title"/>
          </p:nvPr>
        </p:nvSpPr>
        <p:spPr>
          <a:xfrm>
            <a:off x="456481" y="273629"/>
            <a:ext cx="8226720" cy="1143480"/>
          </a:xfrm>
          <a:prstGeom prst="rect">
            <a:avLst/>
          </a:prstGeom>
          <a:noFill/>
          <a:ln>
            <a:noFill/>
          </a:ln>
        </p:spPr>
        <p:txBody>
          <a:bodyPr anchorCtr="0" anchor="ctr" bIns="45700" lIns="91400" spcFirstLastPara="1" rIns="91400"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57"/>
          <p:cNvSpPr txBox="1"/>
          <p:nvPr>
            <p:ph idx="1" type="body"/>
          </p:nvPr>
        </p:nvSpPr>
        <p:spPr>
          <a:xfrm>
            <a:off x="456481" y="1604329"/>
            <a:ext cx="3952800" cy="1918281"/>
          </a:xfrm>
          <a:prstGeom prst="rect">
            <a:avLst/>
          </a:prstGeom>
          <a:noFill/>
          <a:ln>
            <a:noFill/>
          </a:ln>
        </p:spPr>
        <p:txBody>
          <a:bodyPr anchorCtr="0" anchor="t" bIns="45700" lIns="91400" spcFirstLastPara="1" rIns="91400"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 name="Google Shape;54;p257"/>
          <p:cNvSpPr txBox="1"/>
          <p:nvPr>
            <p:ph idx="2" type="body"/>
          </p:nvPr>
        </p:nvSpPr>
        <p:spPr>
          <a:xfrm>
            <a:off x="4547520" y="1604329"/>
            <a:ext cx="3952800" cy="1918281"/>
          </a:xfrm>
          <a:prstGeom prst="rect">
            <a:avLst/>
          </a:prstGeom>
          <a:noFill/>
          <a:ln>
            <a:noFill/>
          </a:ln>
        </p:spPr>
        <p:txBody>
          <a:bodyPr anchorCtr="0" anchor="t" bIns="45700" lIns="91400" spcFirstLastPara="1" rIns="91400"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5" name="Google Shape;55;p257"/>
          <p:cNvSpPr txBox="1"/>
          <p:nvPr>
            <p:ph idx="3" type="body"/>
          </p:nvPr>
        </p:nvSpPr>
        <p:spPr>
          <a:xfrm>
            <a:off x="456481" y="3660864"/>
            <a:ext cx="3952800" cy="1919722"/>
          </a:xfrm>
          <a:prstGeom prst="rect">
            <a:avLst/>
          </a:prstGeom>
          <a:noFill/>
          <a:ln>
            <a:noFill/>
          </a:ln>
        </p:spPr>
        <p:txBody>
          <a:bodyPr anchorCtr="0" anchor="t" bIns="45700" lIns="91400" spcFirstLastPara="1" rIns="91400"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257"/>
          <p:cNvSpPr txBox="1"/>
          <p:nvPr>
            <p:ph idx="4" type="body"/>
          </p:nvPr>
        </p:nvSpPr>
        <p:spPr>
          <a:xfrm>
            <a:off x="4547520" y="3660864"/>
            <a:ext cx="3952800" cy="1919722"/>
          </a:xfrm>
          <a:prstGeom prst="rect">
            <a:avLst/>
          </a:prstGeom>
          <a:noFill/>
          <a:ln>
            <a:noFill/>
          </a:ln>
        </p:spPr>
        <p:txBody>
          <a:bodyPr anchorCtr="0" anchor="t" bIns="45700" lIns="91400" spcFirstLastPara="1" rIns="91400"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 name="Google Shape;57;p257"/>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57"/>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57"/>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258"/>
          <p:cNvSpPr txBox="1"/>
          <p:nvPr>
            <p:ph type="title"/>
          </p:nvPr>
        </p:nvSpPr>
        <p:spPr>
          <a:xfrm>
            <a:off x="722313" y="4406903"/>
            <a:ext cx="7772400" cy="1362075"/>
          </a:xfrm>
          <a:prstGeom prst="rect">
            <a:avLst/>
          </a:prstGeom>
          <a:noFill/>
          <a:ln>
            <a:noFill/>
          </a:ln>
        </p:spPr>
        <p:txBody>
          <a:bodyPr anchorCtr="0" anchor="t" bIns="45700" lIns="91400" spcFirstLastPara="1" rIns="91400"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58"/>
          <p:cNvSpPr txBox="1"/>
          <p:nvPr>
            <p:ph idx="1" type="body"/>
          </p:nvPr>
        </p:nvSpPr>
        <p:spPr>
          <a:xfrm>
            <a:off x="722313" y="2906716"/>
            <a:ext cx="7772400" cy="1500187"/>
          </a:xfrm>
          <a:prstGeom prst="rect">
            <a:avLst/>
          </a:prstGeom>
          <a:noFill/>
          <a:ln>
            <a:noFill/>
          </a:ln>
        </p:spPr>
        <p:txBody>
          <a:bodyPr anchorCtr="0" anchor="b" bIns="45700" lIns="91400" spcFirstLastPara="1" rIns="91400"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3" name="Google Shape;63;p258"/>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58"/>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58"/>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5"/>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45"/>
          <p:cNvSpPr txBox="1"/>
          <p:nvPr>
            <p:ph idx="1" type="body"/>
          </p:nvPr>
        </p:nvSpPr>
        <p:spPr>
          <a:xfrm>
            <a:off x="457200" y="1600203"/>
            <a:ext cx="8229600" cy="4525963"/>
          </a:xfrm>
          <a:prstGeom prst="rect">
            <a:avLst/>
          </a:prstGeom>
          <a:noFill/>
          <a:ln>
            <a:noFill/>
          </a:ln>
        </p:spPr>
        <p:txBody>
          <a:bodyPr anchorCtr="0" anchor="t" bIns="45700" lIns="91400" spcFirstLastPara="1" rIns="91400"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45"/>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45"/>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45"/>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 name="Shape 101"/>
        <p:cNvGrpSpPr/>
        <p:nvPr/>
      </p:nvGrpSpPr>
      <p:grpSpPr>
        <a:xfrm>
          <a:off x="0" y="0"/>
          <a:ext cx="0" cy="0"/>
          <a:chOff x="0" y="0"/>
          <a:chExt cx="0" cy="0"/>
        </a:xfrm>
      </p:grpSpPr>
      <p:sp>
        <p:nvSpPr>
          <p:cNvPr id="102" name="Google Shape;102;p251"/>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4400" u="none" cap="none" strike="noStrike">
                <a:solidFill>
                  <a:schemeClr val="dk2"/>
                </a:solidFill>
                <a:latin typeface="Tahoma"/>
                <a:ea typeface="Tahoma"/>
                <a:cs typeface="Tahoma"/>
                <a:sym typeface="Tahoma"/>
              </a:defRPr>
            </a:lvl1pPr>
            <a:lvl2pPr lvl="1" marR="0" rtl="0" algn="l">
              <a:spcBef>
                <a:spcPts val="0"/>
              </a:spcBef>
              <a:spcAft>
                <a:spcPts val="0"/>
              </a:spcAft>
              <a:buSzPts val="1400"/>
              <a:buNone/>
              <a:defRPr b="1" i="0" sz="4400" u="none" cap="none" strike="noStrike">
                <a:solidFill>
                  <a:schemeClr val="dk2"/>
                </a:solidFill>
                <a:latin typeface="Tahoma"/>
                <a:ea typeface="Tahoma"/>
                <a:cs typeface="Tahoma"/>
                <a:sym typeface="Tahoma"/>
              </a:defRPr>
            </a:lvl2pPr>
            <a:lvl3pPr lvl="2" marR="0" rtl="0" algn="l">
              <a:spcBef>
                <a:spcPts val="0"/>
              </a:spcBef>
              <a:spcAft>
                <a:spcPts val="0"/>
              </a:spcAft>
              <a:buSzPts val="1400"/>
              <a:buNone/>
              <a:defRPr b="1" i="0" sz="4400" u="none" cap="none" strike="noStrike">
                <a:solidFill>
                  <a:schemeClr val="dk2"/>
                </a:solidFill>
                <a:latin typeface="Tahoma"/>
                <a:ea typeface="Tahoma"/>
                <a:cs typeface="Tahoma"/>
                <a:sym typeface="Tahoma"/>
              </a:defRPr>
            </a:lvl3pPr>
            <a:lvl4pPr lvl="3" marR="0" rtl="0" algn="l">
              <a:spcBef>
                <a:spcPts val="0"/>
              </a:spcBef>
              <a:spcAft>
                <a:spcPts val="0"/>
              </a:spcAft>
              <a:buSzPts val="1400"/>
              <a:buNone/>
              <a:defRPr b="1" i="0" sz="4400" u="none" cap="none" strike="noStrike">
                <a:solidFill>
                  <a:schemeClr val="dk2"/>
                </a:solidFill>
                <a:latin typeface="Tahoma"/>
                <a:ea typeface="Tahoma"/>
                <a:cs typeface="Tahoma"/>
                <a:sym typeface="Tahoma"/>
              </a:defRPr>
            </a:lvl4pPr>
            <a:lvl5pPr lvl="4" marR="0" rtl="0" algn="l">
              <a:spcBef>
                <a:spcPts val="0"/>
              </a:spcBef>
              <a:spcAft>
                <a:spcPts val="0"/>
              </a:spcAft>
              <a:buSzPts val="1400"/>
              <a:buNone/>
              <a:defRPr b="1" i="0" sz="4400" u="none" cap="none" strike="noStrike">
                <a:solidFill>
                  <a:schemeClr val="dk2"/>
                </a:solidFill>
                <a:latin typeface="Tahoma"/>
                <a:ea typeface="Tahoma"/>
                <a:cs typeface="Tahoma"/>
                <a:sym typeface="Tahoma"/>
              </a:defRPr>
            </a:lvl5pPr>
            <a:lvl6pPr lvl="5" marR="0" rtl="0" algn="l">
              <a:spcBef>
                <a:spcPts val="0"/>
              </a:spcBef>
              <a:spcAft>
                <a:spcPts val="0"/>
              </a:spcAft>
              <a:buSzPts val="1400"/>
              <a:buNone/>
              <a:defRPr b="1" i="0" sz="4400" u="none" cap="none" strike="noStrike">
                <a:solidFill>
                  <a:schemeClr val="dk2"/>
                </a:solidFill>
                <a:latin typeface="Tahoma"/>
                <a:ea typeface="Tahoma"/>
                <a:cs typeface="Tahoma"/>
                <a:sym typeface="Tahoma"/>
              </a:defRPr>
            </a:lvl6pPr>
            <a:lvl7pPr lvl="6" marR="0" rtl="0" algn="l">
              <a:spcBef>
                <a:spcPts val="0"/>
              </a:spcBef>
              <a:spcAft>
                <a:spcPts val="0"/>
              </a:spcAft>
              <a:buSzPts val="1400"/>
              <a:buNone/>
              <a:defRPr b="1" i="0" sz="4400" u="none" cap="none" strike="noStrike">
                <a:solidFill>
                  <a:schemeClr val="dk2"/>
                </a:solidFill>
                <a:latin typeface="Tahoma"/>
                <a:ea typeface="Tahoma"/>
                <a:cs typeface="Tahoma"/>
                <a:sym typeface="Tahoma"/>
              </a:defRPr>
            </a:lvl7pPr>
            <a:lvl8pPr lvl="7" marR="0" rtl="0" algn="l">
              <a:spcBef>
                <a:spcPts val="0"/>
              </a:spcBef>
              <a:spcAft>
                <a:spcPts val="0"/>
              </a:spcAft>
              <a:buSzPts val="1400"/>
              <a:buNone/>
              <a:defRPr b="1" i="0" sz="4400" u="none" cap="none" strike="noStrike">
                <a:solidFill>
                  <a:schemeClr val="dk2"/>
                </a:solidFill>
                <a:latin typeface="Tahoma"/>
                <a:ea typeface="Tahoma"/>
                <a:cs typeface="Tahoma"/>
                <a:sym typeface="Tahoma"/>
              </a:defRPr>
            </a:lvl8pPr>
            <a:lvl9pPr lvl="8" marR="0" rtl="0" algn="l">
              <a:spcBef>
                <a:spcPts val="0"/>
              </a:spcBef>
              <a:spcAft>
                <a:spcPts val="0"/>
              </a:spcAft>
              <a:buSzPts val="1400"/>
              <a:buNone/>
              <a:defRPr b="1" i="0" sz="4400" u="none" cap="none" strike="noStrike">
                <a:solidFill>
                  <a:schemeClr val="dk2"/>
                </a:solidFill>
                <a:latin typeface="Tahoma"/>
                <a:ea typeface="Tahoma"/>
                <a:cs typeface="Tahoma"/>
                <a:sym typeface="Tahoma"/>
              </a:defRPr>
            </a:lvl9pPr>
          </a:lstStyle>
          <a:p/>
        </p:txBody>
      </p:sp>
      <p:sp>
        <p:nvSpPr>
          <p:cNvPr id="103" name="Google Shape;103;p251"/>
          <p:cNvSpPr txBox="1"/>
          <p:nvPr>
            <p:ph idx="1" type="body"/>
          </p:nvPr>
        </p:nvSpPr>
        <p:spPr>
          <a:xfrm>
            <a:off x="457200" y="1219200"/>
            <a:ext cx="8229600" cy="4953000"/>
          </a:xfrm>
          <a:prstGeom prst="rect">
            <a:avLst/>
          </a:prstGeom>
          <a:noFill/>
          <a:ln>
            <a:noFill/>
          </a:ln>
        </p:spPr>
        <p:txBody>
          <a:bodyPr anchorCtr="0" anchor="t" bIns="45700" lIns="91425" spcFirstLastPara="1" rIns="91425" wrap="square" tIns="45700">
            <a:noAutofit/>
          </a:bodyPr>
          <a:lstStyle>
            <a:lvl1pPr indent="-360680" lvl="0" marL="457200" marR="0" rtl="0" algn="l">
              <a:spcBef>
                <a:spcPts val="640"/>
              </a:spcBef>
              <a:spcAft>
                <a:spcPts val="0"/>
              </a:spcAft>
              <a:buClr>
                <a:schemeClr val="hlink"/>
              </a:buClr>
              <a:buSzPts val="2080"/>
              <a:buFont typeface="Noto Sans Symbols"/>
              <a:buChar char="■"/>
              <a:defRPr b="0" i="0" sz="3200" u="none" cap="none" strike="noStrike">
                <a:solidFill>
                  <a:schemeClr val="dk1"/>
                </a:solidFill>
                <a:latin typeface="Tahoma"/>
                <a:ea typeface="Tahoma"/>
                <a:cs typeface="Tahoma"/>
                <a:sym typeface="Tahoma"/>
              </a:defRPr>
            </a:lvl1pPr>
            <a:lvl2pPr indent="-344169" lvl="1" marL="914400" marR="0" rtl="0" algn="l">
              <a:spcBef>
                <a:spcPts val="560"/>
              </a:spcBef>
              <a:spcAft>
                <a:spcPts val="0"/>
              </a:spcAft>
              <a:buClr>
                <a:schemeClr val="folHlink"/>
              </a:buClr>
              <a:buSzPts val="1820"/>
              <a:buFont typeface="Noto Sans Symbols"/>
              <a:buChar char="■"/>
              <a:defRPr b="0" i="0" sz="2800" u="none" cap="none" strike="noStrike">
                <a:solidFill>
                  <a:schemeClr val="dk1"/>
                </a:solidFill>
                <a:latin typeface="Tahoma"/>
                <a:ea typeface="Tahoma"/>
                <a:cs typeface="Tahoma"/>
                <a:sym typeface="Tahoma"/>
              </a:defRPr>
            </a:lvl2pPr>
            <a:lvl3pPr indent="-327660" lvl="2" marL="1371600" marR="0" rtl="0" algn="l">
              <a:spcBef>
                <a:spcPts val="480"/>
              </a:spcBef>
              <a:spcAft>
                <a:spcPts val="0"/>
              </a:spcAft>
              <a:buClr>
                <a:schemeClr val="hlink"/>
              </a:buClr>
              <a:buSzPts val="1560"/>
              <a:buFont typeface="Noto Sans Symbols"/>
              <a:buChar char="■"/>
              <a:defRPr b="0" i="0" sz="2400" u="none" cap="none" strike="noStrike">
                <a:solidFill>
                  <a:schemeClr val="dk1"/>
                </a:solidFill>
                <a:latin typeface="Tahoma"/>
                <a:ea typeface="Tahoma"/>
                <a:cs typeface="Tahoma"/>
                <a:sym typeface="Tahoma"/>
              </a:defRPr>
            </a:lvl3pPr>
            <a:lvl4pPr indent="-311150" lvl="3" marL="1828800" marR="0" rtl="0" algn="l">
              <a:spcBef>
                <a:spcPts val="400"/>
              </a:spcBef>
              <a:spcAft>
                <a:spcPts val="0"/>
              </a:spcAft>
              <a:buClr>
                <a:schemeClr val="folHlink"/>
              </a:buClr>
              <a:buSzPts val="1300"/>
              <a:buFont typeface="Noto Sans Symbols"/>
              <a:buChar char="■"/>
              <a:defRPr b="0" i="0" sz="2000" u="none" cap="none" strike="noStrike">
                <a:solidFill>
                  <a:schemeClr val="dk1"/>
                </a:solidFill>
                <a:latin typeface="Tahoma"/>
                <a:ea typeface="Tahoma"/>
                <a:cs typeface="Tahoma"/>
                <a:sym typeface="Tahoma"/>
              </a:defRPr>
            </a:lvl4pPr>
            <a:lvl5pPr indent="-311150" lvl="4" marL="2286000" marR="0" rtl="0" algn="l">
              <a:spcBef>
                <a:spcPts val="400"/>
              </a:spcBef>
              <a:spcAft>
                <a:spcPts val="0"/>
              </a:spcAft>
              <a:buClr>
                <a:schemeClr val="hlink"/>
              </a:buClr>
              <a:buSzPts val="1300"/>
              <a:buFont typeface="Noto Sans Symbols"/>
              <a:buChar char="■"/>
              <a:defRPr b="0" i="0" sz="2000" u="none" cap="none" strike="noStrike">
                <a:solidFill>
                  <a:schemeClr val="dk1"/>
                </a:solidFill>
                <a:latin typeface="Tahoma"/>
                <a:ea typeface="Tahoma"/>
                <a:cs typeface="Tahoma"/>
                <a:sym typeface="Tahoma"/>
              </a:defRPr>
            </a:lvl5pPr>
            <a:lvl6pPr indent="-311150" lvl="5" marL="2743200" marR="0" rtl="0" algn="l">
              <a:spcBef>
                <a:spcPts val="400"/>
              </a:spcBef>
              <a:spcAft>
                <a:spcPts val="0"/>
              </a:spcAft>
              <a:buClr>
                <a:schemeClr val="hlink"/>
              </a:buClr>
              <a:buSzPts val="1300"/>
              <a:buFont typeface="Noto Sans Symbols"/>
              <a:buChar char="■"/>
              <a:defRPr b="0" i="0" sz="2000" u="none" cap="none" strike="noStrike">
                <a:solidFill>
                  <a:schemeClr val="dk1"/>
                </a:solidFill>
                <a:latin typeface="Tahoma"/>
                <a:ea typeface="Tahoma"/>
                <a:cs typeface="Tahoma"/>
                <a:sym typeface="Tahoma"/>
              </a:defRPr>
            </a:lvl6pPr>
            <a:lvl7pPr indent="-311150" lvl="6" marL="3200400" marR="0" rtl="0" algn="l">
              <a:spcBef>
                <a:spcPts val="400"/>
              </a:spcBef>
              <a:spcAft>
                <a:spcPts val="0"/>
              </a:spcAft>
              <a:buClr>
                <a:schemeClr val="hlink"/>
              </a:buClr>
              <a:buSzPts val="1300"/>
              <a:buFont typeface="Noto Sans Symbols"/>
              <a:buChar char="■"/>
              <a:defRPr b="0" i="0" sz="2000" u="none" cap="none" strike="noStrike">
                <a:solidFill>
                  <a:schemeClr val="dk1"/>
                </a:solidFill>
                <a:latin typeface="Tahoma"/>
                <a:ea typeface="Tahoma"/>
                <a:cs typeface="Tahoma"/>
                <a:sym typeface="Tahoma"/>
              </a:defRPr>
            </a:lvl7pPr>
            <a:lvl8pPr indent="-311150" lvl="7" marL="3657600" marR="0" rtl="0" algn="l">
              <a:spcBef>
                <a:spcPts val="400"/>
              </a:spcBef>
              <a:spcAft>
                <a:spcPts val="0"/>
              </a:spcAft>
              <a:buClr>
                <a:schemeClr val="hlink"/>
              </a:buClr>
              <a:buSzPts val="1300"/>
              <a:buFont typeface="Noto Sans Symbols"/>
              <a:buChar char="■"/>
              <a:defRPr b="0" i="0" sz="2000" u="none" cap="none" strike="noStrike">
                <a:solidFill>
                  <a:schemeClr val="dk1"/>
                </a:solidFill>
                <a:latin typeface="Tahoma"/>
                <a:ea typeface="Tahoma"/>
                <a:cs typeface="Tahoma"/>
                <a:sym typeface="Tahoma"/>
              </a:defRPr>
            </a:lvl8pPr>
            <a:lvl9pPr indent="-311150" lvl="8" marL="4114800" marR="0" rtl="0" algn="l">
              <a:spcBef>
                <a:spcPts val="400"/>
              </a:spcBef>
              <a:spcAft>
                <a:spcPts val="0"/>
              </a:spcAft>
              <a:buClr>
                <a:schemeClr val="hlink"/>
              </a:buClr>
              <a:buSzPts val="13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04" name="Google Shape;104;p25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05" name="Google Shape;105;p251"/>
          <p:cNvSpPr txBox="1"/>
          <p:nvPr>
            <p:ph idx="11" type="ftr"/>
          </p:nvPr>
        </p:nvSpPr>
        <p:spPr>
          <a:xfrm>
            <a:off x="3124200" y="6245225"/>
            <a:ext cx="2895600" cy="4762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06" name="Google Shape;106;p251"/>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sz="1400">
                <a:solidFill>
                  <a:schemeClr val="dk1"/>
                </a:solidFill>
                <a:latin typeface="Arial"/>
                <a:ea typeface="Arial"/>
                <a:cs typeface="Arial"/>
                <a:sym typeface="Arial"/>
              </a:defRPr>
            </a:lvl1pPr>
            <a:lvl2pPr indent="0" lvl="1" marL="0" marR="0" rtl="0" algn="r">
              <a:spcBef>
                <a:spcPts val="0"/>
              </a:spcBef>
              <a:buNone/>
              <a:defRPr sz="1400">
                <a:solidFill>
                  <a:schemeClr val="dk1"/>
                </a:solidFill>
                <a:latin typeface="Arial"/>
                <a:ea typeface="Arial"/>
                <a:cs typeface="Arial"/>
                <a:sym typeface="Arial"/>
              </a:defRPr>
            </a:lvl2pPr>
            <a:lvl3pPr indent="0" lvl="2" marL="0" marR="0" rtl="0" algn="r">
              <a:spcBef>
                <a:spcPts val="0"/>
              </a:spcBef>
              <a:buNone/>
              <a:defRPr sz="1400">
                <a:solidFill>
                  <a:schemeClr val="dk1"/>
                </a:solidFill>
                <a:latin typeface="Arial"/>
                <a:ea typeface="Arial"/>
                <a:cs typeface="Arial"/>
                <a:sym typeface="Arial"/>
              </a:defRPr>
            </a:lvl3pPr>
            <a:lvl4pPr indent="0" lvl="3" marL="0" marR="0" rtl="0" algn="r">
              <a:spcBef>
                <a:spcPts val="0"/>
              </a:spcBef>
              <a:buNone/>
              <a:defRPr sz="1400">
                <a:solidFill>
                  <a:schemeClr val="dk1"/>
                </a:solidFill>
                <a:latin typeface="Arial"/>
                <a:ea typeface="Arial"/>
                <a:cs typeface="Arial"/>
                <a:sym typeface="Arial"/>
              </a:defRPr>
            </a:lvl4pPr>
            <a:lvl5pPr indent="0" lvl="4" marL="0" marR="0" rtl="0" algn="r">
              <a:spcBef>
                <a:spcPts val="0"/>
              </a:spcBef>
              <a:buNone/>
              <a:defRPr sz="1400">
                <a:solidFill>
                  <a:schemeClr val="dk1"/>
                </a:solidFill>
                <a:latin typeface="Arial"/>
                <a:ea typeface="Arial"/>
                <a:cs typeface="Arial"/>
                <a:sym typeface="Arial"/>
              </a:defRPr>
            </a:lvl5pPr>
            <a:lvl6pPr indent="0" lvl="5" marL="0" marR="0" rtl="0" algn="r">
              <a:spcBef>
                <a:spcPts val="0"/>
              </a:spcBef>
              <a:buNone/>
              <a:defRPr sz="1400">
                <a:solidFill>
                  <a:schemeClr val="dk1"/>
                </a:solidFill>
                <a:latin typeface="Arial"/>
                <a:ea typeface="Arial"/>
                <a:cs typeface="Arial"/>
                <a:sym typeface="Arial"/>
              </a:defRPr>
            </a:lvl6pPr>
            <a:lvl7pPr indent="0" lvl="6" marL="0" marR="0" rtl="0" algn="r">
              <a:spcBef>
                <a:spcPts val="0"/>
              </a:spcBef>
              <a:buNone/>
              <a:defRPr sz="1400">
                <a:solidFill>
                  <a:schemeClr val="dk1"/>
                </a:solidFill>
                <a:latin typeface="Arial"/>
                <a:ea typeface="Arial"/>
                <a:cs typeface="Arial"/>
                <a:sym typeface="Arial"/>
              </a:defRPr>
            </a:lvl7pPr>
            <a:lvl8pPr indent="0" lvl="7" marL="0" marR="0" rtl="0" algn="r">
              <a:spcBef>
                <a:spcPts val="0"/>
              </a:spcBef>
              <a:buNone/>
              <a:defRPr sz="1400">
                <a:solidFill>
                  <a:schemeClr val="dk1"/>
                </a:solidFill>
                <a:latin typeface="Arial"/>
                <a:ea typeface="Arial"/>
                <a:cs typeface="Arial"/>
                <a:sym typeface="Arial"/>
              </a:defRPr>
            </a:lvl8pPr>
            <a:lvl9pPr indent="0" lvl="8" marL="0" marR="0" rtl="0" algn="r">
              <a:spcBef>
                <a:spcPts val="0"/>
              </a:spcBef>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251"/>
          <p:cNvSpPr/>
          <p:nvPr/>
        </p:nvSpPr>
        <p:spPr>
          <a:xfrm>
            <a:off x="457200" y="1066800"/>
            <a:ext cx="8686800" cy="76200"/>
          </a:xfrm>
          <a:prstGeom prst="rect">
            <a:avLst/>
          </a:prstGeom>
          <a:gradFill>
            <a:gsLst>
              <a:gs pos="0">
                <a:schemeClr val="dk2"/>
              </a:gs>
              <a:gs pos="100000">
                <a:srgbClr val="FFFFFF"/>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6.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39.png"/><Relationship Id="rId4" Type="http://schemas.openxmlformats.org/officeDocument/2006/relationships/image" Target="../media/image141.png"/><Relationship Id="rId5" Type="http://schemas.openxmlformats.org/officeDocument/2006/relationships/image" Target="../media/image143.png"/><Relationship Id="rId6" Type="http://schemas.openxmlformats.org/officeDocument/2006/relationships/image" Target="../media/image1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4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4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1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4.xml"/><Relationship Id="rId3" Type="http://schemas.openxmlformats.org/officeDocument/2006/relationships/image" Target="../media/image15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47.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50.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53.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 Id="rId3" Type="http://schemas.openxmlformats.org/officeDocument/2006/relationships/image" Target="../media/image15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55.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5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8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59.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158.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61.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8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60.png"/><Relationship Id="rId4" Type="http://schemas.openxmlformats.org/officeDocument/2006/relationships/image" Target="../media/image16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64.gif"/><Relationship Id="rId4" Type="http://schemas.openxmlformats.org/officeDocument/2006/relationships/image" Target="../media/image167.png"/><Relationship Id="rId5" Type="http://schemas.openxmlformats.org/officeDocument/2006/relationships/image" Target="../media/image166.png"/><Relationship Id="rId6" Type="http://schemas.openxmlformats.org/officeDocument/2006/relationships/image" Target="../media/image16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6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71.png"/><Relationship Id="rId4" Type="http://schemas.openxmlformats.org/officeDocument/2006/relationships/image" Target="../media/image173.png"/><Relationship Id="rId5" Type="http://schemas.openxmlformats.org/officeDocument/2006/relationships/image" Target="../media/image170.png"/><Relationship Id="rId6" Type="http://schemas.openxmlformats.org/officeDocument/2006/relationships/image" Target="../media/image17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9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7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75.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7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5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7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79.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9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80.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7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8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90.png"/><Relationship Id="rId4" Type="http://schemas.openxmlformats.org/officeDocument/2006/relationships/image" Target="../media/image1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84.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18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88.png"/><Relationship Id="rId4" Type="http://schemas.openxmlformats.org/officeDocument/2006/relationships/image" Target="../media/image186.jpg"/><Relationship Id="rId5" Type="http://schemas.openxmlformats.org/officeDocument/2006/relationships/image" Target="../media/image18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91.png"/></Relationships>
</file>

<file path=ppt/slides/_rels/slide145.xml.rels><?xml version="1.0" encoding="UTF-8" standalone="yes"?><Relationships xmlns="http://schemas.openxmlformats.org/package/2006/relationships"><Relationship Id="rId11" Type="http://schemas.openxmlformats.org/officeDocument/2006/relationships/image" Target="../media/image201.jpg"/><Relationship Id="rId10" Type="http://schemas.openxmlformats.org/officeDocument/2006/relationships/image" Target="../media/image206.png"/><Relationship Id="rId13" Type="http://schemas.openxmlformats.org/officeDocument/2006/relationships/image" Target="../media/image202.png"/><Relationship Id="rId12" Type="http://schemas.openxmlformats.org/officeDocument/2006/relationships/image" Target="../media/image203.png"/><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92.png"/><Relationship Id="rId4" Type="http://schemas.openxmlformats.org/officeDocument/2006/relationships/image" Target="../media/image193.png"/><Relationship Id="rId9" Type="http://schemas.openxmlformats.org/officeDocument/2006/relationships/image" Target="../media/image204.jpg"/><Relationship Id="rId14" Type="http://schemas.openxmlformats.org/officeDocument/2006/relationships/image" Target="../media/image200.png"/><Relationship Id="rId5" Type="http://schemas.openxmlformats.org/officeDocument/2006/relationships/image" Target="../media/image198.png"/><Relationship Id="rId6" Type="http://schemas.openxmlformats.org/officeDocument/2006/relationships/image" Target="../media/image197.jpg"/><Relationship Id="rId7" Type="http://schemas.openxmlformats.org/officeDocument/2006/relationships/image" Target="../media/image196.jpg"/><Relationship Id="rId8" Type="http://schemas.openxmlformats.org/officeDocument/2006/relationships/image" Target="../media/image19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20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22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21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225.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225.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20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221.png"/><Relationship Id="rId4" Type="http://schemas.openxmlformats.org/officeDocument/2006/relationships/image" Target="../media/image207.png"/><Relationship Id="rId5" Type="http://schemas.openxmlformats.org/officeDocument/2006/relationships/image" Target="../media/image211.gif"/><Relationship Id="rId6" Type="http://schemas.openxmlformats.org/officeDocument/2006/relationships/image" Target="../media/image210.gi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215.png"/><Relationship Id="rId4" Type="http://schemas.openxmlformats.org/officeDocument/2006/relationships/image" Target="../media/image21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209.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214.png"/><Relationship Id="rId4" Type="http://schemas.openxmlformats.org/officeDocument/2006/relationships/image" Target="../media/image212.png"/><Relationship Id="rId5" Type="http://schemas.openxmlformats.org/officeDocument/2006/relationships/image" Target="../media/image22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220.png"/><Relationship Id="rId4" Type="http://schemas.openxmlformats.org/officeDocument/2006/relationships/image" Target="../media/image21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2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21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223.png"/><Relationship Id="rId4" Type="http://schemas.openxmlformats.org/officeDocument/2006/relationships/image" Target="../media/image224.gif"/><Relationship Id="rId5" Type="http://schemas.openxmlformats.org/officeDocument/2006/relationships/image" Target="../media/image22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22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228.png"/><Relationship Id="rId4" Type="http://schemas.openxmlformats.org/officeDocument/2006/relationships/image" Target="../media/image229.png"/><Relationship Id="rId5" Type="http://schemas.openxmlformats.org/officeDocument/2006/relationships/image" Target="../media/image252.png"/><Relationship Id="rId6" Type="http://schemas.openxmlformats.org/officeDocument/2006/relationships/image" Target="../media/image231.png"/><Relationship Id="rId7" Type="http://schemas.openxmlformats.org/officeDocument/2006/relationships/image" Target="../media/image230.png"/><Relationship Id="rId8" Type="http://schemas.openxmlformats.org/officeDocument/2006/relationships/image" Target="../media/image23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232.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23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23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238.jpg"/><Relationship Id="rId4" Type="http://schemas.openxmlformats.org/officeDocument/2006/relationships/image" Target="../media/image239.png"/></Relationships>
</file>

<file path=ppt/slides/_rels/slide168.xml.rels><?xml version="1.0" encoding="UTF-8" standalone="yes"?><Relationships xmlns="http://schemas.openxmlformats.org/package/2006/relationships"><Relationship Id="rId11" Type="http://schemas.openxmlformats.org/officeDocument/2006/relationships/hyperlink" Target="http://www.sciencedirect.com/science/article/pii/S2405959517300061" TargetMode="External"/><Relationship Id="rId10" Type="http://schemas.openxmlformats.org/officeDocument/2006/relationships/hyperlink" Target="http://www.mdpi.com/1424-8220/16/10/1644" TargetMode="External"/><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hyperlink" Target="http://postscapes.com/what-exactly-is-the-internet-of-things-infographic" TargetMode="External"/><Relationship Id="rId4" Type="http://schemas.openxmlformats.org/officeDocument/2006/relationships/hyperlink" Target="http://electronicdesign.com/iot/understanding-protocols-behind-internet-things" TargetMode="External"/><Relationship Id="rId9" Type="http://schemas.openxmlformats.org/officeDocument/2006/relationships/hyperlink" Target="http://mqtt.org/2013/12/mqtt-for-sensor-networks-mqtt-sn" TargetMode="External"/><Relationship Id="rId5" Type="http://schemas.openxmlformats.org/officeDocument/2006/relationships/hyperlink" Target="http://docs.oasis-open.org/mqtt/mqtt/v3.1.1/os/mqtt-v3.1.1-os.html" TargetMode="External"/><Relationship Id="rId6" Type="http://schemas.openxmlformats.org/officeDocument/2006/relationships/hyperlink" Target="http://www.hivemq.com/mqtt-essentials-wrap-up/" TargetMode="External"/><Relationship Id="rId7" Type="http://schemas.openxmlformats.org/officeDocument/2006/relationships/hyperlink" Target="https://tools.ietf.org/html/rfc7252" TargetMode="External"/><Relationship Id="rId8" Type="http://schemas.openxmlformats.org/officeDocument/2006/relationships/hyperlink" Target="http://coap.technology/"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235.png"/><Relationship Id="rId4" Type="http://schemas.openxmlformats.org/officeDocument/2006/relationships/image" Target="../media/image237.jpg"/><Relationship Id="rId5" Type="http://schemas.openxmlformats.org/officeDocument/2006/relationships/image" Target="../media/image240.jpg"/><Relationship Id="rId6" Type="http://schemas.openxmlformats.org/officeDocument/2006/relationships/image" Target="../media/image24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243.png"/><Relationship Id="rId4" Type="http://schemas.openxmlformats.org/officeDocument/2006/relationships/image" Target="../media/image265.png"/><Relationship Id="rId5" Type="http://schemas.openxmlformats.org/officeDocument/2006/relationships/image" Target="../media/image24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24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2.xml"/><Relationship Id="rId3" Type="http://schemas.openxmlformats.org/officeDocument/2006/relationships/image" Target="../media/image262.jpg"/><Relationship Id="rId4" Type="http://schemas.openxmlformats.org/officeDocument/2006/relationships/image" Target="../media/image24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3.xml"/><Relationship Id="rId3" Type="http://schemas.openxmlformats.org/officeDocument/2006/relationships/image" Target="../media/image245.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4.xml"/><Relationship Id="rId3" Type="http://schemas.openxmlformats.org/officeDocument/2006/relationships/image" Target="../media/image24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248.gi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247.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25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0.xml"/><Relationship Id="rId3" Type="http://schemas.openxmlformats.org/officeDocument/2006/relationships/image" Target="../media/image249.jpg"/><Relationship Id="rId4" Type="http://schemas.openxmlformats.org/officeDocument/2006/relationships/image" Target="../media/image25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4.xml"/><Relationship Id="rId3" Type="http://schemas.openxmlformats.org/officeDocument/2006/relationships/image" Target="../media/image25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5.xml"/><Relationship Id="rId3" Type="http://schemas.openxmlformats.org/officeDocument/2006/relationships/image" Target="../media/image25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255.png"/></Relationships>
</file>

<file path=ppt/slides/_rels/slide187.xml.rels><?xml version="1.0" encoding="UTF-8" standalone="yes"?><Relationships xmlns="http://schemas.openxmlformats.org/package/2006/relationships"><Relationship Id="rId11" Type="http://schemas.openxmlformats.org/officeDocument/2006/relationships/image" Target="../media/image266.jpg"/><Relationship Id="rId10" Type="http://schemas.openxmlformats.org/officeDocument/2006/relationships/image" Target="../media/image268.jpg"/><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256.jpg"/><Relationship Id="rId4" Type="http://schemas.openxmlformats.org/officeDocument/2006/relationships/image" Target="../media/image257.jpg"/><Relationship Id="rId9" Type="http://schemas.openxmlformats.org/officeDocument/2006/relationships/image" Target="../media/image263.jpg"/><Relationship Id="rId5" Type="http://schemas.openxmlformats.org/officeDocument/2006/relationships/image" Target="../media/image258.jpg"/><Relationship Id="rId6" Type="http://schemas.openxmlformats.org/officeDocument/2006/relationships/image" Target="../media/image260.jpg"/><Relationship Id="rId7" Type="http://schemas.openxmlformats.org/officeDocument/2006/relationships/image" Target="../media/image261.jpg"/><Relationship Id="rId8" Type="http://schemas.openxmlformats.org/officeDocument/2006/relationships/image" Target="../media/image264.png"/></Relationships>
</file>

<file path=ppt/slides/_rels/slide188.xml.rels><?xml version="1.0" encoding="UTF-8" standalone="yes"?><Relationships xmlns="http://schemas.openxmlformats.org/package/2006/relationships"><Relationship Id="rId10" Type="http://schemas.openxmlformats.org/officeDocument/2006/relationships/image" Target="../media/image274.jpg"/><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269.png"/><Relationship Id="rId4" Type="http://schemas.openxmlformats.org/officeDocument/2006/relationships/image" Target="../media/image267.png"/><Relationship Id="rId9" Type="http://schemas.openxmlformats.org/officeDocument/2006/relationships/image" Target="../media/image275.jpg"/><Relationship Id="rId5" Type="http://schemas.openxmlformats.org/officeDocument/2006/relationships/image" Target="../media/image270.png"/><Relationship Id="rId6" Type="http://schemas.openxmlformats.org/officeDocument/2006/relationships/image" Target="../media/image273.jpg"/><Relationship Id="rId7" Type="http://schemas.openxmlformats.org/officeDocument/2006/relationships/image" Target="../media/image272.jpg"/><Relationship Id="rId8" Type="http://schemas.openxmlformats.org/officeDocument/2006/relationships/image" Target="../media/image271.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9.xml"/><Relationship Id="rId3" Type="http://schemas.openxmlformats.org/officeDocument/2006/relationships/image" Target="../media/image2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0.xml"/><Relationship Id="rId3" Type="http://schemas.openxmlformats.org/officeDocument/2006/relationships/image" Target="../media/image27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0" Type="http://schemas.openxmlformats.org/officeDocument/2006/relationships/image" Target="../media/image307.png"/><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276.png"/><Relationship Id="rId4" Type="http://schemas.openxmlformats.org/officeDocument/2006/relationships/image" Target="../media/image278.png"/><Relationship Id="rId9" Type="http://schemas.openxmlformats.org/officeDocument/2006/relationships/image" Target="../media/image281.png"/><Relationship Id="rId5" Type="http://schemas.openxmlformats.org/officeDocument/2006/relationships/image" Target="../media/image282.png"/><Relationship Id="rId6" Type="http://schemas.openxmlformats.org/officeDocument/2006/relationships/image" Target="../media/image280.png"/><Relationship Id="rId7" Type="http://schemas.openxmlformats.org/officeDocument/2006/relationships/image" Target="../media/image283.png"/><Relationship Id="rId8" Type="http://schemas.openxmlformats.org/officeDocument/2006/relationships/image" Target="../media/image284.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285.jpg"/><Relationship Id="rId4" Type="http://schemas.openxmlformats.org/officeDocument/2006/relationships/image" Target="../media/image288.jpg"/><Relationship Id="rId5" Type="http://schemas.openxmlformats.org/officeDocument/2006/relationships/image" Target="../media/image286.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31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5.xml"/><Relationship Id="rId3" Type="http://schemas.openxmlformats.org/officeDocument/2006/relationships/image" Target="../media/image289.png"/><Relationship Id="rId4" Type="http://schemas.openxmlformats.org/officeDocument/2006/relationships/image" Target="../media/image287.jpg"/><Relationship Id="rId5" Type="http://schemas.openxmlformats.org/officeDocument/2006/relationships/image" Target="../media/image292.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6.xml"/><Relationship Id="rId3" Type="http://schemas.openxmlformats.org/officeDocument/2006/relationships/image" Target="../media/image290.png"/><Relationship Id="rId4" Type="http://schemas.openxmlformats.org/officeDocument/2006/relationships/image" Target="../media/image291.png"/><Relationship Id="rId5" Type="http://schemas.openxmlformats.org/officeDocument/2006/relationships/image" Target="../media/image293.png"/><Relationship Id="rId6" Type="http://schemas.openxmlformats.org/officeDocument/2006/relationships/image" Target="../media/image29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hyperlink" Target="http://morth.nic.in/showfile.asp?lid=388" TargetMode="External"/><Relationship Id="rId4" Type="http://schemas.openxmlformats.org/officeDocument/2006/relationships/hyperlink" Target="http://morth.nic.in/writereaddata/linkimages/3%20Engg%20Vehicles%20Shri%20Marathe-5024947069.pdf"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hyperlink" Target="http://www.wpc.dot.gov.in/DocFiles/Draft%20IND%20Remarks%20for%20NFAP-2011.pdf" TargetMode="External"/><Relationship Id="rId4" Type="http://schemas.openxmlformats.org/officeDocument/2006/relationships/hyperlink" Target="http://www.wpc.dot.gov.in/DocFiles/Draft%20IND%20Remarks%20for%20NFAP-2011.pdf" TargetMode="Externa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310.jpg"/><Relationship Id="rId4" Type="http://schemas.openxmlformats.org/officeDocument/2006/relationships/image" Target="../media/image296.jpg"/><Relationship Id="rId5" Type="http://schemas.openxmlformats.org/officeDocument/2006/relationships/image" Target="../media/image29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1.xml"/><Relationship Id="rId3" Type="http://schemas.openxmlformats.org/officeDocument/2006/relationships/image" Target="../media/image294.jpg"/><Relationship Id="rId4" Type="http://schemas.openxmlformats.org/officeDocument/2006/relationships/image" Target="../media/image297.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2.xml"/><Relationship Id="rId3" Type="http://schemas.openxmlformats.org/officeDocument/2006/relationships/image" Target="../media/image298.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3.xml"/><Relationship Id="rId3" Type="http://schemas.openxmlformats.org/officeDocument/2006/relationships/image" Target="../media/image30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4.xml"/><Relationship Id="rId3" Type="http://schemas.openxmlformats.org/officeDocument/2006/relationships/image" Target="../media/image31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306.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7.xml"/><Relationship Id="rId3" Type="http://schemas.openxmlformats.org/officeDocument/2006/relationships/image" Target="../media/image254.png"/><Relationship Id="rId4" Type="http://schemas.openxmlformats.org/officeDocument/2006/relationships/image" Target="../media/image262.jpg"/><Relationship Id="rId5" Type="http://schemas.openxmlformats.org/officeDocument/2006/relationships/image" Target="../media/image301.gif"/></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8.xml"/><Relationship Id="rId3" Type="http://schemas.openxmlformats.org/officeDocument/2006/relationships/image" Target="../media/image305.jpg"/><Relationship Id="rId4" Type="http://schemas.openxmlformats.org/officeDocument/2006/relationships/slide" Target="/ppt/slides/slide6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30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303.jpg"/><Relationship Id="rId4" Type="http://schemas.openxmlformats.org/officeDocument/2006/relationships/image" Target="../media/image302.jpg"/><Relationship Id="rId5" Type="http://schemas.openxmlformats.org/officeDocument/2006/relationships/image" Target="../media/image309.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image" Target="../media/image308.png"/><Relationship Id="rId4" Type="http://schemas.openxmlformats.org/officeDocument/2006/relationships/image" Target="../media/image321.png"/><Relationship Id="rId5" Type="http://schemas.openxmlformats.org/officeDocument/2006/relationships/image" Target="../media/image311.png"/><Relationship Id="rId6" Type="http://schemas.openxmlformats.org/officeDocument/2006/relationships/image" Target="../media/image314.png"/><Relationship Id="rId7" Type="http://schemas.openxmlformats.org/officeDocument/2006/relationships/image" Target="../media/image315.png"/><Relationship Id="rId8" Type="http://schemas.openxmlformats.org/officeDocument/2006/relationships/image" Target="../media/image316.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322.jpg"/><Relationship Id="rId4" Type="http://schemas.openxmlformats.org/officeDocument/2006/relationships/image" Target="../media/image319.jpg"/><Relationship Id="rId5" Type="http://schemas.openxmlformats.org/officeDocument/2006/relationships/image" Target="../media/image334.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320.jpg"/><Relationship Id="rId4" Type="http://schemas.openxmlformats.org/officeDocument/2006/relationships/image" Target="../media/image318.jpg"/><Relationship Id="rId5" Type="http://schemas.openxmlformats.org/officeDocument/2006/relationships/image" Target="../media/image317.jpg"/><Relationship Id="rId6" Type="http://schemas.openxmlformats.org/officeDocument/2006/relationships/image" Target="../media/image324.jpg"/><Relationship Id="rId7" Type="http://schemas.openxmlformats.org/officeDocument/2006/relationships/image" Target="../media/image323.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334.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322.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3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325.jpg"/><Relationship Id="rId4" Type="http://schemas.openxmlformats.org/officeDocument/2006/relationships/image" Target="../media/image328.png"/><Relationship Id="rId5" Type="http://schemas.openxmlformats.org/officeDocument/2006/relationships/image" Target="../media/image330.png"/><Relationship Id="rId6" Type="http://schemas.openxmlformats.org/officeDocument/2006/relationships/image" Target="../media/image329.png"/><Relationship Id="rId7" Type="http://schemas.openxmlformats.org/officeDocument/2006/relationships/image" Target="../media/image327.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 Id="rId3" Type="http://schemas.openxmlformats.org/officeDocument/2006/relationships/image" Target="../media/image332.jpg"/><Relationship Id="rId4" Type="http://schemas.openxmlformats.org/officeDocument/2006/relationships/image" Target="../media/image331.jpg"/><Relationship Id="rId5" Type="http://schemas.openxmlformats.org/officeDocument/2006/relationships/image" Target="../media/image333.png"/><Relationship Id="rId6" Type="http://schemas.openxmlformats.org/officeDocument/2006/relationships/image" Target="../media/image335.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336.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hyperlink" Target="http://www.haritapriya.ap.gov.in/" TargetMode="External"/><Relationship Id="rId4" Type="http://schemas.openxmlformats.org/officeDocument/2006/relationships/image" Target="../media/image33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image" Target="../media/image33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image" Target="../media/image338.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34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34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34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368.jpg"/><Relationship Id="rId4" Type="http://schemas.openxmlformats.org/officeDocument/2006/relationships/image" Target="../media/image3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347.jpg"/><Relationship Id="rId4" Type="http://schemas.openxmlformats.org/officeDocument/2006/relationships/image" Target="../media/image345.jpg"/><Relationship Id="rId5" Type="http://schemas.openxmlformats.org/officeDocument/2006/relationships/image" Target="../media/image343.jpg"/><Relationship Id="rId6" Type="http://schemas.openxmlformats.org/officeDocument/2006/relationships/image" Target="../media/image346.jpg"/><Relationship Id="rId7" Type="http://schemas.openxmlformats.org/officeDocument/2006/relationships/image" Target="../media/image349.jpg"/><Relationship Id="rId8" Type="http://schemas.openxmlformats.org/officeDocument/2006/relationships/image" Target="../media/image351.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image" Target="../media/image348.jpg"/><Relationship Id="rId4" Type="http://schemas.openxmlformats.org/officeDocument/2006/relationships/image" Target="../media/image350.jpg"/><Relationship Id="rId5" Type="http://schemas.openxmlformats.org/officeDocument/2006/relationships/image" Target="../media/image374.jpg"/><Relationship Id="rId6" Type="http://schemas.openxmlformats.org/officeDocument/2006/relationships/image" Target="../media/image352.jpg"/><Relationship Id="rId7" Type="http://schemas.openxmlformats.org/officeDocument/2006/relationships/slide" Target="/ppt/slides/slide60.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356.png"/><Relationship Id="rId4" Type="http://schemas.openxmlformats.org/officeDocument/2006/relationships/image" Target="../media/image354.jpg"/><Relationship Id="rId5" Type="http://schemas.openxmlformats.org/officeDocument/2006/relationships/image" Target="../media/image355.jpg"/><Relationship Id="rId6" Type="http://schemas.openxmlformats.org/officeDocument/2006/relationships/image" Target="../media/image353.png"/></Relationships>
</file>

<file path=ppt/slides/_rels/slide233.xml.rels><?xml version="1.0" encoding="UTF-8" standalone="yes"?><Relationships xmlns="http://schemas.openxmlformats.org/package/2006/relationships"><Relationship Id="rId11" Type="http://schemas.openxmlformats.org/officeDocument/2006/relationships/image" Target="../media/image388.png"/><Relationship Id="rId10" Type="http://schemas.openxmlformats.org/officeDocument/2006/relationships/image" Target="../media/image363.png"/><Relationship Id="rId12" Type="http://schemas.openxmlformats.org/officeDocument/2006/relationships/image" Target="../media/image367.jpg"/><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358.jpg"/><Relationship Id="rId4" Type="http://schemas.openxmlformats.org/officeDocument/2006/relationships/image" Target="../media/image359.png"/><Relationship Id="rId9" Type="http://schemas.openxmlformats.org/officeDocument/2006/relationships/image" Target="../media/image364.png"/><Relationship Id="rId5" Type="http://schemas.openxmlformats.org/officeDocument/2006/relationships/image" Target="../media/image357.png"/><Relationship Id="rId6" Type="http://schemas.openxmlformats.org/officeDocument/2006/relationships/image" Target="../media/image361.jpg"/><Relationship Id="rId7" Type="http://schemas.openxmlformats.org/officeDocument/2006/relationships/image" Target="../media/image360.png"/><Relationship Id="rId8" Type="http://schemas.openxmlformats.org/officeDocument/2006/relationships/image" Target="../media/image36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image" Target="../media/image366.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365.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369.jpg"/><Relationship Id="rId4" Type="http://schemas.openxmlformats.org/officeDocument/2006/relationships/image" Target="../media/image371.jpg"/><Relationship Id="rId5" Type="http://schemas.openxmlformats.org/officeDocument/2006/relationships/image" Target="../media/image370.png"/><Relationship Id="rId6" Type="http://schemas.openxmlformats.org/officeDocument/2006/relationships/image" Target="../media/image372.jpg"/><Relationship Id="rId7" Type="http://schemas.openxmlformats.org/officeDocument/2006/relationships/image" Target="../media/image373.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389.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375.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377.jpg"/><Relationship Id="rId4" Type="http://schemas.openxmlformats.org/officeDocument/2006/relationships/image" Target="../media/image378.jpg"/><Relationship Id="rId5" Type="http://schemas.openxmlformats.org/officeDocument/2006/relationships/image" Target="../media/image38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1.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 Id="rId3" Type="http://schemas.openxmlformats.org/officeDocument/2006/relationships/image" Target="../media/image379.jpg"/><Relationship Id="rId4" Type="http://schemas.openxmlformats.org/officeDocument/2006/relationships/image" Target="../media/image376.jpg"/><Relationship Id="rId5" Type="http://schemas.openxmlformats.org/officeDocument/2006/relationships/image" Target="../media/image380.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 Id="rId3" Type="http://schemas.openxmlformats.org/officeDocument/2006/relationships/image" Target="../media/image383.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 Id="rId3" Type="http://schemas.openxmlformats.org/officeDocument/2006/relationships/image" Target="../media/image382.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385.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387.jpg"/><Relationship Id="rId4" Type="http://schemas.openxmlformats.org/officeDocument/2006/relationships/image" Target="../media/image384.jpg"/><Relationship Id="rId5" Type="http://schemas.openxmlformats.org/officeDocument/2006/relationships/image" Target="../media/image386.jpg"/><Relationship Id="rId6" Type="http://schemas.openxmlformats.org/officeDocument/2006/relationships/image" Target="../media/image390.jpg"/><Relationship Id="rId7" Type="http://schemas.openxmlformats.org/officeDocument/2006/relationships/slide" Target="/ppt/slides/slide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slide" Target="/ppt/slides/slide16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jp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0.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5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1.jpg"/><Relationship Id="rId4" Type="http://schemas.openxmlformats.org/officeDocument/2006/relationships/image" Target="../media/image57.jpg"/><Relationship Id="rId5" Type="http://schemas.openxmlformats.org/officeDocument/2006/relationships/image" Target="../media/image84.png"/><Relationship Id="rId6" Type="http://schemas.openxmlformats.org/officeDocument/2006/relationships/image" Target="../media/image7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3.png"/><Relationship Id="rId4" Type="http://schemas.openxmlformats.org/officeDocument/2006/relationships/image" Target="../media/image64.jpg"/><Relationship Id="rId5" Type="http://schemas.openxmlformats.org/officeDocument/2006/relationships/image" Target="../media/image6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68.png"/><Relationship Id="rId5" Type="http://schemas.openxmlformats.org/officeDocument/2006/relationships/image" Target="../media/image71.png"/><Relationship Id="rId6" Type="http://schemas.openxmlformats.org/officeDocument/2006/relationships/image" Target="../media/image6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2.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3.png"/><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6.png"/><Relationship Id="rId4" Type="http://schemas.openxmlformats.org/officeDocument/2006/relationships/image" Target="../media/image76.png"/><Relationship Id="rId5" Type="http://schemas.openxmlformats.org/officeDocument/2006/relationships/slide" Target="/ppt/slides/slide2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2.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7.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8.png"/><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0.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7.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89.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3.png"/><Relationship Id="rId4" Type="http://schemas.openxmlformats.org/officeDocument/2006/relationships/image" Target="../media/image1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9.png"/><Relationship Id="rId4" Type="http://schemas.openxmlformats.org/officeDocument/2006/relationships/image" Target="../media/image95.png"/><Relationship Id="rId5" Type="http://schemas.openxmlformats.org/officeDocument/2006/relationships/slide" Target="/ppt/slides/slide2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4.png"/><Relationship Id="rId4" Type="http://schemas.openxmlformats.org/officeDocument/2006/relationships/slide" Target="/ppt/slides/slide169.xml"/><Relationship Id="rId5" Type="http://schemas.openxmlformats.org/officeDocument/2006/relationships/image" Target="../media/image10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8.pn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7.jpg"/><Relationship Id="rId4" Type="http://schemas.openxmlformats.org/officeDocument/2006/relationships/image" Target="../media/image96.png"/><Relationship Id="rId5" Type="http://schemas.openxmlformats.org/officeDocument/2006/relationships/image" Target="../media/image9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19.png"/><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5.png"/><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06.png"/><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1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15.png"/><Relationship Id="rId4" Type="http://schemas.openxmlformats.org/officeDocument/2006/relationships/image" Target="../media/image120.jpg"/><Relationship Id="rId5" Type="http://schemas.openxmlformats.org/officeDocument/2006/relationships/image" Target="../media/image114.jpg"/><Relationship Id="rId6" Type="http://schemas.openxmlformats.org/officeDocument/2006/relationships/image" Target="../media/image112.png"/><Relationship Id="rId7" Type="http://schemas.openxmlformats.org/officeDocument/2006/relationships/image" Target="../media/image11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16.png"/><Relationship Id="rId4" Type="http://schemas.openxmlformats.org/officeDocument/2006/relationships/image" Target="../media/image1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24.png"/><Relationship Id="rId4" Type="http://schemas.openxmlformats.org/officeDocument/2006/relationships/image" Target="../media/image1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7.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28.png"/><Relationship Id="rId4" Type="http://schemas.openxmlformats.org/officeDocument/2006/relationships/image" Target="../media/image134.png"/><Relationship Id="rId5" Type="http://schemas.openxmlformats.org/officeDocument/2006/relationships/image" Target="../media/image129.png"/><Relationship Id="rId6" Type="http://schemas.openxmlformats.org/officeDocument/2006/relationships/image" Target="../media/image132.png"/><Relationship Id="rId7" Type="http://schemas.openxmlformats.org/officeDocument/2006/relationships/image" Target="../media/image1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6.xml"/><Relationship Id="rId3" Type="http://schemas.openxmlformats.org/officeDocument/2006/relationships/image" Target="../media/image1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 Id="rId3" Type="http://schemas.openxmlformats.org/officeDocument/2006/relationships/hyperlink" Target="http://en.wikipedia.org/wiki/International_Telecommunication_Union_region"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 Id="rId3" Type="http://schemas.openxmlformats.org/officeDocument/2006/relationships/image" Target="../media/image144.jpg"/><Relationship Id="rId4" Type="http://schemas.openxmlformats.org/officeDocument/2006/relationships/image" Target="../media/image133.jpg"/><Relationship Id="rId5" Type="http://schemas.openxmlformats.org/officeDocument/2006/relationships/image" Target="../media/image1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8.png"/><Relationship Id="rId5" Type="http://schemas.openxmlformats.org/officeDocument/2006/relationships/image" Target="../media/image15.jpg"/><Relationship Id="rId6"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 Id="rId3" Type="http://schemas.openxmlformats.org/officeDocument/2006/relationships/image" Target="../media/image13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2.xml"/><Relationship Id="rId3" Type="http://schemas.openxmlformats.org/officeDocument/2006/relationships/image" Target="../media/image1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4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1"/>
          <p:cNvPicPr preferRelativeResize="0"/>
          <p:nvPr/>
        </p:nvPicPr>
        <p:blipFill rotWithShape="1">
          <a:blip r:embed="rId3">
            <a:alphaModFix/>
          </a:blip>
          <a:srcRect b="1477" l="0" r="3111" t="0"/>
          <a:stretch/>
        </p:blipFill>
        <p:spPr>
          <a:xfrm>
            <a:off x="0" y="-9088"/>
            <a:ext cx="9144000" cy="6858001"/>
          </a:xfrm>
          <a:prstGeom prst="rect">
            <a:avLst/>
          </a:prstGeom>
          <a:noFill/>
          <a:ln>
            <a:noFill/>
          </a:ln>
        </p:spPr>
      </p:pic>
      <p:sp>
        <p:nvSpPr>
          <p:cNvPr id="182" name="Google Shape;182;p1"/>
          <p:cNvSpPr txBox="1"/>
          <p:nvPr/>
        </p:nvSpPr>
        <p:spPr>
          <a:xfrm>
            <a:off x="4876800" y="4191000"/>
            <a:ext cx="3810000" cy="2031325"/>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2800" u="none" cap="none" strike="noStrike">
                <a:solidFill>
                  <a:srgbClr val="7F7F7F"/>
                </a:solidFill>
                <a:latin typeface="Calibri"/>
                <a:ea typeface="Calibri"/>
                <a:cs typeface="Calibri"/>
                <a:sym typeface="Calibri"/>
              </a:rPr>
              <a:t>by</a:t>
            </a:r>
            <a:endParaRPr/>
          </a:p>
          <a:p>
            <a:pPr indent="0" lvl="0" marL="0" marR="0" rtl="0" algn="ctr">
              <a:spcBef>
                <a:spcPts val="0"/>
              </a:spcBef>
              <a:spcAft>
                <a:spcPts val="0"/>
              </a:spcAft>
              <a:buNone/>
            </a:pPr>
            <a:r>
              <a:rPr b="1" i="0" lang="en-US" sz="2800" u="none" cap="none" strike="noStrike">
                <a:solidFill>
                  <a:schemeClr val="dk2"/>
                </a:solidFill>
                <a:latin typeface="Calibri"/>
                <a:ea typeface="Calibri"/>
                <a:cs typeface="Calibri"/>
                <a:sym typeface="Calibri"/>
              </a:rPr>
              <a:t>Dr. S.V.Srikanth</a:t>
            </a:r>
            <a:endParaRPr b="1" i="0" sz="2800" u="none" cap="none" strike="noStrike">
              <a:solidFill>
                <a:schemeClr val="dk2"/>
              </a:solidFill>
              <a:latin typeface="Calibri"/>
              <a:ea typeface="Calibri"/>
              <a:cs typeface="Calibri"/>
              <a:sym typeface="Calibri"/>
            </a:endParaRPr>
          </a:p>
          <a:p>
            <a:pPr indent="0" lvl="0" marL="0" marR="0" rtl="0" algn="ctr">
              <a:spcBef>
                <a:spcPts val="0"/>
              </a:spcBef>
              <a:spcAft>
                <a:spcPts val="0"/>
              </a:spcAft>
              <a:buNone/>
            </a:pPr>
            <a:r>
              <a:rPr b="1" i="0" lang="en-US" sz="2800" u="none" cap="none" strike="noStrike">
                <a:solidFill>
                  <a:srgbClr val="7F7F7F"/>
                </a:solidFill>
                <a:latin typeface="Calibri"/>
                <a:ea typeface="Calibri"/>
                <a:cs typeface="Calibri"/>
                <a:sym typeface="Calibri"/>
              </a:rPr>
              <a:t>Joint Director</a:t>
            </a:r>
            <a:endParaRPr/>
          </a:p>
          <a:p>
            <a:pPr indent="0" lvl="0" marL="0" marR="0" rtl="0" algn="ctr">
              <a:spcBef>
                <a:spcPts val="0"/>
              </a:spcBef>
              <a:spcAft>
                <a:spcPts val="0"/>
              </a:spcAft>
              <a:buNone/>
            </a:pPr>
            <a:r>
              <a:rPr b="1" i="0" lang="en-US" sz="2800" u="none" cap="none" strike="noStrike">
                <a:solidFill>
                  <a:srgbClr val="7F7F7F"/>
                </a:solidFill>
                <a:latin typeface="Calibri"/>
                <a:ea typeface="Calibri"/>
                <a:cs typeface="Calibri"/>
                <a:sym typeface="Calibri"/>
              </a:rPr>
              <a:t>C-DAC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0"/>
          <p:cNvSpPr txBox="1"/>
          <p:nvPr>
            <p:ph type="title"/>
          </p:nvPr>
        </p:nvSpPr>
        <p:spPr>
          <a:xfrm>
            <a:off x="457200" y="76200"/>
            <a:ext cx="8229600" cy="7921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History of IoT</a:t>
            </a:r>
            <a:endParaRPr/>
          </a:p>
        </p:txBody>
      </p:sp>
      <p:sp>
        <p:nvSpPr>
          <p:cNvPr id="286" name="Google Shape;286;p10"/>
          <p:cNvSpPr txBox="1"/>
          <p:nvPr>
            <p:ph idx="1" type="body"/>
          </p:nvPr>
        </p:nvSpPr>
        <p:spPr>
          <a:xfrm>
            <a:off x="457200" y="762000"/>
            <a:ext cx="6583680" cy="6019800"/>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Clr>
                <a:schemeClr val="dk1"/>
              </a:buClr>
              <a:buSzPts val="1500"/>
              <a:buNone/>
            </a:pPr>
            <a:r>
              <a:rPr b="1" lang="en-US" sz="1500"/>
              <a:t>1999: </a:t>
            </a:r>
            <a:r>
              <a:rPr lang="en-US" sz="1500"/>
              <a:t>Auto-ID Labs opens which is the research-oriented successor to the MIT Auto-ID Center, originally founded by Kevin Ashton, David Brock and Sanjay Sarma. They helped develop the Electronic Product Code or EPC, a global RFID-based item identification system intended to replace the UPC bar code.</a:t>
            </a:r>
            <a:endParaRPr/>
          </a:p>
          <a:p>
            <a:pPr indent="0" lvl="0" marL="0" rtl="0" algn="l">
              <a:spcBef>
                <a:spcPts val="300"/>
              </a:spcBef>
              <a:spcAft>
                <a:spcPts val="0"/>
              </a:spcAft>
              <a:buClr>
                <a:schemeClr val="dk1"/>
              </a:buClr>
              <a:buSzPts val="1500"/>
              <a:buNone/>
            </a:pPr>
            <a:r>
              <a:rPr b="1" lang="en-US" sz="1500"/>
              <a:t>2000: </a:t>
            </a:r>
            <a:r>
              <a:rPr lang="en-US" sz="1500"/>
              <a:t>Starting off what is now becoming a meme, LG announces it's first Internet refrigerator plans.</a:t>
            </a:r>
            <a:endParaRPr/>
          </a:p>
          <a:p>
            <a:pPr indent="0" lvl="0" marL="0" rtl="0" algn="l">
              <a:spcBef>
                <a:spcPts val="300"/>
              </a:spcBef>
              <a:spcAft>
                <a:spcPts val="0"/>
              </a:spcAft>
              <a:buClr>
                <a:schemeClr val="dk1"/>
              </a:buClr>
              <a:buSzPts val="1500"/>
              <a:buNone/>
            </a:pPr>
            <a:r>
              <a:rPr b="1" lang="en-US" sz="1500"/>
              <a:t>2003-2004: </a:t>
            </a:r>
            <a:r>
              <a:rPr lang="en-US" sz="1500"/>
              <a:t>The term is mentioned in main-stream publications like The Guardian, Scientific American and the Boston Globe.</a:t>
            </a:r>
            <a:br>
              <a:rPr lang="en-US" sz="1500"/>
            </a:br>
            <a:r>
              <a:rPr lang="en-US" sz="1500"/>
              <a:t>- Projects like Cooltown, Internet0, and the Disappearing Computer initiative seek to implement some of the ideas, and the Internet of Things term starts to appear in book titles for the first time.</a:t>
            </a:r>
            <a:br>
              <a:rPr b="1" lang="en-US" sz="1500"/>
            </a:br>
            <a:r>
              <a:rPr lang="en-US" sz="1500"/>
              <a:t>- RFID is deployed on a massive scale by the US Department of Defense in their Savi program and Walmart in the commercial world.</a:t>
            </a:r>
            <a:endParaRPr/>
          </a:p>
          <a:p>
            <a:pPr indent="0" lvl="0" marL="0" rtl="0" algn="l">
              <a:spcBef>
                <a:spcPts val="300"/>
              </a:spcBef>
              <a:spcAft>
                <a:spcPts val="0"/>
              </a:spcAft>
              <a:buClr>
                <a:schemeClr val="dk1"/>
              </a:buClr>
              <a:buSzPts val="1500"/>
              <a:buNone/>
            </a:pPr>
            <a:r>
              <a:rPr b="1" lang="en-US" sz="1500"/>
              <a:t>2005: </a:t>
            </a:r>
            <a:r>
              <a:rPr lang="en-US" sz="1500"/>
              <a:t>The IoT hit another level when the UN's International Telecommunications Union ITU published its first report on the topic.</a:t>
            </a:r>
            <a:br>
              <a:rPr lang="en-US" sz="1500"/>
            </a:br>
            <a:r>
              <a:rPr b="1" lang="en-US" sz="1500"/>
              <a:t>2006-2008: </a:t>
            </a:r>
            <a:r>
              <a:rPr lang="en-US" sz="1500"/>
              <a:t>Recognition by the EU, and the First European IOT conference is held</a:t>
            </a:r>
            <a:endParaRPr/>
          </a:p>
          <a:p>
            <a:pPr indent="0" lvl="0" marL="0" rtl="0" algn="ctr">
              <a:spcBef>
                <a:spcPts val="320"/>
              </a:spcBef>
              <a:spcAft>
                <a:spcPts val="0"/>
              </a:spcAft>
              <a:buClr>
                <a:schemeClr val="dk1"/>
              </a:buClr>
              <a:buSzPts val="1600"/>
              <a:buNone/>
            </a:pPr>
            <a:r>
              <a:t/>
            </a:r>
            <a:endParaRPr b="1" sz="1600">
              <a:solidFill>
                <a:srgbClr val="0070C0"/>
              </a:solidFill>
            </a:endParaRPr>
          </a:p>
          <a:p>
            <a:pPr indent="0" lvl="0" marL="0" rtl="0" algn="ctr">
              <a:spcBef>
                <a:spcPts val="360"/>
              </a:spcBef>
              <a:spcAft>
                <a:spcPts val="0"/>
              </a:spcAft>
              <a:buClr>
                <a:schemeClr val="dk1"/>
              </a:buClr>
              <a:buSzPts val="1800"/>
              <a:buNone/>
            </a:pPr>
            <a:r>
              <a:t/>
            </a:r>
            <a:endParaRPr b="1" sz="1800">
              <a:solidFill>
                <a:srgbClr val="0070C0"/>
              </a:solidFill>
            </a:endParaRPr>
          </a:p>
          <a:p>
            <a:pPr indent="0" lvl="0" marL="0" rtl="0" algn="ctr">
              <a:spcBef>
                <a:spcPts val="360"/>
              </a:spcBef>
              <a:spcAft>
                <a:spcPts val="0"/>
              </a:spcAft>
              <a:buClr>
                <a:srgbClr val="0070C0"/>
              </a:buClr>
              <a:buSzPts val="1800"/>
              <a:buNone/>
            </a:pPr>
            <a:r>
              <a:rPr b="1" lang="en-US" sz="1800">
                <a:solidFill>
                  <a:srgbClr val="0070C0"/>
                </a:solidFill>
              </a:rPr>
              <a:t>2008-2009</a:t>
            </a:r>
            <a:r>
              <a:rPr lang="en-US" sz="1800">
                <a:solidFill>
                  <a:srgbClr val="0070C0"/>
                </a:solidFill>
              </a:rPr>
              <a:t>: </a:t>
            </a:r>
            <a:r>
              <a:rPr b="1" lang="en-US" sz="1800">
                <a:solidFill>
                  <a:srgbClr val="0070C0"/>
                </a:solidFill>
              </a:rPr>
              <a:t>The Internet of Things was "Born" </a:t>
            </a:r>
            <a:endParaRPr/>
          </a:p>
          <a:p>
            <a:pPr indent="0" lvl="0" marL="0" rtl="0" algn="l">
              <a:spcBef>
                <a:spcPts val="300"/>
              </a:spcBef>
              <a:spcAft>
                <a:spcPts val="0"/>
              </a:spcAft>
              <a:buClr>
                <a:schemeClr val="dk1"/>
              </a:buClr>
              <a:buSzPts val="1500"/>
              <a:buNone/>
            </a:pPr>
            <a:r>
              <a:t/>
            </a:r>
            <a:endParaRPr b="1" sz="1500"/>
          </a:p>
        </p:txBody>
      </p:sp>
      <p:pic>
        <p:nvPicPr>
          <p:cNvPr descr="smart-fridge" id="287" name="Google Shape;287;p10"/>
          <p:cNvPicPr preferRelativeResize="0"/>
          <p:nvPr/>
        </p:nvPicPr>
        <p:blipFill rotWithShape="1">
          <a:blip r:embed="rId3">
            <a:alphaModFix/>
          </a:blip>
          <a:srcRect b="0" l="0" r="0" t="0"/>
          <a:stretch/>
        </p:blipFill>
        <p:spPr>
          <a:xfrm>
            <a:off x="7056120" y="1905000"/>
            <a:ext cx="2057400" cy="2057400"/>
          </a:xfrm>
          <a:prstGeom prst="rect">
            <a:avLst/>
          </a:prstGeom>
          <a:noFill/>
          <a:ln>
            <a:noFill/>
          </a:ln>
        </p:spPr>
      </p:pic>
      <p:pic>
        <p:nvPicPr>
          <p:cNvPr descr="un-itu-iot-cover" id="288" name="Google Shape;288;p10"/>
          <p:cNvPicPr preferRelativeResize="0"/>
          <p:nvPr/>
        </p:nvPicPr>
        <p:blipFill rotWithShape="1">
          <a:blip r:embed="rId4">
            <a:alphaModFix/>
          </a:blip>
          <a:srcRect b="0" l="0" r="0" t="0"/>
          <a:stretch/>
        </p:blipFill>
        <p:spPr>
          <a:xfrm>
            <a:off x="7056120" y="4343400"/>
            <a:ext cx="2057400" cy="1905000"/>
          </a:xfrm>
          <a:prstGeom prst="rect">
            <a:avLst/>
          </a:prstGeom>
          <a:noFill/>
          <a:ln>
            <a:noFill/>
          </a:ln>
        </p:spPr>
      </p:pic>
      <p:sp>
        <p:nvSpPr>
          <p:cNvPr id="289" name="Google Shape;289;p10"/>
          <p:cNvSpPr/>
          <p:nvPr/>
        </p:nvSpPr>
        <p:spPr>
          <a:xfrm>
            <a:off x="1478280" y="5159185"/>
            <a:ext cx="4495800" cy="507111"/>
          </a:xfrm>
          <a:prstGeom prst="round2DiagRect">
            <a:avLst>
              <a:gd fmla="val 16667" name="adj1"/>
              <a:gd fmla="val 0" name="adj2"/>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7" name="Shape 1157"/>
        <p:cNvGrpSpPr/>
        <p:nvPr/>
      </p:nvGrpSpPr>
      <p:grpSpPr>
        <a:xfrm>
          <a:off x="0" y="0"/>
          <a:ext cx="0" cy="0"/>
          <a:chOff x="0" y="0"/>
          <a:chExt cx="0" cy="0"/>
        </a:xfrm>
      </p:grpSpPr>
      <p:sp>
        <p:nvSpPr>
          <p:cNvPr id="1158" name="Google Shape;1158;p100"/>
          <p:cNvSpPr/>
          <p:nvPr/>
        </p:nvSpPr>
        <p:spPr>
          <a:xfrm>
            <a:off x="0" y="0"/>
            <a:ext cx="9141713"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9" name="Google Shape;1159;p100"/>
          <p:cNvSpPr txBox="1"/>
          <p:nvPr>
            <p:ph type="title"/>
          </p:nvPr>
        </p:nvSpPr>
        <p:spPr>
          <a:xfrm>
            <a:off x="628650" y="557189"/>
            <a:ext cx="2530602" cy="556789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500"/>
              <a:buFont typeface="Calibri"/>
              <a:buNone/>
            </a:pPr>
            <a:r>
              <a:rPr lang="en-US" sz="4500">
                <a:solidFill>
                  <a:schemeClr val="dk1"/>
                </a:solidFill>
                <a:latin typeface="Calibri"/>
                <a:ea typeface="Calibri"/>
                <a:cs typeface="Calibri"/>
                <a:sym typeface="Calibri"/>
              </a:rPr>
              <a:t>Bluetooth</a:t>
            </a:r>
            <a:br>
              <a:rPr lang="en-US" sz="4500">
                <a:solidFill>
                  <a:schemeClr val="dk1"/>
                </a:solidFill>
                <a:latin typeface="Calibri"/>
                <a:ea typeface="Calibri"/>
                <a:cs typeface="Calibri"/>
                <a:sym typeface="Calibri"/>
              </a:rPr>
            </a:br>
            <a:endParaRPr sz="4500">
              <a:solidFill>
                <a:schemeClr val="dk1"/>
              </a:solidFill>
              <a:latin typeface="Calibri"/>
              <a:ea typeface="Calibri"/>
              <a:cs typeface="Calibri"/>
              <a:sym typeface="Calibri"/>
            </a:endParaRPr>
          </a:p>
        </p:txBody>
      </p:sp>
      <p:grpSp>
        <p:nvGrpSpPr>
          <p:cNvPr id="1160" name="Google Shape;1160;p100"/>
          <p:cNvGrpSpPr/>
          <p:nvPr/>
        </p:nvGrpSpPr>
        <p:grpSpPr>
          <a:xfrm>
            <a:off x="3819906" y="622676"/>
            <a:ext cx="4697730" cy="5500118"/>
            <a:chOff x="0" y="2284"/>
            <a:chExt cx="4697730" cy="5500118"/>
          </a:xfrm>
        </p:grpSpPr>
        <p:sp>
          <p:nvSpPr>
            <p:cNvPr id="1161" name="Google Shape;1161;p100"/>
            <p:cNvSpPr/>
            <p:nvPr/>
          </p:nvSpPr>
          <p:spPr>
            <a:xfrm>
              <a:off x="0" y="2284"/>
              <a:ext cx="4697730" cy="115791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00"/>
            <p:cNvSpPr/>
            <p:nvPr/>
          </p:nvSpPr>
          <p:spPr>
            <a:xfrm>
              <a:off x="350270" y="262816"/>
              <a:ext cx="636855" cy="63685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00"/>
            <p:cNvSpPr/>
            <p:nvPr/>
          </p:nvSpPr>
          <p:spPr>
            <a:xfrm>
              <a:off x="1337397" y="2284"/>
              <a:ext cx="3360332" cy="11579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00"/>
            <p:cNvSpPr txBox="1"/>
            <p:nvPr/>
          </p:nvSpPr>
          <p:spPr>
            <a:xfrm>
              <a:off x="1337397" y="2284"/>
              <a:ext cx="3360332" cy="1157919"/>
            </a:xfrm>
            <a:prstGeom prst="rect">
              <a:avLst/>
            </a:prstGeom>
            <a:noFill/>
            <a:ln>
              <a:noFill/>
            </a:ln>
          </p:spPr>
          <p:txBody>
            <a:bodyPr anchorCtr="0" anchor="ctr" bIns="122525" lIns="122525" spcFirstLastPara="1" rIns="122525" wrap="square" tIns="122525">
              <a:noAutofit/>
            </a:bodyPr>
            <a:lstStyle/>
            <a:p>
              <a:pPr indent="0" lvl="0" marL="0" marR="0" rtl="0" algn="l">
                <a:lnSpc>
                  <a:spcPct val="100000"/>
                </a:lnSpc>
                <a:spcBef>
                  <a:spcPts val="0"/>
                </a:spcBef>
                <a:spcAft>
                  <a:spcPts val="0"/>
                </a:spcAft>
                <a:buClr>
                  <a:schemeClr val="dk1"/>
                </a:buClr>
                <a:buSzPts val="1900"/>
                <a:buFont typeface="Calibri"/>
                <a:buNone/>
              </a:pPr>
              <a:r>
                <a:rPr lang="en-US" sz="1900">
                  <a:solidFill>
                    <a:schemeClr val="dk1"/>
                  </a:solidFill>
                  <a:latin typeface="Calibri"/>
                  <a:ea typeface="Calibri"/>
                  <a:cs typeface="Calibri"/>
                  <a:sym typeface="Calibri"/>
                </a:rPr>
                <a:t>Based on IEEE 802.15.1</a:t>
              </a:r>
              <a:endParaRPr sz="1900">
                <a:solidFill>
                  <a:schemeClr val="dk1"/>
                </a:solidFill>
                <a:latin typeface="Calibri"/>
                <a:ea typeface="Calibri"/>
                <a:cs typeface="Calibri"/>
                <a:sym typeface="Calibri"/>
              </a:endParaRPr>
            </a:p>
          </p:txBody>
        </p:sp>
        <p:sp>
          <p:nvSpPr>
            <p:cNvPr id="1165" name="Google Shape;1165;p100"/>
            <p:cNvSpPr/>
            <p:nvPr/>
          </p:nvSpPr>
          <p:spPr>
            <a:xfrm>
              <a:off x="0" y="1449684"/>
              <a:ext cx="4697730" cy="115791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00"/>
            <p:cNvSpPr/>
            <p:nvPr/>
          </p:nvSpPr>
          <p:spPr>
            <a:xfrm>
              <a:off x="350270" y="1710216"/>
              <a:ext cx="636855" cy="63685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00"/>
            <p:cNvSpPr/>
            <p:nvPr/>
          </p:nvSpPr>
          <p:spPr>
            <a:xfrm>
              <a:off x="1337397" y="1449684"/>
              <a:ext cx="3360332" cy="11579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00"/>
            <p:cNvSpPr txBox="1"/>
            <p:nvPr/>
          </p:nvSpPr>
          <p:spPr>
            <a:xfrm>
              <a:off x="1337397" y="1449684"/>
              <a:ext cx="3360332" cy="1157919"/>
            </a:xfrm>
            <a:prstGeom prst="rect">
              <a:avLst/>
            </a:prstGeom>
            <a:noFill/>
            <a:ln>
              <a:noFill/>
            </a:ln>
          </p:spPr>
          <p:txBody>
            <a:bodyPr anchorCtr="0" anchor="ctr" bIns="122525" lIns="122525" spcFirstLastPara="1" rIns="122525" wrap="square" tIns="122525">
              <a:noAutofit/>
            </a:bodyPr>
            <a:lstStyle/>
            <a:p>
              <a:pPr indent="0" lvl="0" marL="0" marR="0" rtl="0" algn="l">
                <a:lnSpc>
                  <a:spcPct val="100000"/>
                </a:lnSpc>
                <a:spcBef>
                  <a:spcPts val="0"/>
                </a:spcBef>
                <a:spcAft>
                  <a:spcPts val="0"/>
                </a:spcAft>
                <a:buClr>
                  <a:schemeClr val="dk1"/>
                </a:buClr>
                <a:buSzPts val="1900"/>
                <a:buFont typeface="Calibri"/>
                <a:buNone/>
              </a:pPr>
              <a:r>
                <a:rPr lang="en-US" sz="1900">
                  <a:solidFill>
                    <a:schemeClr val="dk1"/>
                  </a:solidFill>
                  <a:latin typeface="Calibri"/>
                  <a:ea typeface="Calibri"/>
                  <a:cs typeface="Calibri"/>
                  <a:sym typeface="Calibri"/>
                </a:rPr>
                <a:t>Smart Mesh</a:t>
              </a:r>
              <a:endParaRPr sz="1900">
                <a:solidFill>
                  <a:schemeClr val="dk1"/>
                </a:solidFill>
                <a:latin typeface="Calibri"/>
                <a:ea typeface="Calibri"/>
                <a:cs typeface="Calibri"/>
                <a:sym typeface="Calibri"/>
              </a:endParaRPr>
            </a:p>
          </p:txBody>
        </p:sp>
        <p:sp>
          <p:nvSpPr>
            <p:cNvPr id="1169" name="Google Shape;1169;p100"/>
            <p:cNvSpPr/>
            <p:nvPr/>
          </p:nvSpPr>
          <p:spPr>
            <a:xfrm>
              <a:off x="0" y="2897083"/>
              <a:ext cx="4697730" cy="115791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00"/>
            <p:cNvSpPr/>
            <p:nvPr/>
          </p:nvSpPr>
          <p:spPr>
            <a:xfrm>
              <a:off x="350270" y="3157615"/>
              <a:ext cx="636855" cy="636855"/>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0"/>
            <p:cNvSpPr/>
            <p:nvPr/>
          </p:nvSpPr>
          <p:spPr>
            <a:xfrm>
              <a:off x="1337397" y="2897083"/>
              <a:ext cx="3360332" cy="11579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0"/>
            <p:cNvSpPr txBox="1"/>
            <p:nvPr/>
          </p:nvSpPr>
          <p:spPr>
            <a:xfrm>
              <a:off x="1337397" y="2897083"/>
              <a:ext cx="3360332" cy="1157919"/>
            </a:xfrm>
            <a:prstGeom prst="rect">
              <a:avLst/>
            </a:prstGeom>
            <a:noFill/>
            <a:ln>
              <a:noFill/>
            </a:ln>
          </p:spPr>
          <p:txBody>
            <a:bodyPr anchorCtr="0" anchor="ctr" bIns="122525" lIns="122525" spcFirstLastPara="1" rIns="122525" wrap="square" tIns="122525">
              <a:noAutofit/>
            </a:bodyPr>
            <a:lstStyle/>
            <a:p>
              <a:pPr indent="0" lvl="0" marL="0" marR="0" rtl="0" algn="l">
                <a:lnSpc>
                  <a:spcPct val="100000"/>
                </a:lnSpc>
                <a:spcBef>
                  <a:spcPts val="0"/>
                </a:spcBef>
                <a:spcAft>
                  <a:spcPts val="0"/>
                </a:spcAft>
                <a:buClr>
                  <a:schemeClr val="dk1"/>
                </a:buClr>
                <a:buSzPts val="1900"/>
                <a:buFont typeface="Calibri"/>
                <a:buNone/>
              </a:pPr>
              <a:r>
                <a:rPr lang="en-US" sz="1900">
                  <a:solidFill>
                    <a:schemeClr val="dk1"/>
                  </a:solidFill>
                  <a:latin typeface="Calibri"/>
                  <a:ea typeface="Calibri"/>
                  <a:cs typeface="Calibri"/>
                  <a:sym typeface="Calibri"/>
                </a:rPr>
                <a:t>79 channels 1 MHz wide and frequency hopping to combat interference at 2.4 GHz</a:t>
              </a:r>
              <a:endParaRPr sz="1900">
                <a:solidFill>
                  <a:schemeClr val="dk1"/>
                </a:solidFill>
                <a:latin typeface="Calibri"/>
                <a:ea typeface="Calibri"/>
                <a:cs typeface="Calibri"/>
                <a:sym typeface="Calibri"/>
              </a:endParaRPr>
            </a:p>
          </p:txBody>
        </p:sp>
        <p:sp>
          <p:nvSpPr>
            <p:cNvPr id="1173" name="Google Shape;1173;p100"/>
            <p:cNvSpPr/>
            <p:nvPr/>
          </p:nvSpPr>
          <p:spPr>
            <a:xfrm>
              <a:off x="0" y="4344483"/>
              <a:ext cx="4697730" cy="1157919"/>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0"/>
            <p:cNvSpPr/>
            <p:nvPr/>
          </p:nvSpPr>
          <p:spPr>
            <a:xfrm>
              <a:off x="350270" y="4605015"/>
              <a:ext cx="636855" cy="636855"/>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0"/>
            <p:cNvSpPr/>
            <p:nvPr/>
          </p:nvSpPr>
          <p:spPr>
            <a:xfrm>
              <a:off x="1337397" y="4344483"/>
              <a:ext cx="3360332" cy="115791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0"/>
            <p:cNvSpPr txBox="1"/>
            <p:nvPr/>
          </p:nvSpPr>
          <p:spPr>
            <a:xfrm>
              <a:off x="1337397" y="4344483"/>
              <a:ext cx="3360332" cy="1157919"/>
            </a:xfrm>
            <a:prstGeom prst="rect">
              <a:avLst/>
            </a:prstGeom>
            <a:noFill/>
            <a:ln>
              <a:noFill/>
            </a:ln>
          </p:spPr>
          <p:txBody>
            <a:bodyPr anchorCtr="0" anchor="ctr" bIns="122525" lIns="122525" spcFirstLastPara="1" rIns="122525" wrap="square" tIns="122525">
              <a:noAutofit/>
            </a:bodyPr>
            <a:lstStyle/>
            <a:p>
              <a:pPr indent="0" lvl="0" marL="0" marR="0" rtl="0" algn="l">
                <a:lnSpc>
                  <a:spcPct val="100000"/>
                </a:lnSpc>
                <a:spcBef>
                  <a:spcPts val="0"/>
                </a:spcBef>
                <a:spcAft>
                  <a:spcPts val="0"/>
                </a:spcAft>
                <a:buClr>
                  <a:schemeClr val="dk1"/>
                </a:buClr>
                <a:buSzPts val="1900"/>
                <a:buFont typeface="Calibri"/>
                <a:buNone/>
              </a:pPr>
              <a:r>
                <a:rPr lang="en-US" sz="1900">
                  <a:solidFill>
                    <a:schemeClr val="dk1"/>
                  </a:solidFill>
                  <a:latin typeface="Calibri"/>
                  <a:ea typeface="Calibri"/>
                  <a:cs typeface="Calibri"/>
                  <a:sym typeface="Calibri"/>
                </a:rPr>
                <a:t>Used mainly for speakers, health monitors and other short range applications</a:t>
              </a:r>
              <a:endParaRPr sz="1900">
                <a:solidFill>
                  <a:schemeClr val="dk1"/>
                </a:solidFill>
                <a:latin typeface="Calibri"/>
                <a:ea typeface="Calibri"/>
                <a:cs typeface="Calibri"/>
                <a:sym typeface="Calibri"/>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01"/>
          <p:cNvSpPr txBox="1"/>
          <p:nvPr>
            <p:ph type="title"/>
          </p:nvPr>
        </p:nvSpPr>
        <p:spPr>
          <a:xfrm>
            <a:off x="456481" y="2750062"/>
            <a:ext cx="8219520" cy="113616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a:t>IEEE 802.15.1 – Bluetooth Smart / Bluetooth Low Energy (BLE)</a:t>
            </a:r>
            <a:endParaRPr/>
          </a:p>
        </p:txBody>
      </p:sp>
      <p:sp>
        <p:nvSpPr>
          <p:cNvPr id="1182" name="Google Shape;1182;p101"/>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183" name="Google Shape;1183;p101"/>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184" name="Google Shape;1184;p101"/>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Bluetooth Smart Logo.svg" id="1185" name="Google Shape;1185;p101"/>
          <p:cNvPicPr preferRelativeResize="0"/>
          <p:nvPr/>
        </p:nvPicPr>
        <p:blipFill rotWithShape="1">
          <a:blip r:embed="rId3">
            <a:alphaModFix/>
          </a:blip>
          <a:srcRect b="0" l="0" r="0" t="0"/>
          <a:stretch/>
        </p:blipFill>
        <p:spPr>
          <a:xfrm>
            <a:off x="319240" y="3886223"/>
            <a:ext cx="2726097" cy="1022288"/>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02"/>
          <p:cNvSpPr txBox="1"/>
          <p:nvPr>
            <p:ph idx="4294967295" type="body"/>
          </p:nvPr>
        </p:nvSpPr>
        <p:spPr>
          <a:xfrm>
            <a:off x="326363" y="1208206"/>
            <a:ext cx="8621909" cy="4891725"/>
          </a:xfrm>
          <a:prstGeom prst="rect">
            <a:avLst/>
          </a:prstGeom>
          <a:noFill/>
          <a:ln>
            <a:noFill/>
          </a:ln>
        </p:spPr>
        <p:txBody>
          <a:bodyPr anchorCtr="0" anchor="t" bIns="45700" lIns="91400" spcFirstLastPara="1" rIns="91400" wrap="square" tIns="11100">
            <a:normAutofit fontScale="92500" lnSpcReduction="20000"/>
          </a:bodyPr>
          <a:lstStyle/>
          <a:p>
            <a:pPr indent="-289445" lvl="0" marL="384486" rtl="0" algn="l">
              <a:lnSpc>
                <a:spcPct val="97000"/>
              </a:lnSpc>
              <a:spcBef>
                <a:spcPts val="0"/>
              </a:spcBef>
              <a:spcAft>
                <a:spcPts val="0"/>
              </a:spcAft>
              <a:buClr>
                <a:schemeClr val="dk1"/>
              </a:buClr>
              <a:buSzPct val="45000"/>
              <a:buFont typeface="Noto Sans Symbols"/>
              <a:buChar char="●"/>
            </a:pPr>
            <a:r>
              <a:rPr lang="en-US">
                <a:latin typeface="Calibri"/>
                <a:ea typeface="Calibri"/>
                <a:cs typeface="Calibri"/>
                <a:sym typeface="Calibri"/>
              </a:rPr>
              <a:t>Defined by Bluetooth Special Interest Group (SIG) and compliant to Bluetooth 4.0 specification</a:t>
            </a:r>
            <a:endParaRPr/>
          </a:p>
          <a:p>
            <a:pPr indent="-289445" lvl="1" marL="799212" rtl="0" algn="l">
              <a:lnSpc>
                <a:spcPct val="97000"/>
              </a:lnSpc>
              <a:spcBef>
                <a:spcPts val="518"/>
              </a:spcBef>
              <a:spcAft>
                <a:spcPts val="0"/>
              </a:spcAft>
              <a:buClr>
                <a:schemeClr val="dk1"/>
              </a:buClr>
              <a:buSzPct val="45000"/>
              <a:buFont typeface="Noto Sans Symbols"/>
              <a:buChar char="●"/>
            </a:pPr>
            <a:r>
              <a:rPr lang="en-US"/>
              <a:t>2.4GHz spectrum with 40 channels divided into 2 MHz/channel</a:t>
            </a:r>
            <a:endParaRPr/>
          </a:p>
          <a:p>
            <a:pPr indent="-289445" lvl="1" marL="799212" rtl="0" algn="l">
              <a:lnSpc>
                <a:spcPct val="97000"/>
              </a:lnSpc>
              <a:spcBef>
                <a:spcPts val="518"/>
              </a:spcBef>
              <a:spcAft>
                <a:spcPts val="0"/>
              </a:spcAft>
              <a:buClr>
                <a:schemeClr val="dk1"/>
              </a:buClr>
              <a:buSzPct val="45000"/>
              <a:buFont typeface="Noto Sans Symbols"/>
              <a:buChar char="●"/>
            </a:pPr>
            <a:r>
              <a:rPr lang="en-US"/>
              <a:t>Datarate: 1Mbps; Max Transmit Power: 10mw; RF Range &lt; 100m; Data packet sizes: 8 – 27 Octets</a:t>
            </a:r>
            <a:endParaRPr/>
          </a:p>
          <a:p>
            <a:pPr indent="-289445" lvl="1" marL="799212" rtl="0" algn="l">
              <a:lnSpc>
                <a:spcPct val="97000"/>
              </a:lnSpc>
              <a:spcBef>
                <a:spcPts val="518"/>
              </a:spcBef>
              <a:spcAft>
                <a:spcPts val="0"/>
              </a:spcAft>
              <a:buClr>
                <a:schemeClr val="dk1"/>
              </a:buClr>
              <a:buSzPct val="45000"/>
              <a:buFont typeface="Noto Sans Symbols"/>
              <a:buChar char="●"/>
            </a:pPr>
            <a:r>
              <a:rPr lang="en-US"/>
              <a:t>Uses Frequency Hopping Spread Spectrum with GFSK within each channel</a:t>
            </a:r>
            <a:endParaRPr/>
          </a:p>
          <a:p>
            <a:pPr indent="-289445" lvl="1" marL="799212" rtl="0" algn="l">
              <a:lnSpc>
                <a:spcPct val="97000"/>
              </a:lnSpc>
              <a:spcBef>
                <a:spcPts val="518"/>
              </a:spcBef>
              <a:spcAft>
                <a:spcPts val="0"/>
              </a:spcAft>
              <a:buClr>
                <a:schemeClr val="dk1"/>
              </a:buClr>
              <a:buSzPct val="45000"/>
              <a:buFont typeface="Noto Sans Symbols"/>
              <a:buChar char="●"/>
            </a:pPr>
            <a:r>
              <a:rPr lang="en-US"/>
              <a:t>Not Backward Compatible, but Specification permits implementation of both Classic and LE</a:t>
            </a:r>
            <a:endParaRPr/>
          </a:p>
          <a:p>
            <a:pPr indent="-289445" lvl="0" marL="384486" rtl="0" algn="l">
              <a:lnSpc>
                <a:spcPct val="97000"/>
              </a:lnSpc>
              <a:spcBef>
                <a:spcPts val="592"/>
              </a:spcBef>
              <a:spcAft>
                <a:spcPts val="0"/>
              </a:spcAft>
              <a:buClr>
                <a:schemeClr val="dk1"/>
              </a:buClr>
              <a:buSzPct val="45000"/>
              <a:buFont typeface="Noto Sans Symbols"/>
              <a:buChar char="●"/>
            </a:pPr>
            <a:r>
              <a:rPr lang="en-US"/>
              <a:t>Network Topology is Pico/Scatternet</a:t>
            </a:r>
            <a:endParaRPr/>
          </a:p>
          <a:p>
            <a:pPr indent="-289445" lvl="0" marL="384486" rtl="0" algn="l">
              <a:lnSpc>
                <a:spcPct val="97000"/>
              </a:lnSpc>
              <a:spcBef>
                <a:spcPts val="592"/>
              </a:spcBef>
              <a:spcAft>
                <a:spcPts val="0"/>
              </a:spcAft>
              <a:buClr>
                <a:schemeClr val="dk1"/>
              </a:buClr>
              <a:buSzPct val="45000"/>
              <a:buFont typeface="Noto Sans Symbols"/>
              <a:buChar char="●"/>
            </a:pPr>
            <a:r>
              <a:rPr lang="en-US"/>
              <a:t>Used in smartphones, tablets, smart watches, health and fitness monitoring dev.</a:t>
            </a:r>
            <a:endParaRPr/>
          </a:p>
          <a:p>
            <a:pPr indent="-204863" lvl="0" marL="384486" rtl="0" algn="l">
              <a:lnSpc>
                <a:spcPct val="97000"/>
              </a:lnSpc>
              <a:spcBef>
                <a:spcPts val="592"/>
              </a:spcBef>
              <a:spcAft>
                <a:spcPts val="0"/>
              </a:spcAft>
              <a:buClr>
                <a:schemeClr val="dk1"/>
              </a:buClr>
              <a:buSzPct val="45000"/>
              <a:buFont typeface="Noto Sans Symbols"/>
              <a:buNone/>
            </a:pPr>
            <a:r>
              <a:t/>
            </a:r>
            <a:endParaRPr/>
          </a:p>
        </p:txBody>
      </p:sp>
      <p:sp>
        <p:nvSpPr>
          <p:cNvPr id="1193" name="Google Shape;1193;p102"/>
          <p:cNvSpPr txBox="1"/>
          <p:nvPr>
            <p:ph idx="4294967295" type="title"/>
          </p:nvPr>
        </p:nvSpPr>
        <p:spPr>
          <a:xfrm>
            <a:off x="456481" y="128723"/>
            <a:ext cx="8228160" cy="1144800"/>
          </a:xfrm>
          <a:prstGeom prst="rect">
            <a:avLst/>
          </a:prstGeom>
          <a:noFill/>
          <a:ln>
            <a:noFill/>
          </a:ln>
        </p:spPr>
        <p:txBody>
          <a:bodyPr anchorCtr="0" anchor="ctr" bIns="45700" lIns="91400" spcFirstLastPara="1" rIns="91400" wrap="square" tIns="15000">
            <a:normAutofit/>
          </a:bodyPr>
          <a:lstStyle/>
          <a:p>
            <a:pPr indent="0" lvl="0" marL="0" rtl="0" algn="ctr">
              <a:lnSpc>
                <a:spcPct val="97000"/>
              </a:lnSpc>
              <a:spcBef>
                <a:spcPts val="0"/>
              </a:spcBef>
              <a:spcAft>
                <a:spcPts val="0"/>
              </a:spcAft>
              <a:buClr>
                <a:schemeClr val="dk1"/>
              </a:buClr>
              <a:buSzPts val="4400"/>
              <a:buFont typeface="Calibri"/>
              <a:buNone/>
            </a:pPr>
            <a:r>
              <a:rPr lang="en-US">
                <a:latin typeface="Calibri"/>
                <a:ea typeface="Calibri"/>
                <a:cs typeface="Calibri"/>
                <a:sym typeface="Calibri"/>
              </a:rPr>
              <a:t>Bluetooth Low Energy (BLE)</a:t>
            </a:r>
            <a:endParaRPr/>
          </a:p>
        </p:txBody>
      </p:sp>
      <p:sp>
        <p:nvSpPr>
          <p:cNvPr id="1194" name="Google Shape;1194;p102"/>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195" name="Google Shape;1195;p102"/>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196" name="Google Shape;1196;p102"/>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Bluetooth Smart Logo.svg" id="1197" name="Google Shape;1197;p102"/>
          <p:cNvPicPr preferRelativeResize="0"/>
          <p:nvPr/>
        </p:nvPicPr>
        <p:blipFill rotWithShape="1">
          <a:blip r:embed="rId3">
            <a:alphaModFix/>
          </a:blip>
          <a:srcRect b="0" l="0" r="0" t="0"/>
          <a:stretch/>
        </p:blipFill>
        <p:spPr>
          <a:xfrm>
            <a:off x="6573473" y="5699190"/>
            <a:ext cx="2726097" cy="1022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2">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03"/>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03" name="Google Shape;1203;p103"/>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Bluetooth Piconet</a:t>
            </a:r>
            <a:endParaRPr/>
          </a:p>
        </p:txBody>
      </p:sp>
      <p:pic>
        <p:nvPicPr>
          <p:cNvPr id="1204" name="Google Shape;1204;p103"/>
          <p:cNvPicPr preferRelativeResize="0"/>
          <p:nvPr/>
        </p:nvPicPr>
        <p:blipFill rotWithShape="1">
          <a:blip r:embed="rId3">
            <a:alphaModFix/>
          </a:blip>
          <a:srcRect b="0" l="0" r="0" t="0"/>
          <a:stretch/>
        </p:blipFill>
        <p:spPr>
          <a:xfrm>
            <a:off x="1223963" y="1530350"/>
            <a:ext cx="6696075" cy="37973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04"/>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10" name="Google Shape;1210;p104"/>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Bluetooth Scatternet</a:t>
            </a:r>
            <a:endParaRPr/>
          </a:p>
        </p:txBody>
      </p:sp>
      <p:pic>
        <p:nvPicPr>
          <p:cNvPr id="1211" name="Google Shape;1211;p104"/>
          <p:cNvPicPr preferRelativeResize="0"/>
          <p:nvPr/>
        </p:nvPicPr>
        <p:blipFill rotWithShape="1">
          <a:blip r:embed="rId3">
            <a:alphaModFix/>
          </a:blip>
          <a:srcRect b="0" l="0" r="0" t="0"/>
          <a:stretch/>
        </p:blipFill>
        <p:spPr>
          <a:xfrm>
            <a:off x="441325" y="1446213"/>
            <a:ext cx="8245475" cy="4649787"/>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05"/>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BLE - Applications</a:t>
            </a:r>
            <a:endParaRPr/>
          </a:p>
        </p:txBody>
      </p:sp>
      <p:sp>
        <p:nvSpPr>
          <p:cNvPr id="1217" name="Google Shape;1217;p105"/>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218" name="Google Shape;1218;p105"/>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219" name="Google Shape;1219;p105"/>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20" name="Google Shape;1220;p105"/>
          <p:cNvPicPr preferRelativeResize="0"/>
          <p:nvPr>
            <p:ph idx="1" type="body"/>
          </p:nvPr>
        </p:nvPicPr>
        <p:blipFill rotWithShape="1">
          <a:blip r:embed="rId3">
            <a:alphaModFix/>
          </a:blip>
          <a:srcRect b="0" l="0" r="0" t="0"/>
          <a:stretch/>
        </p:blipFill>
        <p:spPr>
          <a:xfrm>
            <a:off x="501652" y="1600111"/>
            <a:ext cx="8185350" cy="387916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1224" name="Shape 1224"/>
        <p:cNvGrpSpPr/>
        <p:nvPr/>
      </p:nvGrpSpPr>
      <p:grpSpPr>
        <a:xfrm>
          <a:off x="0" y="0"/>
          <a:ext cx="0" cy="0"/>
          <a:chOff x="0" y="0"/>
          <a:chExt cx="0" cy="0"/>
        </a:xfrm>
      </p:grpSpPr>
      <p:sp>
        <p:nvSpPr>
          <p:cNvPr id="1225" name="Google Shape;1225;p106"/>
          <p:cNvSpPr/>
          <p:nvPr/>
        </p:nvSpPr>
        <p:spPr>
          <a:xfrm>
            <a:off x="0" y="0"/>
            <a:ext cx="9144000" cy="6858000"/>
          </a:xfrm>
          <a:prstGeom prst="rect">
            <a:avLst/>
          </a:prstGeom>
          <a:gradFill>
            <a:gsLst>
              <a:gs pos="0">
                <a:schemeClr val="lt1"/>
              </a:gs>
              <a:gs pos="50000">
                <a:srgbClr val="FAFAFA"/>
              </a:gs>
              <a:gs pos="100000">
                <a:srgbClr val="CECECE"/>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Impact"/>
              <a:ea typeface="Impact"/>
              <a:cs typeface="Impact"/>
              <a:sym typeface="Impact"/>
            </a:endParaRPr>
          </a:p>
        </p:txBody>
      </p:sp>
      <p:sp>
        <p:nvSpPr>
          <p:cNvPr id="1226" name="Google Shape;1226;p106"/>
          <p:cNvSpPr/>
          <p:nvPr/>
        </p:nvSpPr>
        <p:spPr>
          <a:xfrm rot="-120000">
            <a:off x="611505" y="683404"/>
            <a:ext cx="7920990" cy="5404104"/>
          </a:xfrm>
          <a:prstGeom prst="rect">
            <a:avLst/>
          </a:prstGeom>
          <a:solidFill>
            <a:srgbClr val="FFFFFF"/>
          </a:solidFill>
          <a:ln cap="sq" cmpd="thinThick" w="9525">
            <a:solidFill>
              <a:srgbClr val="DDDDDD"/>
            </a:solidFill>
            <a:prstDash val="solid"/>
            <a:miter lim="800000"/>
            <a:headEnd len="sm" w="sm" type="none"/>
            <a:tailEnd len="sm" w="sm" type="none"/>
          </a:ln>
          <a:effectLst>
            <a:outerShdw blurRad="266700" rotWithShape="0" algn="tl" dir="2700000" dist="1143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Impact"/>
              <a:ea typeface="Impact"/>
              <a:cs typeface="Impact"/>
              <a:sym typeface="Impact"/>
            </a:endParaRPr>
          </a:p>
        </p:txBody>
      </p:sp>
      <p:pic>
        <p:nvPicPr>
          <p:cNvPr descr="Bluetooth Low Energy application processors - STMicroelectronics" id="1227" name="Google Shape;1227;p106"/>
          <p:cNvPicPr preferRelativeResize="0"/>
          <p:nvPr/>
        </p:nvPicPr>
        <p:blipFill rotWithShape="1">
          <a:blip r:embed="rId3">
            <a:alphaModFix/>
          </a:blip>
          <a:srcRect b="2" l="1266" r="2" t="0"/>
          <a:stretch/>
        </p:blipFill>
        <p:spPr>
          <a:xfrm rot="-120000">
            <a:off x="853377" y="1003258"/>
            <a:ext cx="7437246" cy="476439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07"/>
          <p:cNvSpPr txBox="1"/>
          <p:nvPr>
            <p:ph idx="4294967295" type="title"/>
          </p:nvPr>
        </p:nvSpPr>
        <p:spPr>
          <a:xfrm>
            <a:off x="391681" y="163126"/>
            <a:ext cx="8228160" cy="1144800"/>
          </a:xfrm>
          <a:prstGeom prst="rect">
            <a:avLst/>
          </a:prstGeom>
          <a:noFill/>
          <a:ln>
            <a:noFill/>
          </a:ln>
        </p:spPr>
        <p:txBody>
          <a:bodyPr anchorCtr="0" anchor="ctr" bIns="45700" lIns="91400" spcFirstLastPara="1" rIns="91400" wrap="square" tIns="35250">
            <a:normAutofit/>
          </a:bodyPr>
          <a:lstStyle/>
          <a:p>
            <a:pPr indent="-289445" lvl="0" marL="384486" rtl="0" algn="ctr">
              <a:spcBef>
                <a:spcPts val="0"/>
              </a:spcBef>
              <a:spcAft>
                <a:spcPts val="0"/>
              </a:spcAft>
              <a:buClr>
                <a:schemeClr val="dk1"/>
              </a:buClr>
              <a:buSzPts val="4400"/>
              <a:buFont typeface="Calibri"/>
              <a:buNone/>
            </a:pPr>
            <a:r>
              <a:rPr lang="en-US"/>
              <a:t>IEEE 802.15.4 - Low Rate WPAN </a:t>
            </a:r>
            <a:endParaRPr/>
          </a:p>
        </p:txBody>
      </p:sp>
      <p:sp>
        <p:nvSpPr>
          <p:cNvPr id="1234" name="Google Shape;1234;p107"/>
          <p:cNvSpPr txBox="1"/>
          <p:nvPr>
            <p:ph idx="4294967295" type="body"/>
          </p:nvPr>
        </p:nvSpPr>
        <p:spPr>
          <a:xfrm>
            <a:off x="456481" y="1280610"/>
            <a:ext cx="8468550" cy="4891725"/>
          </a:xfrm>
          <a:prstGeom prst="rect">
            <a:avLst/>
          </a:prstGeom>
          <a:noFill/>
          <a:ln>
            <a:noFill/>
          </a:ln>
        </p:spPr>
        <p:txBody>
          <a:bodyPr anchorCtr="0" anchor="t" bIns="45700" lIns="91400" spcFirstLastPara="1" rIns="91400" wrap="square" tIns="45700">
            <a:normAutofit fontScale="70000" lnSpcReduction="20000"/>
          </a:bodyPr>
          <a:lstStyle/>
          <a:p>
            <a:pPr indent="-289445" lvl="0" marL="384486" rtl="0" algn="l">
              <a:spcBef>
                <a:spcPts val="0"/>
              </a:spcBef>
              <a:spcAft>
                <a:spcPts val="0"/>
              </a:spcAft>
              <a:buClr>
                <a:schemeClr val="dk1"/>
              </a:buClr>
              <a:buSzPct val="45000"/>
              <a:buFont typeface="Noto Sans Symbols"/>
              <a:buChar char="●"/>
            </a:pPr>
            <a:r>
              <a:rPr lang="en-US"/>
              <a:t>Popularly considered as WSN PHY</a:t>
            </a:r>
            <a:endParaRPr/>
          </a:p>
          <a:p>
            <a:pPr indent="-289445" lvl="0" marL="384486" rtl="0" algn="l">
              <a:spcBef>
                <a:spcPts val="448"/>
              </a:spcBef>
              <a:spcAft>
                <a:spcPts val="0"/>
              </a:spcAft>
              <a:buClr>
                <a:schemeClr val="dk1"/>
              </a:buClr>
              <a:buSzPct val="45000"/>
              <a:buFont typeface="Noto Sans Symbols"/>
              <a:buChar char="●"/>
            </a:pPr>
            <a:r>
              <a:rPr lang="en-US"/>
              <a:t>It operates on one of three possible unlicensed frequency bands</a:t>
            </a:r>
            <a:endParaRPr/>
          </a:p>
          <a:p>
            <a:pPr indent="-289445" lvl="1" marL="799212" rtl="0" algn="l">
              <a:spcBef>
                <a:spcPts val="392"/>
              </a:spcBef>
              <a:spcAft>
                <a:spcPts val="0"/>
              </a:spcAft>
              <a:buClr>
                <a:schemeClr val="dk1"/>
              </a:buClr>
              <a:buSzPct val="45000"/>
              <a:buFont typeface="Noto Sans Symbols"/>
              <a:buChar char="●"/>
            </a:pPr>
            <a:r>
              <a:rPr lang="en-US"/>
              <a:t>868.0–868.6 MHz: Europe, allows one communication channel </a:t>
            </a:r>
            <a:endParaRPr/>
          </a:p>
          <a:p>
            <a:pPr indent="-289445" lvl="1" marL="799212" rtl="0" algn="l">
              <a:spcBef>
                <a:spcPts val="392"/>
              </a:spcBef>
              <a:spcAft>
                <a:spcPts val="0"/>
              </a:spcAft>
              <a:buClr>
                <a:schemeClr val="dk1"/>
              </a:buClr>
              <a:buSzPct val="45000"/>
              <a:buFont typeface="Noto Sans Symbols"/>
              <a:buChar char="●"/>
            </a:pPr>
            <a:r>
              <a:rPr lang="en-US"/>
              <a:t>902–928 MHz: North America, up to ten channels, extended to thirty </a:t>
            </a:r>
            <a:endParaRPr/>
          </a:p>
          <a:p>
            <a:pPr indent="-289445" lvl="1" marL="799212" rtl="0" algn="l">
              <a:spcBef>
                <a:spcPts val="392"/>
              </a:spcBef>
              <a:spcAft>
                <a:spcPts val="0"/>
              </a:spcAft>
              <a:buClr>
                <a:schemeClr val="dk1"/>
              </a:buClr>
              <a:buSzPct val="45000"/>
              <a:buFont typeface="Noto Sans Symbols"/>
              <a:buChar char="●"/>
            </a:pPr>
            <a:r>
              <a:rPr lang="en-US"/>
              <a:t>2400–2483.5 MHz: worldwide use, up to sixteen channels 	</a:t>
            </a:r>
            <a:endParaRPr/>
          </a:p>
          <a:p>
            <a:pPr indent="-289445" lvl="0" marL="384486" rtl="0" algn="l">
              <a:spcBef>
                <a:spcPts val="448"/>
              </a:spcBef>
              <a:spcAft>
                <a:spcPts val="0"/>
              </a:spcAft>
              <a:buClr>
                <a:schemeClr val="dk1"/>
              </a:buClr>
              <a:buSzPct val="45000"/>
              <a:buFont typeface="Noto Sans Symbols"/>
              <a:buChar char="●"/>
            </a:pPr>
            <a:r>
              <a:rPr lang="en-US"/>
              <a:t>The standard specifies physical layers based on Direct Sequence Spread Spectrum (DSSS) techniques</a:t>
            </a:r>
            <a:endParaRPr/>
          </a:p>
          <a:p>
            <a:pPr indent="-289445" lvl="1" marL="799212" rtl="0" algn="l">
              <a:spcBef>
                <a:spcPts val="392"/>
              </a:spcBef>
              <a:spcAft>
                <a:spcPts val="0"/>
              </a:spcAft>
              <a:buClr>
                <a:schemeClr val="dk1"/>
              </a:buClr>
              <a:buSzPct val="45000"/>
              <a:buFont typeface="Noto Sans Symbols"/>
              <a:buChar char="●"/>
            </a:pPr>
            <a:r>
              <a:rPr lang="en-US"/>
              <a:t>Short RF range: upto 10m, extendable upto 100m, </a:t>
            </a:r>
            <a:endParaRPr/>
          </a:p>
          <a:p>
            <a:pPr indent="-289445" lvl="1" marL="799212" rtl="0" algn="l">
              <a:spcBef>
                <a:spcPts val="392"/>
              </a:spcBef>
              <a:spcAft>
                <a:spcPts val="0"/>
              </a:spcAft>
              <a:buClr>
                <a:schemeClr val="dk1"/>
              </a:buClr>
              <a:buSzPct val="45000"/>
              <a:buFont typeface="Noto Sans Symbols"/>
              <a:buChar char="●"/>
            </a:pPr>
            <a:r>
              <a:rPr lang="en-US"/>
              <a:t>Low data rate: 250kbps, </a:t>
            </a:r>
            <a:endParaRPr/>
          </a:p>
          <a:p>
            <a:pPr indent="-289445" lvl="1" marL="799212" rtl="0" algn="l">
              <a:spcBef>
                <a:spcPts val="392"/>
              </a:spcBef>
              <a:spcAft>
                <a:spcPts val="0"/>
              </a:spcAft>
              <a:buClr>
                <a:schemeClr val="dk1"/>
              </a:buClr>
              <a:buSzPct val="45000"/>
              <a:buFont typeface="Noto Sans Symbols"/>
              <a:buChar char="●"/>
            </a:pPr>
            <a:r>
              <a:rPr lang="en-US"/>
              <a:t>Low power consumption Limited computational power, memory and/or energy </a:t>
            </a:r>
            <a:endParaRPr/>
          </a:p>
          <a:p>
            <a:pPr indent="-289445" lvl="0" marL="384486" rtl="0" algn="l">
              <a:spcBef>
                <a:spcPts val="448"/>
              </a:spcBef>
              <a:spcAft>
                <a:spcPts val="0"/>
              </a:spcAft>
              <a:buClr>
                <a:schemeClr val="dk1"/>
              </a:buClr>
              <a:buSzPct val="45000"/>
              <a:buFont typeface="Noto Sans Symbols"/>
              <a:buChar char="●"/>
            </a:pPr>
            <a:r>
              <a:rPr lang="en-US"/>
              <a:t>2 Devices Classes</a:t>
            </a:r>
            <a:endParaRPr/>
          </a:p>
          <a:p>
            <a:pPr indent="-289445" lvl="1" marL="799212" rtl="0" algn="l">
              <a:spcBef>
                <a:spcPts val="392"/>
              </a:spcBef>
              <a:spcAft>
                <a:spcPts val="0"/>
              </a:spcAft>
              <a:buClr>
                <a:schemeClr val="dk1"/>
              </a:buClr>
              <a:buSzPct val="45000"/>
              <a:buFont typeface="Noto Sans Symbols"/>
              <a:buChar char="●"/>
            </a:pPr>
            <a:r>
              <a:rPr lang="en-US"/>
              <a:t>Full Function Devices</a:t>
            </a:r>
            <a:endParaRPr/>
          </a:p>
          <a:p>
            <a:pPr indent="-289445" lvl="1" marL="799212" rtl="0" algn="l">
              <a:spcBef>
                <a:spcPts val="392"/>
              </a:spcBef>
              <a:spcAft>
                <a:spcPts val="0"/>
              </a:spcAft>
              <a:buClr>
                <a:schemeClr val="dk1"/>
              </a:buClr>
              <a:buSzPct val="45000"/>
              <a:buFont typeface="Noto Sans Symbols"/>
              <a:buChar char="●"/>
            </a:pPr>
            <a:r>
              <a:rPr lang="en-US"/>
              <a:t>Reduced Function Devices</a:t>
            </a:r>
            <a:endParaRPr/>
          </a:p>
        </p:txBody>
      </p:sp>
      <p:pic>
        <p:nvPicPr>
          <p:cNvPr id="1235" name="Google Shape;1235;p107"/>
          <p:cNvPicPr preferRelativeResize="0"/>
          <p:nvPr/>
        </p:nvPicPr>
        <p:blipFill rotWithShape="1">
          <a:blip r:embed="rId3">
            <a:alphaModFix/>
          </a:blip>
          <a:srcRect b="0" l="0" r="0" t="0"/>
          <a:stretch/>
        </p:blipFill>
        <p:spPr>
          <a:xfrm>
            <a:off x="6988747" y="4941634"/>
            <a:ext cx="1945218" cy="1511864"/>
          </a:xfrm>
          <a:prstGeom prst="rect">
            <a:avLst/>
          </a:prstGeom>
          <a:noFill/>
          <a:ln>
            <a:noFill/>
          </a:ln>
        </p:spPr>
      </p:pic>
      <p:sp>
        <p:nvSpPr>
          <p:cNvPr id="1236" name="Google Shape;1236;p107"/>
          <p:cNvSpPr txBox="1"/>
          <p:nvPr>
            <p:ph idx="10" type="dt"/>
          </p:nvPr>
        </p:nvSpPr>
        <p:spPr>
          <a:xfrm>
            <a:off x="355768" y="6368287"/>
            <a:ext cx="2132640" cy="364320"/>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237" name="Google Shape;1237;p107"/>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238" name="Google Shape;1238;p107"/>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08"/>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45" name="Google Shape;1245;p108"/>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IEEE 802.15.4 Topologies</a:t>
            </a:r>
            <a:endParaRPr/>
          </a:p>
        </p:txBody>
      </p:sp>
      <p:pic>
        <p:nvPicPr>
          <p:cNvPr id="1246" name="Google Shape;1246;p108"/>
          <p:cNvPicPr preferRelativeResize="0"/>
          <p:nvPr/>
        </p:nvPicPr>
        <p:blipFill rotWithShape="1">
          <a:blip r:embed="rId3">
            <a:alphaModFix/>
          </a:blip>
          <a:srcRect b="0" l="0" r="0" t="0"/>
          <a:stretch/>
        </p:blipFill>
        <p:spPr>
          <a:xfrm>
            <a:off x="214313" y="1219200"/>
            <a:ext cx="8715375" cy="44196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09"/>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Physical Stack</a:t>
            </a:r>
            <a:endParaRPr/>
          </a:p>
        </p:txBody>
      </p:sp>
      <p:sp>
        <p:nvSpPr>
          <p:cNvPr id="1252" name="Google Shape;1252;p109"/>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253" name="Google Shape;1253;p109"/>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254" name="Google Shape;1254;p109"/>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55" name="Google Shape;1255;p109"/>
          <p:cNvPicPr preferRelativeResize="0"/>
          <p:nvPr>
            <p:ph idx="1" type="body"/>
          </p:nvPr>
        </p:nvPicPr>
        <p:blipFill rotWithShape="1">
          <a:blip r:embed="rId3">
            <a:alphaModFix/>
          </a:blip>
          <a:srcRect b="0" l="0" r="0" t="0"/>
          <a:stretch/>
        </p:blipFill>
        <p:spPr>
          <a:xfrm>
            <a:off x="2322522" y="1273320"/>
            <a:ext cx="4487437" cy="47635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1"/>
          <p:cNvSpPr txBox="1"/>
          <p:nvPr>
            <p:ph type="title"/>
          </p:nvPr>
        </p:nvSpPr>
        <p:spPr>
          <a:xfrm>
            <a:off x="400050" y="24581"/>
            <a:ext cx="8229600" cy="737419"/>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History of IoT</a:t>
            </a:r>
            <a:endParaRPr/>
          </a:p>
        </p:txBody>
      </p:sp>
      <p:sp>
        <p:nvSpPr>
          <p:cNvPr id="295" name="Google Shape;295;p11"/>
          <p:cNvSpPr txBox="1"/>
          <p:nvPr>
            <p:ph idx="1" type="body"/>
          </p:nvPr>
        </p:nvSpPr>
        <p:spPr>
          <a:xfrm>
            <a:off x="400050" y="789901"/>
            <a:ext cx="8229600" cy="1115099"/>
          </a:xfrm>
          <a:prstGeom prst="rect">
            <a:avLst/>
          </a:prstGeom>
          <a:noFill/>
          <a:ln>
            <a:noFill/>
          </a:ln>
        </p:spPr>
        <p:txBody>
          <a:bodyPr anchorCtr="0" anchor="t" bIns="45700" lIns="91400" spcFirstLastPara="1" rIns="91400" wrap="square" tIns="45700">
            <a:normAutofit/>
          </a:bodyPr>
          <a:lstStyle/>
          <a:p>
            <a:pPr indent="-342793" lvl="0" marL="342793" rtl="0" algn="just">
              <a:spcBef>
                <a:spcPts val="0"/>
              </a:spcBef>
              <a:spcAft>
                <a:spcPts val="0"/>
              </a:spcAft>
              <a:buClr>
                <a:schemeClr val="dk1"/>
              </a:buClr>
              <a:buSzPts val="1400"/>
              <a:buChar char="•"/>
            </a:pPr>
            <a:r>
              <a:rPr b="1" lang="en-US" sz="1400"/>
              <a:t>2011: </a:t>
            </a:r>
            <a:r>
              <a:rPr b="1" lang="en-US" sz="1400">
                <a:solidFill>
                  <a:srgbClr val="0070C0"/>
                </a:solidFill>
              </a:rPr>
              <a:t>IPV6 public launch </a:t>
            </a:r>
            <a:r>
              <a:rPr lang="en-US" sz="1400"/>
              <a:t>- The new protocol allows for 2</a:t>
            </a:r>
            <a:r>
              <a:rPr baseline="30000" lang="en-US" sz="1400"/>
              <a:t>128</a:t>
            </a:r>
            <a:r>
              <a:rPr lang="en-US" sz="1400"/>
              <a:t> (approximately 340 undecillion or 340,282,366,920,938,463,463,374,607,431,768,211,456) addresses or as Steven Leibson put it, “we could assign an IPV6 address to every atom on the surface of the earth, and still have enough addresses left to do another 100+ earths.”</a:t>
            </a:r>
            <a:endParaRPr/>
          </a:p>
          <a:p>
            <a:pPr indent="0" lvl="0" marL="0" rtl="0" algn="just">
              <a:spcBef>
                <a:spcPts val="280"/>
              </a:spcBef>
              <a:spcAft>
                <a:spcPts val="0"/>
              </a:spcAft>
              <a:buClr>
                <a:schemeClr val="dk1"/>
              </a:buClr>
              <a:buSzPts val="1400"/>
              <a:buNone/>
            </a:pPr>
            <a:r>
              <a:t/>
            </a:r>
            <a:endParaRPr sz="1400"/>
          </a:p>
        </p:txBody>
      </p:sp>
      <p:pic>
        <p:nvPicPr>
          <p:cNvPr id="296" name="Google Shape;296;p11"/>
          <p:cNvPicPr preferRelativeResize="0"/>
          <p:nvPr/>
        </p:nvPicPr>
        <p:blipFill rotWithShape="1">
          <a:blip r:embed="rId3">
            <a:alphaModFix/>
          </a:blip>
          <a:srcRect b="0" l="0" r="0" t="0"/>
          <a:stretch/>
        </p:blipFill>
        <p:spPr>
          <a:xfrm>
            <a:off x="1828800" y="1787144"/>
            <a:ext cx="6349069" cy="461365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10"/>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br>
              <a:rPr lang="en-US"/>
            </a:br>
            <a:r>
              <a:rPr lang="en-US"/>
              <a:t>Zigbee</a:t>
            </a:r>
            <a:br>
              <a:rPr lang="en-US"/>
            </a:br>
            <a:endParaRPr/>
          </a:p>
        </p:txBody>
      </p:sp>
      <p:grpSp>
        <p:nvGrpSpPr>
          <p:cNvPr id="1261" name="Google Shape;1261;p110"/>
          <p:cNvGrpSpPr/>
          <p:nvPr/>
        </p:nvGrpSpPr>
        <p:grpSpPr>
          <a:xfrm>
            <a:off x="457200" y="1600755"/>
            <a:ext cx="8229600" cy="4524858"/>
            <a:chOff x="0" y="552"/>
            <a:chExt cx="8229600" cy="4524858"/>
          </a:xfrm>
        </p:grpSpPr>
        <p:cxnSp>
          <p:nvCxnSpPr>
            <p:cNvPr id="1262" name="Google Shape;1262;p110"/>
            <p:cNvCxnSpPr/>
            <p:nvPr/>
          </p:nvCxnSpPr>
          <p:spPr>
            <a:xfrm>
              <a:off x="0" y="552"/>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263" name="Google Shape;1263;p110"/>
            <p:cNvSpPr/>
            <p:nvPr/>
          </p:nvSpPr>
          <p:spPr>
            <a:xfrm>
              <a:off x="0" y="552"/>
              <a:ext cx="8229600" cy="646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10"/>
            <p:cNvSpPr txBox="1"/>
            <p:nvPr/>
          </p:nvSpPr>
          <p:spPr>
            <a:xfrm>
              <a:off x="0" y="552"/>
              <a:ext cx="8229600" cy="646408"/>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lang="en-US" sz="2200">
                  <a:solidFill>
                    <a:schemeClr val="dk1"/>
                  </a:solidFill>
                  <a:latin typeface="Calibri"/>
                  <a:ea typeface="Calibri"/>
                  <a:cs typeface="Calibri"/>
                  <a:sym typeface="Calibri"/>
                </a:rPr>
                <a:t>Based on IEEE 802.15.4, provides the higher layers up to application</a:t>
              </a:r>
              <a:endParaRPr sz="2200">
                <a:solidFill>
                  <a:schemeClr val="dk1"/>
                </a:solidFill>
                <a:latin typeface="Calibri"/>
                <a:ea typeface="Calibri"/>
                <a:cs typeface="Calibri"/>
                <a:sym typeface="Calibri"/>
              </a:endParaRPr>
            </a:p>
          </p:txBody>
        </p:sp>
        <p:cxnSp>
          <p:nvCxnSpPr>
            <p:cNvPr id="1265" name="Google Shape;1265;p110"/>
            <p:cNvCxnSpPr/>
            <p:nvPr/>
          </p:nvCxnSpPr>
          <p:spPr>
            <a:xfrm>
              <a:off x="0" y="646960"/>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266" name="Google Shape;1266;p110"/>
            <p:cNvSpPr/>
            <p:nvPr/>
          </p:nvSpPr>
          <p:spPr>
            <a:xfrm>
              <a:off x="0" y="646960"/>
              <a:ext cx="8229600" cy="646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10"/>
            <p:cNvSpPr txBox="1"/>
            <p:nvPr/>
          </p:nvSpPr>
          <p:spPr>
            <a:xfrm>
              <a:off x="0" y="646960"/>
              <a:ext cx="8229600" cy="646408"/>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lang="en-US" sz="2200">
                  <a:solidFill>
                    <a:schemeClr val="dk1"/>
                  </a:solidFill>
                  <a:latin typeface="Calibri"/>
                  <a:ea typeface="Calibri"/>
                  <a:cs typeface="Calibri"/>
                  <a:sym typeface="Calibri"/>
                </a:rPr>
                <a:t>Latest standard Zigbee 3.0 issued Dec 2015</a:t>
              </a:r>
              <a:endParaRPr sz="2200">
                <a:solidFill>
                  <a:schemeClr val="dk1"/>
                </a:solidFill>
                <a:latin typeface="Calibri"/>
                <a:ea typeface="Calibri"/>
                <a:cs typeface="Calibri"/>
                <a:sym typeface="Calibri"/>
              </a:endParaRPr>
            </a:p>
          </p:txBody>
        </p:sp>
        <p:cxnSp>
          <p:nvCxnSpPr>
            <p:cNvPr id="1268" name="Google Shape;1268;p110"/>
            <p:cNvCxnSpPr/>
            <p:nvPr/>
          </p:nvCxnSpPr>
          <p:spPr>
            <a:xfrm>
              <a:off x="0" y="1293369"/>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269" name="Google Shape;1269;p110"/>
            <p:cNvSpPr/>
            <p:nvPr/>
          </p:nvSpPr>
          <p:spPr>
            <a:xfrm>
              <a:off x="0" y="1293369"/>
              <a:ext cx="8229600" cy="646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10"/>
            <p:cNvSpPr txBox="1"/>
            <p:nvPr/>
          </p:nvSpPr>
          <p:spPr>
            <a:xfrm>
              <a:off x="0" y="1293369"/>
              <a:ext cx="8229600" cy="646408"/>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lang="en-US" sz="2200">
                  <a:solidFill>
                    <a:schemeClr val="dk1"/>
                  </a:solidFill>
                  <a:latin typeface="Calibri"/>
                  <a:ea typeface="Calibri"/>
                  <a:cs typeface="Calibri"/>
                  <a:sym typeface="Calibri"/>
                </a:rPr>
                <a:t>Mesh topology</a:t>
              </a:r>
              <a:endParaRPr sz="2200">
                <a:solidFill>
                  <a:schemeClr val="dk1"/>
                </a:solidFill>
                <a:latin typeface="Calibri"/>
                <a:ea typeface="Calibri"/>
                <a:cs typeface="Calibri"/>
                <a:sym typeface="Calibri"/>
              </a:endParaRPr>
            </a:p>
          </p:txBody>
        </p:sp>
        <p:cxnSp>
          <p:nvCxnSpPr>
            <p:cNvPr id="1271" name="Google Shape;1271;p110"/>
            <p:cNvCxnSpPr/>
            <p:nvPr/>
          </p:nvCxnSpPr>
          <p:spPr>
            <a:xfrm>
              <a:off x="0" y="1939777"/>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272" name="Google Shape;1272;p110"/>
            <p:cNvSpPr/>
            <p:nvPr/>
          </p:nvSpPr>
          <p:spPr>
            <a:xfrm>
              <a:off x="0" y="1939777"/>
              <a:ext cx="8229600" cy="646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10"/>
            <p:cNvSpPr txBox="1"/>
            <p:nvPr/>
          </p:nvSpPr>
          <p:spPr>
            <a:xfrm>
              <a:off x="0" y="1939777"/>
              <a:ext cx="8229600" cy="646408"/>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lang="en-US" sz="2200">
                  <a:solidFill>
                    <a:schemeClr val="dk1"/>
                  </a:solidFill>
                  <a:latin typeface="Calibri"/>
                  <a:ea typeface="Calibri"/>
                  <a:cs typeface="Calibri"/>
                  <a:sym typeface="Calibri"/>
                </a:rPr>
                <a:t>Short range, 20 to 250 kbps</a:t>
              </a:r>
              <a:endParaRPr sz="2200">
                <a:solidFill>
                  <a:schemeClr val="dk1"/>
                </a:solidFill>
                <a:latin typeface="Calibri"/>
                <a:ea typeface="Calibri"/>
                <a:cs typeface="Calibri"/>
                <a:sym typeface="Calibri"/>
              </a:endParaRPr>
            </a:p>
          </p:txBody>
        </p:sp>
        <p:cxnSp>
          <p:nvCxnSpPr>
            <p:cNvPr id="1274" name="Google Shape;1274;p110"/>
            <p:cNvCxnSpPr/>
            <p:nvPr/>
          </p:nvCxnSpPr>
          <p:spPr>
            <a:xfrm>
              <a:off x="0" y="2586185"/>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275" name="Google Shape;1275;p110"/>
            <p:cNvSpPr/>
            <p:nvPr/>
          </p:nvSpPr>
          <p:spPr>
            <a:xfrm>
              <a:off x="0" y="2586185"/>
              <a:ext cx="8229600" cy="646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10"/>
            <p:cNvSpPr txBox="1"/>
            <p:nvPr/>
          </p:nvSpPr>
          <p:spPr>
            <a:xfrm>
              <a:off x="0" y="2586185"/>
              <a:ext cx="8229600" cy="646408"/>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lang="en-US" sz="2200">
                  <a:solidFill>
                    <a:schemeClr val="dk1"/>
                  </a:solidFill>
                  <a:latin typeface="Calibri"/>
                  <a:ea typeface="Calibri"/>
                  <a:cs typeface="Calibri"/>
                  <a:sym typeface="Calibri"/>
                </a:rPr>
                <a:t>2.4 GHz, 915 MHz or 868 MHz</a:t>
              </a:r>
              <a:endParaRPr sz="2200">
                <a:solidFill>
                  <a:schemeClr val="dk1"/>
                </a:solidFill>
                <a:latin typeface="Calibri"/>
                <a:ea typeface="Calibri"/>
                <a:cs typeface="Calibri"/>
                <a:sym typeface="Calibri"/>
              </a:endParaRPr>
            </a:p>
          </p:txBody>
        </p:sp>
        <p:cxnSp>
          <p:nvCxnSpPr>
            <p:cNvPr id="1277" name="Google Shape;1277;p110"/>
            <p:cNvCxnSpPr/>
            <p:nvPr/>
          </p:nvCxnSpPr>
          <p:spPr>
            <a:xfrm>
              <a:off x="0" y="3232593"/>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278" name="Google Shape;1278;p110"/>
            <p:cNvSpPr/>
            <p:nvPr/>
          </p:nvSpPr>
          <p:spPr>
            <a:xfrm>
              <a:off x="0" y="3232593"/>
              <a:ext cx="8229600" cy="646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10"/>
            <p:cNvSpPr txBox="1"/>
            <p:nvPr/>
          </p:nvSpPr>
          <p:spPr>
            <a:xfrm>
              <a:off x="0" y="3232593"/>
              <a:ext cx="8229600" cy="646408"/>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lang="en-US" sz="2200">
                  <a:solidFill>
                    <a:schemeClr val="dk1"/>
                  </a:solidFill>
                  <a:latin typeface="Calibri"/>
                  <a:ea typeface="Calibri"/>
                  <a:cs typeface="Calibri"/>
                  <a:sym typeface="Calibri"/>
                </a:rPr>
                <a:t>Channels 2 MHz with Direct Sequence Spread Spectrum media access</a:t>
              </a:r>
              <a:endParaRPr sz="2200">
                <a:solidFill>
                  <a:schemeClr val="dk1"/>
                </a:solidFill>
                <a:latin typeface="Calibri"/>
                <a:ea typeface="Calibri"/>
                <a:cs typeface="Calibri"/>
                <a:sym typeface="Calibri"/>
              </a:endParaRPr>
            </a:p>
          </p:txBody>
        </p:sp>
        <p:cxnSp>
          <p:nvCxnSpPr>
            <p:cNvPr id="1280" name="Google Shape;1280;p110"/>
            <p:cNvCxnSpPr/>
            <p:nvPr/>
          </p:nvCxnSpPr>
          <p:spPr>
            <a:xfrm>
              <a:off x="0" y="3879002"/>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281" name="Google Shape;1281;p110"/>
            <p:cNvSpPr/>
            <p:nvPr/>
          </p:nvSpPr>
          <p:spPr>
            <a:xfrm>
              <a:off x="0" y="3879002"/>
              <a:ext cx="8229600" cy="646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10"/>
            <p:cNvSpPr txBox="1"/>
            <p:nvPr/>
          </p:nvSpPr>
          <p:spPr>
            <a:xfrm>
              <a:off x="0" y="3879002"/>
              <a:ext cx="8229600" cy="646408"/>
            </a:xfrm>
            <a:prstGeom prst="rect">
              <a:avLst/>
            </a:prstGeom>
            <a:noFill/>
            <a:ln>
              <a:noFill/>
            </a:ln>
          </p:spPr>
          <p:txBody>
            <a:bodyPr anchorCtr="0" anchor="t" bIns="83800" lIns="83800" spcFirstLastPara="1" rIns="83800" wrap="square" tIns="83800">
              <a:noAutofit/>
            </a:bodyPr>
            <a:lstStyle/>
            <a:p>
              <a:pPr indent="0" lvl="0" marL="0" marR="0" rtl="0" algn="l">
                <a:lnSpc>
                  <a:spcPct val="90000"/>
                </a:lnSpc>
                <a:spcBef>
                  <a:spcPts val="0"/>
                </a:spcBef>
                <a:spcAft>
                  <a:spcPts val="0"/>
                </a:spcAft>
                <a:buClr>
                  <a:schemeClr val="dk1"/>
                </a:buClr>
                <a:buSzPts val="2200"/>
                <a:buFont typeface="Calibri"/>
                <a:buNone/>
              </a:pPr>
              <a:r>
                <a:rPr lang="en-US" sz="2200">
                  <a:solidFill>
                    <a:schemeClr val="dk1"/>
                  </a:solidFill>
                  <a:latin typeface="Calibri"/>
                  <a:ea typeface="Calibri"/>
                  <a:cs typeface="Calibri"/>
                  <a:sym typeface="Calibri"/>
                </a:rPr>
                <a:t>Cheaper than Bluetooth</a:t>
              </a:r>
              <a:endParaRPr sz="2200">
                <a:solidFill>
                  <a:schemeClr val="dk1"/>
                </a:solidFill>
                <a:latin typeface="Calibri"/>
                <a:ea typeface="Calibri"/>
                <a:cs typeface="Calibri"/>
                <a:sym typeface="Calibri"/>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11"/>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System Architecture</a:t>
            </a:r>
            <a:endParaRPr/>
          </a:p>
        </p:txBody>
      </p:sp>
      <p:sp>
        <p:nvSpPr>
          <p:cNvPr id="1288" name="Google Shape;1288;p111"/>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289" name="Google Shape;1289;p111"/>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290" name="Google Shape;1290;p111"/>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91" name="Google Shape;1291;p111"/>
          <p:cNvPicPr preferRelativeResize="0"/>
          <p:nvPr>
            <p:ph idx="1" type="body"/>
          </p:nvPr>
        </p:nvPicPr>
        <p:blipFill rotWithShape="1">
          <a:blip r:embed="rId3">
            <a:alphaModFix/>
          </a:blip>
          <a:srcRect b="0" l="0" r="0" t="0"/>
          <a:stretch/>
        </p:blipFill>
        <p:spPr>
          <a:xfrm>
            <a:off x="1436761" y="1469475"/>
            <a:ext cx="6460524" cy="476352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5" name="Shape 1295"/>
        <p:cNvGrpSpPr/>
        <p:nvPr/>
      </p:nvGrpSpPr>
      <p:grpSpPr>
        <a:xfrm>
          <a:off x="0" y="0"/>
          <a:ext cx="0" cy="0"/>
          <a:chOff x="0" y="0"/>
          <a:chExt cx="0" cy="0"/>
        </a:xfrm>
      </p:grpSpPr>
      <p:sp>
        <p:nvSpPr>
          <p:cNvPr id="1296" name="Google Shape;1296;p112"/>
          <p:cNvSpPr/>
          <p:nvPr/>
        </p:nvSpPr>
        <p:spPr>
          <a:xfrm>
            <a:off x="0" y="0"/>
            <a:ext cx="9143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7" name="Google Shape;1297;p112"/>
          <p:cNvSpPr txBox="1"/>
          <p:nvPr>
            <p:ph type="title"/>
          </p:nvPr>
        </p:nvSpPr>
        <p:spPr>
          <a:xfrm>
            <a:off x="596646" y="386930"/>
            <a:ext cx="7606349" cy="1300554"/>
          </a:xfrm>
          <a:prstGeom prst="rect">
            <a:avLst/>
          </a:prstGeom>
          <a:noFill/>
          <a:ln>
            <a:noFill/>
          </a:ln>
        </p:spPr>
        <p:txBody>
          <a:bodyPr anchorCtr="0" anchor="b" bIns="45700" lIns="91400" spcFirstLastPara="1" rIns="91400" wrap="square" tIns="45700">
            <a:normAutofit/>
          </a:bodyPr>
          <a:lstStyle/>
          <a:p>
            <a:pPr indent="0" lvl="0" marL="0" rtl="0" algn="ctr">
              <a:lnSpc>
                <a:spcPct val="90000"/>
              </a:lnSpc>
              <a:spcBef>
                <a:spcPts val="0"/>
              </a:spcBef>
              <a:spcAft>
                <a:spcPts val="0"/>
              </a:spcAft>
              <a:buClr>
                <a:schemeClr val="dk1"/>
              </a:buClr>
              <a:buSzPts val="2900"/>
              <a:buFont typeface="Calibri"/>
              <a:buNone/>
            </a:pPr>
            <a:br>
              <a:rPr lang="en-US" sz="2900"/>
            </a:br>
            <a:r>
              <a:rPr lang="en-US" sz="2900"/>
              <a:t>Low Power Wide Area Network (LPWAN)</a:t>
            </a:r>
            <a:br>
              <a:rPr lang="en-US" sz="2900"/>
            </a:br>
            <a:endParaRPr sz="2900"/>
          </a:p>
        </p:txBody>
      </p:sp>
      <p:sp>
        <p:nvSpPr>
          <p:cNvPr id="1298" name="Google Shape;1298;p112"/>
          <p:cNvSpPr/>
          <p:nvPr/>
        </p:nvSpPr>
        <p:spPr>
          <a:xfrm rot="10800000">
            <a:off x="-1" y="1998845"/>
            <a:ext cx="859094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9" name="Google Shape;1299;p112"/>
          <p:cNvSpPr/>
          <p:nvPr/>
        </p:nvSpPr>
        <p:spPr>
          <a:xfrm>
            <a:off x="0" y="2203079"/>
            <a:ext cx="8537521"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00" name="Google Shape;1300;p112"/>
          <p:cNvPicPr preferRelativeResize="0"/>
          <p:nvPr/>
        </p:nvPicPr>
        <p:blipFill rotWithShape="1">
          <a:blip r:embed="rId3">
            <a:alphaModFix/>
          </a:blip>
          <a:srcRect b="0" l="0" r="0" t="0"/>
          <a:stretch/>
        </p:blipFill>
        <p:spPr>
          <a:xfrm>
            <a:off x="476471" y="2870778"/>
            <a:ext cx="3862708" cy="3022118"/>
          </a:xfrm>
          <a:prstGeom prst="rect">
            <a:avLst/>
          </a:prstGeom>
          <a:noFill/>
          <a:ln>
            <a:noFill/>
          </a:ln>
        </p:spPr>
      </p:pic>
      <p:sp>
        <p:nvSpPr>
          <p:cNvPr id="1301" name="Google Shape;1301;p112"/>
          <p:cNvSpPr txBox="1"/>
          <p:nvPr>
            <p:ph idx="1" type="body"/>
          </p:nvPr>
        </p:nvSpPr>
        <p:spPr>
          <a:xfrm>
            <a:off x="4339178" y="2599509"/>
            <a:ext cx="4119021" cy="3639450"/>
          </a:xfrm>
          <a:prstGeom prst="rect">
            <a:avLst/>
          </a:prstGeom>
          <a:noFill/>
          <a:ln>
            <a:noFill/>
          </a:ln>
        </p:spPr>
        <p:txBody>
          <a:bodyPr anchorCtr="0" anchor="ctr" bIns="45700" lIns="91400" spcFirstLastPara="1" rIns="91400" wrap="square" tIns="45700">
            <a:normAutofit/>
          </a:bodyPr>
          <a:lstStyle/>
          <a:p>
            <a:pPr indent="-342793" lvl="0" marL="342793" rtl="0" algn="l">
              <a:spcBef>
                <a:spcPts val="0"/>
              </a:spcBef>
              <a:spcAft>
                <a:spcPts val="0"/>
              </a:spcAft>
              <a:buClr>
                <a:schemeClr val="dk1"/>
              </a:buClr>
              <a:buSzPts val="2400"/>
              <a:buChar char="•"/>
            </a:pPr>
            <a:r>
              <a:rPr lang="en-US" sz="2400"/>
              <a:t>Optimized for IoT and Machine to Machine (M2) applications</a:t>
            </a:r>
            <a:endParaRPr/>
          </a:p>
          <a:p>
            <a:pPr indent="-342793" lvl="0" marL="342793" rtl="0" algn="l">
              <a:spcBef>
                <a:spcPts val="480"/>
              </a:spcBef>
              <a:spcAft>
                <a:spcPts val="0"/>
              </a:spcAft>
              <a:buClr>
                <a:schemeClr val="dk1"/>
              </a:buClr>
              <a:buSzPts val="2400"/>
              <a:buChar char="•"/>
            </a:pPr>
            <a:r>
              <a:rPr lang="en-US" sz="2400"/>
              <a:t>Trade throughput for coverage (up to several kilometers)</a:t>
            </a:r>
            <a:endParaRPr/>
          </a:p>
          <a:p>
            <a:pPr indent="-342793" lvl="0" marL="342793" rtl="0" algn="l">
              <a:spcBef>
                <a:spcPts val="480"/>
              </a:spcBef>
              <a:spcAft>
                <a:spcPts val="0"/>
              </a:spcAft>
              <a:buClr>
                <a:schemeClr val="dk1"/>
              </a:buClr>
              <a:buSzPts val="2400"/>
              <a:buChar char="•"/>
            </a:pPr>
            <a:r>
              <a:rPr lang="en-US" sz="2400"/>
              <a:t>Star topology</a:t>
            </a:r>
            <a:endParaRPr/>
          </a:p>
          <a:p>
            <a:pPr indent="-234843" lvl="0" marL="342793" rtl="0" algn="l">
              <a:spcBef>
                <a:spcPts val="340"/>
              </a:spcBef>
              <a:spcAft>
                <a:spcPts val="0"/>
              </a:spcAft>
              <a:buClr>
                <a:schemeClr val="dk1"/>
              </a:buClr>
              <a:buSzPts val="1700"/>
              <a:buNone/>
            </a:pPr>
            <a:r>
              <a:t/>
            </a:r>
            <a:endParaRPr sz="1700"/>
          </a:p>
        </p:txBody>
      </p:sp>
      <p:sp>
        <p:nvSpPr>
          <p:cNvPr id="1302" name="Google Shape;1302;p112"/>
          <p:cNvSpPr/>
          <p:nvPr/>
        </p:nvSpPr>
        <p:spPr>
          <a:xfrm rot="5400000">
            <a:off x="8323318" y="2332075"/>
            <a:ext cx="781700" cy="11428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13"/>
          <p:cNvSpPr txBox="1"/>
          <p:nvPr>
            <p:ph type="title"/>
          </p:nvPr>
        </p:nvSpPr>
        <p:spPr>
          <a:xfrm>
            <a:off x="457200" y="21672"/>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LPWAN: Can accept</a:t>
            </a:r>
            <a:endParaRPr/>
          </a:p>
        </p:txBody>
      </p:sp>
      <p:sp>
        <p:nvSpPr>
          <p:cNvPr id="1308" name="Google Shape;1308;p113"/>
          <p:cNvSpPr txBox="1"/>
          <p:nvPr>
            <p:ph idx="1" type="body"/>
          </p:nvPr>
        </p:nvSpPr>
        <p:spPr>
          <a:xfrm>
            <a:off x="457200" y="1295401"/>
            <a:ext cx="8229600" cy="2362200"/>
          </a:xfrm>
          <a:prstGeom prst="rect">
            <a:avLst/>
          </a:prstGeom>
          <a:noFill/>
          <a:ln>
            <a:noFill/>
          </a:ln>
        </p:spPr>
        <p:txBody>
          <a:bodyPr anchorCtr="0" anchor="t" bIns="45700" lIns="91400" spcFirstLastPara="1" rIns="91400" wrap="square" tIns="45700">
            <a:normAutofit/>
          </a:bodyPr>
          <a:lstStyle/>
          <a:p>
            <a:pPr indent="-342793" lvl="0" marL="342793" rtl="0" algn="l">
              <a:spcBef>
                <a:spcPts val="0"/>
              </a:spcBef>
              <a:spcAft>
                <a:spcPts val="0"/>
              </a:spcAft>
              <a:buClr>
                <a:schemeClr val="dk1"/>
              </a:buClr>
              <a:buSzPts val="3200"/>
              <a:buChar char="•"/>
            </a:pPr>
            <a:r>
              <a:rPr lang="en-US"/>
              <a:t>Low throughput, application specific</a:t>
            </a:r>
            <a:endParaRPr/>
          </a:p>
          <a:p>
            <a:pPr indent="-342793" lvl="0" marL="342793" rtl="0" algn="l">
              <a:spcBef>
                <a:spcPts val="640"/>
              </a:spcBef>
              <a:spcAft>
                <a:spcPts val="0"/>
              </a:spcAft>
              <a:buClr>
                <a:schemeClr val="dk1"/>
              </a:buClr>
              <a:buSzPts val="3200"/>
              <a:buChar char="•"/>
            </a:pPr>
            <a:r>
              <a:rPr lang="en-US"/>
              <a:t>Very sparse datagrams</a:t>
            </a:r>
            <a:endParaRPr/>
          </a:p>
          <a:p>
            <a:pPr indent="-342793" lvl="0" marL="342793" rtl="0" algn="l">
              <a:spcBef>
                <a:spcPts val="640"/>
              </a:spcBef>
              <a:spcAft>
                <a:spcPts val="0"/>
              </a:spcAft>
              <a:buClr>
                <a:schemeClr val="dk1"/>
              </a:buClr>
              <a:buSzPts val="3200"/>
              <a:buChar char="•"/>
            </a:pPr>
            <a:r>
              <a:rPr lang="en-US"/>
              <a:t>Delays</a:t>
            </a:r>
            <a:endParaRPr/>
          </a:p>
          <a:p>
            <a:pPr indent="-342793" lvl="0" marL="342793" rtl="0" algn="l">
              <a:spcBef>
                <a:spcPts val="640"/>
              </a:spcBef>
              <a:spcAft>
                <a:spcPts val="0"/>
              </a:spcAft>
              <a:buClr>
                <a:schemeClr val="dk1"/>
              </a:buClr>
              <a:buSzPts val="3200"/>
              <a:buChar char="•"/>
            </a:pPr>
            <a:r>
              <a:rPr lang="en-US"/>
              <a:t>Sleeping times</a:t>
            </a:r>
            <a:endParaRPr/>
          </a:p>
          <a:p>
            <a:pPr indent="-139593" lvl="0" marL="342793" rtl="0" algn="l">
              <a:spcBef>
                <a:spcPts val="640"/>
              </a:spcBef>
              <a:spcAft>
                <a:spcPts val="0"/>
              </a:spcAft>
              <a:buClr>
                <a:schemeClr val="dk1"/>
              </a:buClr>
              <a:buSzPts val="3200"/>
              <a:buNone/>
            </a:pPr>
            <a:r>
              <a:t/>
            </a:r>
            <a:endParaRPr/>
          </a:p>
        </p:txBody>
      </p:sp>
      <p:pic>
        <p:nvPicPr>
          <p:cNvPr id="1309" name="Google Shape;1309;p113"/>
          <p:cNvPicPr preferRelativeResize="0"/>
          <p:nvPr/>
        </p:nvPicPr>
        <p:blipFill rotWithShape="1">
          <a:blip r:embed="rId3">
            <a:alphaModFix/>
          </a:blip>
          <a:srcRect b="0" l="0" r="0" t="0"/>
          <a:stretch/>
        </p:blipFill>
        <p:spPr>
          <a:xfrm>
            <a:off x="5029200" y="3657600"/>
            <a:ext cx="3657600" cy="27432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pic>
        <p:nvPicPr>
          <p:cNvPr descr="https://lh3.googleusercontent.com/D1_Luv7aVjFUSCvgXJpThxtGisyY3xy8dXvxPNh4LjffHCQrq1m5nO83l-RKVRlhhXPJbKG0fo8Nqvb8ZNIzqT6X-eQ=s1200" id="1314" name="Google Shape;1314;p114"/>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15"/>
          <p:cNvSpPr txBox="1"/>
          <p:nvPr>
            <p:ph type="title"/>
          </p:nvPr>
        </p:nvSpPr>
        <p:spPr>
          <a:xfrm>
            <a:off x="326363" y="137160"/>
            <a:ext cx="7576829" cy="113616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sz="3628"/>
              <a:t>Low Power Wide Area Networks (LPWAN)</a:t>
            </a:r>
            <a:endParaRPr/>
          </a:p>
        </p:txBody>
      </p:sp>
      <p:sp>
        <p:nvSpPr>
          <p:cNvPr id="1320" name="Google Shape;1320;p115"/>
          <p:cNvSpPr txBox="1"/>
          <p:nvPr>
            <p:ph idx="1" type="body"/>
          </p:nvPr>
        </p:nvSpPr>
        <p:spPr>
          <a:xfrm>
            <a:off x="326363" y="1473886"/>
            <a:ext cx="4049685" cy="4829084"/>
          </a:xfrm>
          <a:prstGeom prst="rect">
            <a:avLst/>
          </a:prstGeom>
          <a:noFill/>
          <a:ln>
            <a:noFill/>
          </a:ln>
        </p:spPr>
        <p:txBody>
          <a:bodyPr anchorCtr="0" anchor="t" bIns="45700" lIns="91400" spcFirstLastPara="1" rIns="91400" wrap="square" tIns="45700">
            <a:normAutofit fontScale="70000" lnSpcReduction="20000"/>
          </a:bodyPr>
          <a:lstStyle/>
          <a:p>
            <a:pPr indent="-342793" lvl="0" marL="342793" rtl="0" algn="l">
              <a:spcBef>
                <a:spcPts val="0"/>
              </a:spcBef>
              <a:spcAft>
                <a:spcPts val="0"/>
              </a:spcAft>
              <a:buClr>
                <a:schemeClr val="dk1"/>
              </a:buClr>
              <a:buSzPct val="100000"/>
              <a:buChar char="•"/>
            </a:pPr>
            <a:r>
              <a:rPr lang="en-US"/>
              <a:t>It is not a standard. </a:t>
            </a:r>
            <a:endParaRPr/>
          </a:p>
          <a:p>
            <a:pPr indent="-342793" lvl="0" marL="342793" rtl="0" algn="l">
              <a:spcBef>
                <a:spcPts val="392"/>
              </a:spcBef>
              <a:spcAft>
                <a:spcPts val="0"/>
              </a:spcAft>
              <a:buClr>
                <a:schemeClr val="dk1"/>
              </a:buClr>
              <a:buSzPct val="100000"/>
              <a:buChar char="•"/>
            </a:pPr>
            <a:r>
              <a:rPr lang="en-US"/>
              <a:t>It encompasses various implementations and protocols</a:t>
            </a:r>
            <a:endParaRPr/>
          </a:p>
          <a:p>
            <a:pPr indent="-342793" lvl="0" marL="342793" rtl="0" algn="l">
              <a:spcBef>
                <a:spcPts val="392"/>
              </a:spcBef>
              <a:spcAft>
                <a:spcPts val="0"/>
              </a:spcAft>
              <a:buClr>
                <a:schemeClr val="dk1"/>
              </a:buClr>
              <a:buSzPct val="100000"/>
              <a:buChar char="•"/>
            </a:pPr>
            <a:r>
              <a:rPr lang="en-US"/>
              <a:t>Characteristics</a:t>
            </a:r>
            <a:endParaRPr/>
          </a:p>
          <a:p>
            <a:pPr indent="-285660" lvl="1" marL="742719" rtl="0" algn="l">
              <a:spcBef>
                <a:spcPts val="336"/>
              </a:spcBef>
              <a:spcAft>
                <a:spcPts val="0"/>
              </a:spcAft>
              <a:buClr>
                <a:schemeClr val="dk1"/>
              </a:buClr>
              <a:buSzPct val="100000"/>
              <a:buChar char="–"/>
            </a:pPr>
            <a:r>
              <a:rPr lang="en-US"/>
              <a:t>Low Power </a:t>
            </a:r>
            <a:endParaRPr/>
          </a:p>
          <a:p>
            <a:pPr indent="-228528" lvl="2" marL="1142646" rtl="0" algn="l">
              <a:spcBef>
                <a:spcPts val="280"/>
              </a:spcBef>
              <a:spcAft>
                <a:spcPts val="0"/>
              </a:spcAft>
              <a:buClr>
                <a:schemeClr val="dk1"/>
              </a:buClr>
              <a:buSzPct val="100000"/>
              <a:buChar char="•"/>
            </a:pPr>
            <a:r>
              <a:rPr lang="en-US"/>
              <a:t>Should operate on small, inexpensive batteries for long durations</a:t>
            </a:r>
            <a:endParaRPr/>
          </a:p>
          <a:p>
            <a:pPr indent="-285660" lvl="1" marL="742719" rtl="0" algn="l">
              <a:spcBef>
                <a:spcPts val="336"/>
              </a:spcBef>
              <a:spcAft>
                <a:spcPts val="0"/>
              </a:spcAft>
              <a:buClr>
                <a:schemeClr val="dk1"/>
              </a:buClr>
              <a:buSzPct val="100000"/>
              <a:buChar char="–"/>
            </a:pPr>
            <a:r>
              <a:rPr lang="en-US"/>
              <a:t>Wide Range</a:t>
            </a:r>
            <a:endParaRPr/>
          </a:p>
          <a:p>
            <a:pPr indent="-228528" lvl="2" marL="1142646" rtl="0" algn="l">
              <a:spcBef>
                <a:spcPts val="280"/>
              </a:spcBef>
              <a:spcAft>
                <a:spcPts val="0"/>
              </a:spcAft>
              <a:buClr>
                <a:schemeClr val="dk1"/>
              </a:buClr>
              <a:buSzPct val="100000"/>
              <a:buChar char="•"/>
            </a:pPr>
            <a:r>
              <a:rPr lang="en-US"/>
              <a:t>Atleast 2kms in urban areas</a:t>
            </a:r>
            <a:endParaRPr/>
          </a:p>
          <a:p>
            <a:pPr indent="-342793" lvl="0" marL="342793" rtl="0" algn="l">
              <a:spcBef>
                <a:spcPts val="392"/>
              </a:spcBef>
              <a:spcAft>
                <a:spcPts val="0"/>
              </a:spcAft>
              <a:buClr>
                <a:schemeClr val="dk1"/>
              </a:buClr>
              <a:buSzPct val="100000"/>
              <a:buChar char="•"/>
            </a:pPr>
            <a:r>
              <a:rPr lang="en-US"/>
              <a:t>Implications</a:t>
            </a:r>
            <a:endParaRPr/>
          </a:p>
          <a:p>
            <a:pPr indent="-285660" lvl="1" marL="742719" rtl="0" algn="l">
              <a:spcBef>
                <a:spcPts val="336"/>
              </a:spcBef>
              <a:spcAft>
                <a:spcPts val="0"/>
              </a:spcAft>
              <a:buClr>
                <a:schemeClr val="dk1"/>
              </a:buClr>
              <a:buSzPct val="100000"/>
              <a:buChar char="–"/>
            </a:pPr>
            <a:r>
              <a:rPr lang="en-US"/>
              <a:t>Low Data Rates</a:t>
            </a:r>
            <a:endParaRPr/>
          </a:p>
          <a:p>
            <a:pPr indent="-342793" lvl="0" marL="342793" rtl="0" algn="l">
              <a:spcBef>
                <a:spcPts val="392"/>
              </a:spcBef>
              <a:spcAft>
                <a:spcPts val="0"/>
              </a:spcAft>
              <a:buClr>
                <a:schemeClr val="dk1"/>
              </a:buClr>
              <a:buSzPct val="100000"/>
              <a:buChar char="•"/>
            </a:pPr>
            <a:r>
              <a:rPr lang="en-US"/>
              <a:t>LPWAN is useful in applications where</a:t>
            </a:r>
            <a:endParaRPr/>
          </a:p>
          <a:p>
            <a:pPr indent="-285660" lvl="1" marL="742719" rtl="0" algn="l">
              <a:spcBef>
                <a:spcPts val="336"/>
              </a:spcBef>
              <a:spcAft>
                <a:spcPts val="0"/>
              </a:spcAft>
              <a:buClr>
                <a:schemeClr val="dk1"/>
              </a:buClr>
              <a:buSzPct val="100000"/>
              <a:buChar char="–"/>
            </a:pPr>
            <a:r>
              <a:rPr lang="en-US"/>
              <a:t>Dense Locations like cities/buildings</a:t>
            </a:r>
            <a:endParaRPr/>
          </a:p>
          <a:p>
            <a:pPr indent="-285660" lvl="1" marL="742719" rtl="0" algn="l">
              <a:spcBef>
                <a:spcPts val="336"/>
              </a:spcBef>
              <a:spcAft>
                <a:spcPts val="0"/>
              </a:spcAft>
              <a:buClr>
                <a:schemeClr val="dk1"/>
              </a:buClr>
              <a:buSzPct val="100000"/>
              <a:buChar char="–"/>
            </a:pPr>
            <a:r>
              <a:rPr lang="en-US"/>
              <a:t>Long term, remote monitoring</a:t>
            </a:r>
            <a:endParaRPr/>
          </a:p>
        </p:txBody>
      </p:sp>
      <p:pic>
        <p:nvPicPr>
          <p:cNvPr descr="The names of different LPWAN technologies" id="1321" name="Google Shape;1321;p115"/>
          <p:cNvPicPr preferRelativeResize="0"/>
          <p:nvPr>
            <p:ph idx="2" type="body"/>
          </p:nvPr>
        </p:nvPicPr>
        <p:blipFill rotWithShape="1">
          <a:blip r:embed="rId3">
            <a:alphaModFix/>
          </a:blip>
          <a:srcRect b="0" l="0" r="0" t="0"/>
          <a:stretch/>
        </p:blipFill>
        <p:spPr>
          <a:xfrm>
            <a:off x="4544641" y="2374240"/>
            <a:ext cx="4142880" cy="2547870"/>
          </a:xfrm>
          <a:prstGeom prst="rect">
            <a:avLst/>
          </a:prstGeom>
          <a:noFill/>
          <a:ln>
            <a:noFill/>
          </a:ln>
        </p:spPr>
      </p:pic>
      <p:sp>
        <p:nvSpPr>
          <p:cNvPr id="1322" name="Google Shape;1322;p115"/>
          <p:cNvSpPr txBox="1"/>
          <p:nvPr>
            <p:ph idx="10" type="dt"/>
          </p:nvPr>
        </p:nvSpPr>
        <p:spPr>
          <a:xfrm>
            <a:off x="319240" y="6433605"/>
            <a:ext cx="2132640" cy="36432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None/>
            </a:pPr>
            <a:r>
              <a:rPr lang="en-US"/>
              <a:t>18-08-2021</a:t>
            </a:r>
            <a:endParaRPr/>
          </a:p>
        </p:txBody>
      </p:sp>
      <p:sp>
        <p:nvSpPr>
          <p:cNvPr id="1323" name="Google Shape;1323;p115"/>
          <p:cNvSpPr txBox="1"/>
          <p:nvPr>
            <p:ph idx="11" type="ftr"/>
          </p:nvPr>
        </p:nvSpPr>
        <p:spPr>
          <a:xfrm>
            <a:off x="3124801" y="6433605"/>
            <a:ext cx="2894400" cy="36432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None/>
            </a:pPr>
            <a:r>
              <a:rPr lang="en-US"/>
              <a:t>C-DAC Hyderabad</a:t>
            </a:r>
            <a:endParaRPr/>
          </a:p>
        </p:txBody>
      </p:sp>
      <p:sp>
        <p:nvSpPr>
          <p:cNvPr id="1324" name="Google Shape;1324;p115"/>
          <p:cNvSpPr txBox="1"/>
          <p:nvPr>
            <p:ph idx="12" type="sldNum"/>
          </p:nvPr>
        </p:nvSpPr>
        <p:spPr>
          <a:xfrm>
            <a:off x="6683557" y="6433605"/>
            <a:ext cx="2134080" cy="364320"/>
          </a:xfrm>
          <a:prstGeom prst="rect">
            <a:avLst/>
          </a:prstGeom>
          <a:noFill/>
          <a:ln>
            <a:noFill/>
          </a:ln>
        </p:spPr>
        <p:txBody>
          <a:bodyPr anchorCtr="0" anchor="ctr" bIns="45700" lIns="91400" spcFirstLastPara="1" rIns="91400"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16"/>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Cellular / Mobile IoT: NB-IoT</a:t>
            </a:r>
            <a:endParaRPr/>
          </a:p>
        </p:txBody>
      </p:sp>
      <p:sp>
        <p:nvSpPr>
          <p:cNvPr id="1330" name="Google Shape;1330;p116"/>
          <p:cNvSpPr txBox="1"/>
          <p:nvPr>
            <p:ph idx="1" type="body"/>
          </p:nvPr>
        </p:nvSpPr>
        <p:spPr>
          <a:xfrm>
            <a:off x="326363" y="1338840"/>
            <a:ext cx="8621909" cy="4848977"/>
          </a:xfrm>
          <a:prstGeom prst="rect">
            <a:avLst/>
          </a:prstGeom>
          <a:noFill/>
          <a:ln>
            <a:noFill/>
          </a:ln>
        </p:spPr>
        <p:txBody>
          <a:bodyPr anchorCtr="0" anchor="t" bIns="45700" lIns="91400" spcFirstLastPara="1" rIns="91400" wrap="square" tIns="45700">
            <a:normAutofit fontScale="62500" lnSpcReduction="20000"/>
          </a:bodyPr>
          <a:lstStyle/>
          <a:p>
            <a:pPr indent="-342793" lvl="0" marL="342793" rtl="0" algn="l">
              <a:spcBef>
                <a:spcPts val="0"/>
              </a:spcBef>
              <a:spcAft>
                <a:spcPts val="0"/>
              </a:spcAft>
              <a:buClr>
                <a:schemeClr val="dk1"/>
              </a:buClr>
              <a:buSzPct val="100000"/>
              <a:buChar char="•"/>
            </a:pPr>
            <a:r>
              <a:rPr lang="en-US"/>
              <a:t>Narrow Band IoT, also referred to as LTE Cat-NB1/LTE CAT-NB2</a:t>
            </a:r>
            <a:endParaRPr/>
          </a:p>
          <a:p>
            <a:pPr indent="-285660" lvl="1" marL="742719" rtl="0" algn="l">
              <a:spcBef>
                <a:spcPts val="350"/>
              </a:spcBef>
              <a:spcAft>
                <a:spcPts val="0"/>
              </a:spcAft>
              <a:buClr>
                <a:schemeClr val="dk1"/>
              </a:buClr>
              <a:buSzPct val="100000"/>
              <a:buChar char="–"/>
            </a:pPr>
            <a:r>
              <a:rPr lang="en-US"/>
              <a:t>Standard by 3GPP for very low data rate IoT devices, specified in Release 13</a:t>
            </a:r>
            <a:endParaRPr/>
          </a:p>
          <a:p>
            <a:pPr indent="-228528" lvl="2" marL="1142646" rtl="0" algn="l">
              <a:spcBef>
                <a:spcPts val="300"/>
              </a:spcBef>
              <a:spcAft>
                <a:spcPts val="0"/>
              </a:spcAft>
              <a:buClr>
                <a:schemeClr val="dk1"/>
              </a:buClr>
              <a:buSzPct val="100000"/>
              <a:buChar char="•"/>
            </a:pPr>
            <a:r>
              <a:rPr lang="en-US"/>
              <a:t>Battery Life of </a:t>
            </a:r>
            <a:r>
              <a:rPr b="1" lang="en-US"/>
              <a:t>10+ Years</a:t>
            </a:r>
            <a:endParaRPr/>
          </a:p>
          <a:p>
            <a:pPr indent="-228528" lvl="2" marL="1142646" rtl="0" algn="l">
              <a:spcBef>
                <a:spcPts val="300"/>
              </a:spcBef>
              <a:spcAft>
                <a:spcPts val="0"/>
              </a:spcAft>
              <a:buClr>
                <a:schemeClr val="dk1"/>
              </a:buClr>
              <a:buSzPct val="100000"/>
              <a:buChar char="•"/>
            </a:pPr>
            <a:r>
              <a:rPr lang="en-US"/>
              <a:t>Low cost of device technology </a:t>
            </a:r>
            <a:r>
              <a:rPr b="1" lang="en-US"/>
              <a:t>&lt;$5</a:t>
            </a:r>
            <a:endParaRPr/>
          </a:p>
          <a:p>
            <a:pPr indent="-228528" lvl="2" marL="1142646" rtl="0" algn="l">
              <a:spcBef>
                <a:spcPts val="300"/>
              </a:spcBef>
              <a:spcAft>
                <a:spcPts val="0"/>
              </a:spcAft>
              <a:buClr>
                <a:schemeClr val="dk1"/>
              </a:buClr>
              <a:buSzPct val="100000"/>
              <a:buChar char="•"/>
            </a:pPr>
            <a:r>
              <a:rPr lang="en-US"/>
              <a:t>Extended coverage with link budget </a:t>
            </a:r>
            <a:r>
              <a:rPr b="1" lang="en-US"/>
              <a:t>~164dB</a:t>
            </a:r>
            <a:r>
              <a:rPr lang="en-US"/>
              <a:t>, specifically for dense, deep penetration, indoor and outdoor environments</a:t>
            </a:r>
            <a:endParaRPr/>
          </a:p>
          <a:p>
            <a:pPr indent="-228528" lvl="2" marL="1142646" rtl="0" algn="l">
              <a:spcBef>
                <a:spcPts val="300"/>
              </a:spcBef>
              <a:spcAft>
                <a:spcPts val="0"/>
              </a:spcAft>
              <a:buClr>
                <a:schemeClr val="dk1"/>
              </a:buClr>
              <a:buSzPct val="100000"/>
              <a:buChar char="•"/>
            </a:pPr>
            <a:r>
              <a:rPr lang="en-US"/>
              <a:t>Peak Data Rates </a:t>
            </a:r>
            <a:r>
              <a:rPr b="1" lang="en-US"/>
              <a:t>~250kbps </a:t>
            </a:r>
            <a:r>
              <a:rPr lang="en-US"/>
              <a:t>with practical data rates </a:t>
            </a:r>
            <a:r>
              <a:rPr b="1" lang="en-US"/>
              <a:t>~50-70kbps</a:t>
            </a:r>
            <a:endParaRPr/>
          </a:p>
          <a:p>
            <a:pPr indent="-228528" lvl="2" marL="1142646" rtl="0" algn="l">
              <a:spcBef>
                <a:spcPts val="300"/>
              </a:spcBef>
              <a:spcAft>
                <a:spcPts val="0"/>
              </a:spcAft>
              <a:buClr>
                <a:schemeClr val="dk1"/>
              </a:buClr>
              <a:buSzPct val="100000"/>
              <a:buChar char="•"/>
            </a:pPr>
            <a:r>
              <a:rPr lang="en-US"/>
              <a:t>Bandwidth – </a:t>
            </a:r>
            <a:r>
              <a:rPr b="1" lang="en-US"/>
              <a:t>180khz</a:t>
            </a:r>
            <a:r>
              <a:rPr lang="en-US"/>
              <a:t>, </a:t>
            </a:r>
            <a:endParaRPr/>
          </a:p>
          <a:p>
            <a:pPr indent="-228528" lvl="2" marL="1142646" rtl="0" algn="l">
              <a:spcBef>
                <a:spcPts val="300"/>
              </a:spcBef>
              <a:spcAft>
                <a:spcPts val="0"/>
              </a:spcAft>
              <a:buClr>
                <a:schemeClr val="dk1"/>
              </a:buClr>
              <a:buSzPct val="100000"/>
              <a:buChar char="•"/>
            </a:pPr>
            <a:r>
              <a:rPr lang="en-US"/>
              <a:t>Latency – </a:t>
            </a:r>
            <a:r>
              <a:rPr b="1" lang="en-US"/>
              <a:t>1.6-10Secs</a:t>
            </a:r>
            <a:endParaRPr/>
          </a:p>
          <a:p>
            <a:pPr indent="-228528" lvl="2" marL="1142646" rtl="0" algn="l">
              <a:spcBef>
                <a:spcPts val="300"/>
              </a:spcBef>
              <a:spcAft>
                <a:spcPts val="0"/>
              </a:spcAft>
              <a:buClr>
                <a:schemeClr val="dk1"/>
              </a:buClr>
              <a:buSzPct val="100000"/>
              <a:buChar char="•"/>
            </a:pPr>
            <a:r>
              <a:rPr lang="en-US"/>
              <a:t>Only data communication, half duplex communication, not fit for mobile environments</a:t>
            </a:r>
            <a:endParaRPr/>
          </a:p>
          <a:p>
            <a:pPr indent="-228528" lvl="2" marL="1142646" rtl="0" algn="l">
              <a:spcBef>
                <a:spcPts val="300"/>
              </a:spcBef>
              <a:spcAft>
                <a:spcPts val="0"/>
              </a:spcAft>
              <a:buClr>
                <a:schemeClr val="dk1"/>
              </a:buClr>
              <a:buSzPct val="100000"/>
              <a:buChar char="•"/>
            </a:pPr>
            <a:r>
              <a:rPr lang="en-US"/>
              <a:t>Downlink Channel Access &amp; Modulation: </a:t>
            </a:r>
            <a:r>
              <a:rPr b="1" lang="en-US"/>
              <a:t>OFDMA, 15kHz tone spacing, QAM</a:t>
            </a:r>
            <a:endParaRPr/>
          </a:p>
          <a:p>
            <a:pPr indent="-228528" lvl="2" marL="1142646" rtl="0" algn="l">
              <a:spcBef>
                <a:spcPts val="300"/>
              </a:spcBef>
              <a:spcAft>
                <a:spcPts val="0"/>
              </a:spcAft>
              <a:buClr>
                <a:schemeClr val="dk1"/>
              </a:buClr>
              <a:buSzPct val="100000"/>
              <a:buChar char="•"/>
            </a:pPr>
            <a:r>
              <a:rPr lang="en-US"/>
              <a:t>Uplink Channel Access &amp; Modulation: </a:t>
            </a:r>
            <a:r>
              <a:rPr b="1" lang="en-US"/>
              <a:t>SC-FDMA, 15kHz tone spacing, QAM</a:t>
            </a:r>
            <a:endParaRPr/>
          </a:p>
          <a:p>
            <a:pPr indent="-285660" lvl="1" marL="742719" rtl="0" algn="l">
              <a:spcBef>
                <a:spcPts val="350"/>
              </a:spcBef>
              <a:spcAft>
                <a:spcPts val="0"/>
              </a:spcAft>
              <a:buClr>
                <a:schemeClr val="dk1"/>
              </a:buClr>
              <a:buSzPct val="100000"/>
              <a:buChar char="–"/>
            </a:pPr>
            <a:r>
              <a:rPr lang="en-US"/>
              <a:t>Co-existence with 2G, 3G and 4G technology. Backward compatible with 4G in IP mode. </a:t>
            </a:r>
            <a:endParaRPr/>
          </a:p>
          <a:p>
            <a:pPr indent="-285660" lvl="1" marL="742719" rtl="0" algn="l">
              <a:spcBef>
                <a:spcPts val="350"/>
              </a:spcBef>
              <a:spcAft>
                <a:spcPts val="0"/>
              </a:spcAft>
              <a:buClr>
                <a:schemeClr val="dk1"/>
              </a:buClr>
              <a:buSzPct val="100000"/>
              <a:buChar char="–"/>
            </a:pPr>
            <a:r>
              <a:rPr lang="en-US"/>
              <a:t>Does not require an additional gateway for operations. Should be compatible with existing infrastructure</a:t>
            </a:r>
            <a:endParaRPr/>
          </a:p>
          <a:p>
            <a:pPr indent="-285660" lvl="1" marL="742719" rtl="0" algn="l">
              <a:spcBef>
                <a:spcPts val="350"/>
              </a:spcBef>
              <a:spcAft>
                <a:spcPts val="0"/>
              </a:spcAft>
              <a:buClr>
                <a:schemeClr val="dk1"/>
              </a:buClr>
              <a:buSzPct val="100000"/>
              <a:buChar char="–"/>
            </a:pPr>
            <a:r>
              <a:rPr lang="en-US"/>
              <a:t>NB-IoT can be deployed </a:t>
            </a:r>
            <a:endParaRPr/>
          </a:p>
          <a:p>
            <a:pPr indent="-228528" lvl="2" marL="1142646" rtl="0" algn="l">
              <a:spcBef>
                <a:spcPts val="300"/>
              </a:spcBef>
              <a:spcAft>
                <a:spcPts val="0"/>
              </a:spcAft>
              <a:buClr>
                <a:schemeClr val="dk1"/>
              </a:buClr>
              <a:buSzPct val="100000"/>
              <a:buChar char="•"/>
            </a:pPr>
            <a:r>
              <a:rPr lang="en-US"/>
              <a:t>‘in-band’, utilizing resource blocks within a normal LTE carrier, or </a:t>
            </a:r>
            <a:endParaRPr/>
          </a:p>
          <a:p>
            <a:pPr indent="-228528" lvl="2" marL="1142646" rtl="0" algn="l">
              <a:spcBef>
                <a:spcPts val="300"/>
              </a:spcBef>
              <a:spcAft>
                <a:spcPts val="0"/>
              </a:spcAft>
              <a:buClr>
                <a:schemeClr val="dk1"/>
              </a:buClr>
              <a:buSzPct val="100000"/>
              <a:buChar char="•"/>
            </a:pPr>
            <a:r>
              <a:rPr lang="en-US"/>
              <a:t>in the unused resource blocks within an LTE carrier’s guard-band, or </a:t>
            </a:r>
            <a:endParaRPr/>
          </a:p>
          <a:p>
            <a:pPr indent="-228528" lvl="2" marL="1142646" rtl="0" algn="l">
              <a:spcBef>
                <a:spcPts val="300"/>
              </a:spcBef>
              <a:spcAft>
                <a:spcPts val="0"/>
              </a:spcAft>
              <a:buClr>
                <a:schemeClr val="dk1"/>
              </a:buClr>
              <a:buSzPct val="100000"/>
              <a:buChar char="•"/>
            </a:pPr>
            <a:r>
              <a:rPr lang="en-US"/>
              <a:t>‘standalone’ for deployments in dedicated spectrum</a:t>
            </a:r>
            <a:endParaRPr/>
          </a:p>
        </p:txBody>
      </p:sp>
      <p:sp>
        <p:nvSpPr>
          <p:cNvPr id="1331" name="Google Shape;1331;p116"/>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332" name="Google Shape;1332;p116"/>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333" name="Google Shape;1333;p116"/>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Behold, ye unworthy, the brave new NB-IoT logo • The Register" id="1334" name="Google Shape;1334;p116"/>
          <p:cNvPicPr preferRelativeResize="0"/>
          <p:nvPr/>
        </p:nvPicPr>
        <p:blipFill rotWithShape="1">
          <a:blip r:embed="rId3">
            <a:alphaModFix/>
          </a:blip>
          <a:srcRect b="0" l="0" r="0" t="0"/>
          <a:stretch/>
        </p:blipFill>
        <p:spPr>
          <a:xfrm>
            <a:off x="6662160" y="5591095"/>
            <a:ext cx="2425409" cy="8425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0">
                                            <p:txEl>
                                              <p:pRg end="16" st="1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17"/>
          <p:cNvSpPr txBox="1"/>
          <p:nvPr>
            <p:ph type="title"/>
          </p:nvPr>
        </p:nvSpPr>
        <p:spPr>
          <a:xfrm>
            <a:off x="457200" y="152400"/>
            <a:ext cx="8229600" cy="710882"/>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a:t>NB-IoT</a:t>
            </a:r>
            <a:endParaRPr/>
          </a:p>
        </p:txBody>
      </p:sp>
      <p:pic>
        <p:nvPicPr>
          <p:cNvPr descr="nb iot" id="1340" name="Google Shape;1340;p117"/>
          <p:cNvPicPr preferRelativeResize="0"/>
          <p:nvPr/>
        </p:nvPicPr>
        <p:blipFill rotWithShape="1">
          <a:blip r:embed="rId3">
            <a:alphaModFix/>
          </a:blip>
          <a:srcRect b="0" l="0" r="0" t="0"/>
          <a:stretch/>
        </p:blipFill>
        <p:spPr>
          <a:xfrm>
            <a:off x="1524000" y="1143000"/>
            <a:ext cx="6248400" cy="482830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18"/>
          <p:cNvSpPr txBox="1"/>
          <p:nvPr>
            <p:ph type="title"/>
          </p:nvPr>
        </p:nvSpPr>
        <p:spPr>
          <a:xfrm>
            <a:off x="457200" y="76200"/>
            <a:ext cx="8229600" cy="9445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Nb-IoT: Applications</a:t>
            </a:r>
            <a:endParaRPr/>
          </a:p>
        </p:txBody>
      </p:sp>
      <p:pic>
        <p:nvPicPr>
          <p:cNvPr descr="NB‑IoT applications blog post" id="1346" name="Google Shape;1346;p118"/>
          <p:cNvPicPr preferRelativeResize="0"/>
          <p:nvPr/>
        </p:nvPicPr>
        <p:blipFill rotWithShape="1">
          <a:blip r:embed="rId3">
            <a:alphaModFix/>
          </a:blip>
          <a:srcRect b="0" l="0" r="0" t="0"/>
          <a:stretch/>
        </p:blipFill>
        <p:spPr>
          <a:xfrm>
            <a:off x="381000" y="1676400"/>
            <a:ext cx="8462044" cy="4097972"/>
          </a:xfrm>
          <a:prstGeom prst="rect">
            <a:avLst/>
          </a:prstGeom>
          <a:noFill/>
          <a:ln>
            <a:noFill/>
          </a:ln>
        </p:spPr>
      </p:pic>
      <p:pic>
        <p:nvPicPr>
          <p:cNvPr descr="SARA" id="1347" name="Google Shape;1347;p118"/>
          <p:cNvPicPr preferRelativeResize="0"/>
          <p:nvPr/>
        </p:nvPicPr>
        <p:blipFill rotWithShape="1">
          <a:blip r:embed="rId4">
            <a:alphaModFix/>
          </a:blip>
          <a:srcRect b="0" l="0" r="0" t="0"/>
          <a:stretch/>
        </p:blipFill>
        <p:spPr>
          <a:xfrm>
            <a:off x="6490225" y="5098095"/>
            <a:ext cx="1943319" cy="1352551"/>
          </a:xfrm>
          <a:prstGeom prst="rect">
            <a:avLst/>
          </a:prstGeom>
          <a:noFill/>
          <a:ln>
            <a:noFill/>
          </a:ln>
        </p:spPr>
      </p:pic>
      <p:sp>
        <p:nvSpPr>
          <p:cNvPr id="1348" name="Google Shape;1348;p118"/>
          <p:cNvSpPr txBox="1"/>
          <p:nvPr/>
        </p:nvSpPr>
        <p:spPr>
          <a:xfrm rot="-1906174">
            <a:off x="7461481" y="5989874"/>
            <a:ext cx="92371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Sara-N2</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2" name="Shape 1352"/>
        <p:cNvGrpSpPr/>
        <p:nvPr/>
      </p:nvGrpSpPr>
      <p:grpSpPr>
        <a:xfrm>
          <a:off x="0" y="0"/>
          <a:ext cx="0" cy="0"/>
          <a:chOff x="0" y="0"/>
          <a:chExt cx="0" cy="0"/>
        </a:xfrm>
      </p:grpSpPr>
      <p:sp>
        <p:nvSpPr>
          <p:cNvPr id="1353" name="Google Shape;1353;p119"/>
          <p:cNvSpPr/>
          <p:nvPr/>
        </p:nvSpPr>
        <p:spPr>
          <a:xfrm>
            <a:off x="253746" y="303591"/>
            <a:ext cx="3251495" cy="5896743"/>
          </a:xfrm>
          <a:prstGeom prst="rect">
            <a:avLst/>
          </a:prstGeom>
          <a:solidFill>
            <a:schemeClr val="dk1">
              <a:alpha val="14901"/>
            </a:schemeClr>
          </a:solidFill>
          <a:ln cap="sq" cmpd="thinThick" w="127000">
            <a:solidFill>
              <a:schemeClr val="dk1">
                <a:alpha val="980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Google Shape;1354;p119"/>
          <p:cNvSpPr txBox="1"/>
          <p:nvPr>
            <p:ph type="title"/>
          </p:nvPr>
        </p:nvSpPr>
        <p:spPr>
          <a:xfrm>
            <a:off x="445770" y="637125"/>
            <a:ext cx="2851707" cy="525637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lang="en-US" sz="4200">
                <a:solidFill>
                  <a:schemeClr val="dk1"/>
                </a:solidFill>
                <a:latin typeface="Calibri"/>
                <a:ea typeface="Calibri"/>
                <a:cs typeface="Calibri"/>
                <a:sym typeface="Calibri"/>
              </a:rPr>
              <a:t>RPMA</a:t>
            </a:r>
            <a:endParaRPr/>
          </a:p>
        </p:txBody>
      </p:sp>
      <p:grpSp>
        <p:nvGrpSpPr>
          <p:cNvPr id="1355" name="Google Shape;1355;p119"/>
          <p:cNvGrpSpPr/>
          <p:nvPr/>
        </p:nvGrpSpPr>
        <p:grpSpPr>
          <a:xfrm>
            <a:off x="3875238" y="304310"/>
            <a:ext cx="4941519" cy="5895303"/>
            <a:chOff x="0" y="719"/>
            <a:chExt cx="4941519" cy="5895303"/>
          </a:xfrm>
        </p:grpSpPr>
        <p:cxnSp>
          <p:nvCxnSpPr>
            <p:cNvPr id="1356" name="Google Shape;1356;p119"/>
            <p:cNvCxnSpPr/>
            <p:nvPr/>
          </p:nvCxnSpPr>
          <p:spPr>
            <a:xfrm>
              <a:off x="0" y="719"/>
              <a:ext cx="4941519" cy="0"/>
            </a:xfrm>
            <a:prstGeom prst="straightConnector1">
              <a:avLst/>
            </a:prstGeom>
            <a:solidFill>
              <a:srgbClr val="49ACC5"/>
            </a:solidFill>
            <a:ln cap="flat" cmpd="sng" w="25400">
              <a:solidFill>
                <a:srgbClr val="49ACC5"/>
              </a:solidFill>
              <a:prstDash val="solid"/>
              <a:round/>
              <a:headEnd len="sm" w="sm" type="none"/>
              <a:tailEnd len="sm" w="sm" type="none"/>
            </a:ln>
          </p:spPr>
        </p:cxnSp>
        <p:sp>
          <p:nvSpPr>
            <p:cNvPr id="1357" name="Google Shape;1357;p119"/>
            <p:cNvSpPr/>
            <p:nvPr/>
          </p:nvSpPr>
          <p:spPr>
            <a:xfrm>
              <a:off x="0" y="719"/>
              <a:ext cx="4941519" cy="11790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19"/>
            <p:cNvSpPr txBox="1"/>
            <p:nvPr/>
          </p:nvSpPr>
          <p:spPr>
            <a:xfrm>
              <a:off x="0" y="719"/>
              <a:ext cx="4941519" cy="1179060"/>
            </a:xfrm>
            <a:prstGeom prst="rect">
              <a:avLst/>
            </a:prstGeom>
            <a:noFill/>
            <a:ln>
              <a:noFill/>
            </a:ln>
          </p:spPr>
          <p:txBody>
            <a:bodyPr anchorCtr="0" anchor="t" bIns="102850" lIns="102850" spcFirstLastPara="1" rIns="102850" wrap="square" tIns="102850">
              <a:noAutofit/>
            </a:bodyPr>
            <a:lstStyle/>
            <a:p>
              <a:pPr indent="0" lvl="0" marL="0" marR="0" rtl="0" algn="l">
                <a:lnSpc>
                  <a:spcPct val="100000"/>
                </a:lnSpc>
                <a:spcBef>
                  <a:spcPts val="0"/>
                </a:spcBef>
                <a:spcAft>
                  <a:spcPts val="0"/>
                </a:spcAft>
                <a:buClr>
                  <a:schemeClr val="dk1"/>
                </a:buClr>
                <a:buSzPts val="2700"/>
                <a:buFont typeface="Calibri"/>
                <a:buNone/>
              </a:pPr>
              <a:r>
                <a:rPr lang="en-US" sz="2700">
                  <a:solidFill>
                    <a:schemeClr val="dk1"/>
                  </a:solidFill>
                  <a:latin typeface="Calibri"/>
                  <a:ea typeface="Calibri"/>
                  <a:cs typeface="Calibri"/>
                  <a:sym typeface="Calibri"/>
                </a:rPr>
                <a:t>Random Phase Multiple Access, backed by Ingenu</a:t>
              </a:r>
              <a:endParaRPr sz="2700">
                <a:solidFill>
                  <a:schemeClr val="dk1"/>
                </a:solidFill>
                <a:latin typeface="Calibri"/>
                <a:ea typeface="Calibri"/>
                <a:cs typeface="Calibri"/>
                <a:sym typeface="Calibri"/>
              </a:endParaRPr>
            </a:p>
          </p:txBody>
        </p:sp>
        <p:cxnSp>
          <p:nvCxnSpPr>
            <p:cNvPr id="1359" name="Google Shape;1359;p119"/>
            <p:cNvCxnSpPr/>
            <p:nvPr/>
          </p:nvCxnSpPr>
          <p:spPr>
            <a:xfrm>
              <a:off x="0" y="1179780"/>
              <a:ext cx="4941519" cy="0"/>
            </a:xfrm>
            <a:prstGeom prst="straightConnector1">
              <a:avLst/>
            </a:prstGeom>
            <a:solidFill>
              <a:srgbClr val="47D290"/>
            </a:solidFill>
            <a:ln cap="flat" cmpd="sng" w="25400">
              <a:solidFill>
                <a:srgbClr val="47D290"/>
              </a:solidFill>
              <a:prstDash val="solid"/>
              <a:round/>
              <a:headEnd len="sm" w="sm" type="none"/>
              <a:tailEnd len="sm" w="sm" type="none"/>
            </a:ln>
          </p:spPr>
        </p:cxnSp>
        <p:sp>
          <p:nvSpPr>
            <p:cNvPr id="1360" name="Google Shape;1360;p119"/>
            <p:cNvSpPr/>
            <p:nvPr/>
          </p:nvSpPr>
          <p:spPr>
            <a:xfrm>
              <a:off x="0" y="1179780"/>
              <a:ext cx="4941519" cy="11790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9"/>
            <p:cNvSpPr txBox="1"/>
            <p:nvPr/>
          </p:nvSpPr>
          <p:spPr>
            <a:xfrm>
              <a:off x="0" y="1179780"/>
              <a:ext cx="4941519" cy="1179060"/>
            </a:xfrm>
            <a:prstGeom prst="rect">
              <a:avLst/>
            </a:prstGeom>
            <a:noFill/>
            <a:ln>
              <a:noFill/>
            </a:ln>
          </p:spPr>
          <p:txBody>
            <a:bodyPr anchorCtr="0" anchor="t" bIns="102850" lIns="102850" spcFirstLastPara="1" rIns="102850" wrap="square" tIns="102850">
              <a:noAutofit/>
            </a:bodyPr>
            <a:lstStyle/>
            <a:p>
              <a:pPr indent="0" lvl="0" marL="0" marR="0" rtl="0" algn="l">
                <a:lnSpc>
                  <a:spcPct val="100000"/>
                </a:lnSpc>
                <a:spcBef>
                  <a:spcPts val="0"/>
                </a:spcBef>
                <a:spcAft>
                  <a:spcPts val="0"/>
                </a:spcAft>
                <a:buClr>
                  <a:schemeClr val="dk1"/>
                </a:buClr>
                <a:buSzPts val="2700"/>
                <a:buFont typeface="Calibri"/>
                <a:buNone/>
              </a:pPr>
              <a:r>
                <a:rPr lang="en-US" sz="2700">
                  <a:solidFill>
                    <a:schemeClr val="dk1"/>
                  </a:solidFill>
                  <a:latin typeface="Calibri"/>
                  <a:ea typeface="Calibri"/>
                  <a:cs typeface="Calibri"/>
                  <a:sym typeface="Calibri"/>
                </a:rPr>
                <a:t>Spread Spectrum technology based on CDMA</a:t>
              </a:r>
              <a:endParaRPr sz="2700">
                <a:solidFill>
                  <a:schemeClr val="dk1"/>
                </a:solidFill>
                <a:latin typeface="Calibri"/>
                <a:ea typeface="Calibri"/>
                <a:cs typeface="Calibri"/>
                <a:sym typeface="Calibri"/>
              </a:endParaRPr>
            </a:p>
          </p:txBody>
        </p:sp>
        <p:cxnSp>
          <p:nvCxnSpPr>
            <p:cNvPr id="1362" name="Google Shape;1362;p119"/>
            <p:cNvCxnSpPr/>
            <p:nvPr/>
          </p:nvCxnSpPr>
          <p:spPr>
            <a:xfrm>
              <a:off x="0" y="2358841"/>
              <a:ext cx="4941519" cy="0"/>
            </a:xfrm>
            <a:prstGeom prst="straightConnector1">
              <a:avLst/>
            </a:prstGeom>
            <a:solidFill>
              <a:srgbClr val="5FDF45"/>
            </a:solidFill>
            <a:ln cap="flat" cmpd="sng" w="25400">
              <a:solidFill>
                <a:srgbClr val="5FDF45"/>
              </a:solidFill>
              <a:prstDash val="solid"/>
              <a:round/>
              <a:headEnd len="sm" w="sm" type="none"/>
              <a:tailEnd len="sm" w="sm" type="none"/>
            </a:ln>
          </p:spPr>
        </p:cxnSp>
        <p:sp>
          <p:nvSpPr>
            <p:cNvPr id="1363" name="Google Shape;1363;p119"/>
            <p:cNvSpPr/>
            <p:nvPr/>
          </p:nvSpPr>
          <p:spPr>
            <a:xfrm>
              <a:off x="0" y="2358841"/>
              <a:ext cx="4941519" cy="11790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9"/>
            <p:cNvSpPr txBox="1"/>
            <p:nvPr/>
          </p:nvSpPr>
          <p:spPr>
            <a:xfrm>
              <a:off x="0" y="2358841"/>
              <a:ext cx="4941519" cy="1179060"/>
            </a:xfrm>
            <a:prstGeom prst="rect">
              <a:avLst/>
            </a:prstGeom>
            <a:noFill/>
            <a:ln>
              <a:noFill/>
            </a:ln>
          </p:spPr>
          <p:txBody>
            <a:bodyPr anchorCtr="0" anchor="t" bIns="102850" lIns="102850" spcFirstLastPara="1" rIns="102850" wrap="square" tIns="102850">
              <a:noAutofit/>
            </a:bodyPr>
            <a:lstStyle/>
            <a:p>
              <a:pPr indent="0" lvl="0" marL="0" marR="0" rtl="0" algn="l">
                <a:lnSpc>
                  <a:spcPct val="100000"/>
                </a:lnSpc>
                <a:spcBef>
                  <a:spcPts val="0"/>
                </a:spcBef>
                <a:spcAft>
                  <a:spcPts val="0"/>
                </a:spcAft>
                <a:buClr>
                  <a:schemeClr val="dk1"/>
                </a:buClr>
                <a:buSzPts val="2700"/>
                <a:buFont typeface="Calibri"/>
                <a:buNone/>
              </a:pPr>
              <a:r>
                <a:rPr lang="en-US" sz="2700">
                  <a:solidFill>
                    <a:schemeClr val="dk1"/>
                  </a:solidFill>
                  <a:latin typeface="Calibri"/>
                  <a:ea typeface="Calibri"/>
                  <a:cs typeface="Calibri"/>
                  <a:sym typeface="Calibri"/>
                </a:rPr>
                <a:t>172 dB link budget offers long range</a:t>
              </a:r>
              <a:endParaRPr sz="2700">
                <a:solidFill>
                  <a:schemeClr val="dk1"/>
                </a:solidFill>
                <a:latin typeface="Calibri"/>
                <a:ea typeface="Calibri"/>
                <a:cs typeface="Calibri"/>
                <a:sym typeface="Calibri"/>
              </a:endParaRPr>
            </a:p>
          </p:txBody>
        </p:sp>
        <p:cxnSp>
          <p:nvCxnSpPr>
            <p:cNvPr id="1365" name="Google Shape;1365;p119"/>
            <p:cNvCxnSpPr/>
            <p:nvPr/>
          </p:nvCxnSpPr>
          <p:spPr>
            <a:xfrm>
              <a:off x="0" y="3537901"/>
              <a:ext cx="4941519" cy="0"/>
            </a:xfrm>
            <a:prstGeom prst="straightConnector1">
              <a:avLst/>
            </a:prstGeom>
            <a:solidFill>
              <a:srgbClr val="D3EB44"/>
            </a:solidFill>
            <a:ln cap="flat" cmpd="sng" w="25400">
              <a:solidFill>
                <a:srgbClr val="D3EB44"/>
              </a:solidFill>
              <a:prstDash val="solid"/>
              <a:round/>
              <a:headEnd len="sm" w="sm" type="none"/>
              <a:tailEnd len="sm" w="sm" type="none"/>
            </a:ln>
          </p:spPr>
        </p:cxnSp>
        <p:sp>
          <p:nvSpPr>
            <p:cNvPr id="1366" name="Google Shape;1366;p119"/>
            <p:cNvSpPr/>
            <p:nvPr/>
          </p:nvSpPr>
          <p:spPr>
            <a:xfrm>
              <a:off x="0" y="3537901"/>
              <a:ext cx="4941519" cy="11790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9"/>
            <p:cNvSpPr txBox="1"/>
            <p:nvPr/>
          </p:nvSpPr>
          <p:spPr>
            <a:xfrm>
              <a:off x="0" y="3537901"/>
              <a:ext cx="4941519" cy="1179060"/>
            </a:xfrm>
            <a:prstGeom prst="rect">
              <a:avLst/>
            </a:prstGeom>
            <a:noFill/>
            <a:ln>
              <a:noFill/>
            </a:ln>
          </p:spPr>
          <p:txBody>
            <a:bodyPr anchorCtr="0" anchor="t" bIns="102850" lIns="102850" spcFirstLastPara="1" rIns="102850" wrap="square" tIns="102850">
              <a:noAutofit/>
            </a:bodyPr>
            <a:lstStyle/>
            <a:p>
              <a:pPr indent="0" lvl="0" marL="0" marR="0" rtl="0" algn="l">
                <a:lnSpc>
                  <a:spcPct val="100000"/>
                </a:lnSpc>
                <a:spcBef>
                  <a:spcPts val="0"/>
                </a:spcBef>
                <a:spcAft>
                  <a:spcPts val="0"/>
                </a:spcAft>
                <a:buClr>
                  <a:schemeClr val="dk1"/>
                </a:buClr>
                <a:buSzPts val="2700"/>
                <a:buFont typeface="Calibri"/>
                <a:buNone/>
              </a:pPr>
              <a:r>
                <a:rPr lang="en-US" sz="2700">
                  <a:solidFill>
                    <a:schemeClr val="dk1"/>
                  </a:solidFill>
                  <a:latin typeface="Calibri"/>
                  <a:ea typeface="Calibri"/>
                  <a:cs typeface="Calibri"/>
                  <a:sym typeface="Calibri"/>
                </a:rPr>
                <a:t>2.4 GHz band, 1 MHz channel bandwidth</a:t>
              </a:r>
              <a:endParaRPr sz="2700">
                <a:solidFill>
                  <a:schemeClr val="dk1"/>
                </a:solidFill>
                <a:latin typeface="Calibri"/>
                <a:ea typeface="Calibri"/>
                <a:cs typeface="Calibri"/>
                <a:sym typeface="Calibri"/>
              </a:endParaRPr>
            </a:p>
          </p:txBody>
        </p:sp>
        <p:cxnSp>
          <p:nvCxnSpPr>
            <p:cNvPr id="1368" name="Google Shape;1368;p119"/>
            <p:cNvCxnSpPr/>
            <p:nvPr/>
          </p:nvCxnSpPr>
          <p:spPr>
            <a:xfrm>
              <a:off x="0" y="4716962"/>
              <a:ext cx="4941519" cy="0"/>
            </a:xfrm>
            <a:prstGeom prst="straightConnector1">
              <a:avLst/>
            </a:prstGeom>
            <a:solidFill>
              <a:srgbClr val="F69444"/>
            </a:solidFill>
            <a:ln cap="flat" cmpd="sng" w="25400">
              <a:solidFill>
                <a:srgbClr val="F69444"/>
              </a:solidFill>
              <a:prstDash val="solid"/>
              <a:round/>
              <a:headEnd len="sm" w="sm" type="none"/>
              <a:tailEnd len="sm" w="sm" type="none"/>
            </a:ln>
          </p:spPr>
        </p:cxnSp>
        <p:sp>
          <p:nvSpPr>
            <p:cNvPr id="1369" name="Google Shape;1369;p119"/>
            <p:cNvSpPr/>
            <p:nvPr/>
          </p:nvSpPr>
          <p:spPr>
            <a:xfrm>
              <a:off x="0" y="4716962"/>
              <a:ext cx="4941519" cy="11790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9"/>
            <p:cNvSpPr txBox="1"/>
            <p:nvPr/>
          </p:nvSpPr>
          <p:spPr>
            <a:xfrm>
              <a:off x="0" y="4716962"/>
              <a:ext cx="4941519" cy="1179060"/>
            </a:xfrm>
            <a:prstGeom prst="rect">
              <a:avLst/>
            </a:prstGeom>
            <a:noFill/>
            <a:ln>
              <a:noFill/>
            </a:ln>
          </p:spPr>
          <p:txBody>
            <a:bodyPr anchorCtr="0" anchor="t" bIns="102850" lIns="102850" spcFirstLastPara="1" rIns="102850" wrap="square" tIns="102850">
              <a:noAutofit/>
            </a:bodyPr>
            <a:lstStyle/>
            <a:p>
              <a:pPr indent="0" lvl="0" marL="0" marR="0" rtl="0" algn="l">
                <a:lnSpc>
                  <a:spcPct val="100000"/>
                </a:lnSpc>
                <a:spcBef>
                  <a:spcPts val="0"/>
                </a:spcBef>
                <a:spcAft>
                  <a:spcPts val="0"/>
                </a:spcAft>
                <a:buClr>
                  <a:schemeClr val="dk1"/>
                </a:buClr>
                <a:buSzPts val="2700"/>
                <a:buFont typeface="Calibri"/>
                <a:buNone/>
              </a:pPr>
              <a:r>
                <a:rPr lang="en-US" sz="2700">
                  <a:solidFill>
                    <a:schemeClr val="dk1"/>
                  </a:solidFill>
                  <a:latin typeface="Calibri"/>
                  <a:ea typeface="Calibri"/>
                  <a:cs typeface="Calibri"/>
                  <a:sym typeface="Calibri"/>
                </a:rPr>
                <a:t>Up to 624 kbps UP and 156 kbps DL, slower in mobile applications</a:t>
              </a:r>
              <a:endParaRPr sz="27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2"/>
          <p:cNvSpPr txBox="1"/>
          <p:nvPr>
            <p:ph type="ctrTitle"/>
          </p:nvPr>
        </p:nvSpPr>
        <p:spPr>
          <a:xfrm>
            <a:off x="838200" y="24584"/>
            <a:ext cx="7772400" cy="966019"/>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Finally IoT……</a:t>
            </a:r>
            <a:endParaRPr/>
          </a:p>
        </p:txBody>
      </p:sp>
      <p:pic>
        <p:nvPicPr>
          <p:cNvPr descr="gartner-iot" id="302" name="Google Shape;302;p12"/>
          <p:cNvPicPr preferRelativeResize="0"/>
          <p:nvPr>
            <p:ph idx="4294967295" type="body"/>
          </p:nvPr>
        </p:nvPicPr>
        <p:blipFill rotWithShape="1">
          <a:blip r:embed="rId3">
            <a:alphaModFix/>
          </a:blip>
          <a:srcRect b="0" l="0" r="0" t="0"/>
          <a:stretch/>
        </p:blipFill>
        <p:spPr>
          <a:xfrm>
            <a:off x="685800" y="1219200"/>
            <a:ext cx="7751749" cy="484484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20"/>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Non Cellular LPWAN: LoRa</a:t>
            </a:r>
            <a:endParaRPr/>
          </a:p>
        </p:txBody>
      </p:sp>
      <p:sp>
        <p:nvSpPr>
          <p:cNvPr id="1376" name="Google Shape;1376;p120"/>
          <p:cNvSpPr txBox="1"/>
          <p:nvPr>
            <p:ph idx="1" type="body"/>
          </p:nvPr>
        </p:nvSpPr>
        <p:spPr>
          <a:xfrm>
            <a:off x="326363" y="1412764"/>
            <a:ext cx="8491274" cy="4694254"/>
          </a:xfrm>
          <a:prstGeom prst="rect">
            <a:avLst/>
          </a:prstGeom>
          <a:noFill/>
          <a:ln>
            <a:noFill/>
          </a:ln>
        </p:spPr>
        <p:txBody>
          <a:bodyPr anchorCtr="0" anchor="t" bIns="45700" lIns="91400" spcFirstLastPara="1" rIns="91400" wrap="square" tIns="45700">
            <a:normAutofit fontScale="92500" lnSpcReduction="20000"/>
          </a:bodyPr>
          <a:lstStyle/>
          <a:p>
            <a:pPr indent="-342793" lvl="0" marL="342793" rtl="0" algn="l">
              <a:spcBef>
                <a:spcPts val="0"/>
              </a:spcBef>
              <a:spcAft>
                <a:spcPts val="0"/>
              </a:spcAft>
              <a:buClr>
                <a:schemeClr val="dk1"/>
              </a:buClr>
              <a:buSzPct val="100000"/>
              <a:buChar char="•"/>
            </a:pPr>
            <a:r>
              <a:rPr lang="en-US"/>
              <a:t>Long Range (LoRa) </a:t>
            </a:r>
            <a:endParaRPr/>
          </a:p>
          <a:p>
            <a:pPr indent="-285660" lvl="1" marL="742719" rtl="0" algn="l">
              <a:spcBef>
                <a:spcPts val="518"/>
              </a:spcBef>
              <a:spcAft>
                <a:spcPts val="0"/>
              </a:spcAft>
              <a:buClr>
                <a:schemeClr val="dk1"/>
              </a:buClr>
              <a:buSzPct val="100000"/>
              <a:buChar char="–"/>
            </a:pPr>
            <a:r>
              <a:rPr lang="en-US"/>
              <a:t>Proprietary Radio Modulation scheme from Semtech</a:t>
            </a:r>
            <a:endParaRPr/>
          </a:p>
          <a:p>
            <a:pPr indent="-285660" lvl="1" marL="742719" rtl="0" algn="l">
              <a:spcBef>
                <a:spcPts val="518"/>
              </a:spcBef>
              <a:spcAft>
                <a:spcPts val="0"/>
              </a:spcAft>
              <a:buClr>
                <a:schemeClr val="dk1"/>
              </a:buClr>
              <a:buSzPct val="100000"/>
              <a:buChar char="–"/>
            </a:pPr>
            <a:r>
              <a:rPr lang="en-US"/>
              <a:t>Defines the Lower Physical Layer details </a:t>
            </a:r>
            <a:endParaRPr/>
          </a:p>
          <a:p>
            <a:pPr indent="-228528" lvl="2" marL="1142646" rtl="0" algn="l">
              <a:spcBef>
                <a:spcPts val="444"/>
              </a:spcBef>
              <a:spcAft>
                <a:spcPts val="0"/>
              </a:spcAft>
              <a:buClr>
                <a:schemeClr val="dk1"/>
              </a:buClr>
              <a:buSzPct val="100000"/>
              <a:buChar char="•"/>
            </a:pPr>
            <a:r>
              <a:rPr lang="en-US"/>
              <a:t>Operates in license free frequency bands: 868MHz (Europe), 915 MHz (Australia, NA), 923MHz (Asia)</a:t>
            </a:r>
            <a:endParaRPr/>
          </a:p>
          <a:p>
            <a:pPr indent="-228528" lvl="2" marL="1142646" rtl="0" algn="l">
              <a:spcBef>
                <a:spcPts val="444"/>
              </a:spcBef>
              <a:spcAft>
                <a:spcPts val="0"/>
              </a:spcAft>
              <a:buClr>
                <a:schemeClr val="dk1"/>
              </a:buClr>
              <a:buSzPct val="100000"/>
              <a:buChar char="•"/>
            </a:pPr>
            <a:r>
              <a:rPr lang="en-US"/>
              <a:t>Modulation is based on Chirp Spread Spectrum with 125/500khz uplink channel bandwidth and 500khz downlink channel bandwidth</a:t>
            </a:r>
            <a:endParaRPr/>
          </a:p>
          <a:p>
            <a:pPr indent="-228528" lvl="2" marL="1142646" rtl="0" algn="l">
              <a:spcBef>
                <a:spcPts val="444"/>
              </a:spcBef>
              <a:spcAft>
                <a:spcPts val="0"/>
              </a:spcAft>
              <a:buClr>
                <a:schemeClr val="dk1"/>
              </a:buClr>
              <a:buSzPct val="100000"/>
              <a:buChar char="•"/>
            </a:pPr>
            <a:r>
              <a:rPr lang="en-US"/>
              <a:t>64 x 125kHz or 8 x 500kHz uplink channels and 8 x 500kHz downlink channels</a:t>
            </a:r>
            <a:endParaRPr/>
          </a:p>
          <a:p>
            <a:pPr indent="-228528" lvl="2" marL="1142646" rtl="0" algn="l">
              <a:spcBef>
                <a:spcPts val="444"/>
              </a:spcBef>
              <a:spcAft>
                <a:spcPts val="0"/>
              </a:spcAft>
              <a:buClr>
                <a:schemeClr val="dk1"/>
              </a:buClr>
              <a:buSzPct val="100000"/>
              <a:buChar char="•"/>
            </a:pPr>
            <a:r>
              <a:rPr lang="en-US"/>
              <a:t>Long Range Transmissions – 10kms at low power consumption</a:t>
            </a:r>
            <a:endParaRPr/>
          </a:p>
          <a:p>
            <a:pPr indent="-228528" lvl="2" marL="1142646" rtl="0" algn="l">
              <a:spcBef>
                <a:spcPts val="444"/>
              </a:spcBef>
              <a:spcAft>
                <a:spcPts val="0"/>
              </a:spcAft>
              <a:buClr>
                <a:schemeClr val="dk1"/>
              </a:buClr>
              <a:buSzPct val="100000"/>
              <a:buChar char="•"/>
            </a:pPr>
            <a:r>
              <a:rPr lang="en-US"/>
              <a:t>Variable data rates – 0.3 – 27kbps, operating at different spreading factors</a:t>
            </a:r>
            <a:endParaRPr/>
          </a:p>
          <a:p>
            <a:pPr indent="-285660" lvl="1" marL="742719" rtl="0" algn="l">
              <a:spcBef>
                <a:spcPts val="518"/>
              </a:spcBef>
              <a:spcAft>
                <a:spcPts val="0"/>
              </a:spcAft>
              <a:buClr>
                <a:schemeClr val="dk1"/>
              </a:buClr>
              <a:buSzPct val="100000"/>
              <a:buChar char="–"/>
            </a:pPr>
            <a:r>
              <a:rPr lang="en-US"/>
              <a:t>Requires a gateway to connect to IP networks</a:t>
            </a:r>
            <a:endParaRPr/>
          </a:p>
          <a:p>
            <a:pPr indent="-154833" lvl="0" marL="342793" rtl="0" algn="l">
              <a:spcBef>
                <a:spcPts val="592"/>
              </a:spcBef>
              <a:spcAft>
                <a:spcPts val="0"/>
              </a:spcAft>
              <a:buClr>
                <a:schemeClr val="dk1"/>
              </a:buClr>
              <a:buSzPct val="100000"/>
              <a:buNone/>
            </a:pPr>
            <a:r>
              <a:t/>
            </a:r>
            <a:endParaRPr/>
          </a:p>
          <a:p>
            <a:pPr indent="-121194" lvl="1" marL="742719" rtl="0" algn="l">
              <a:spcBef>
                <a:spcPts val="518"/>
              </a:spcBef>
              <a:spcAft>
                <a:spcPts val="0"/>
              </a:spcAft>
              <a:buClr>
                <a:schemeClr val="dk1"/>
              </a:buClr>
              <a:buSzPct val="100000"/>
              <a:buNone/>
            </a:pPr>
            <a:r>
              <a:t/>
            </a:r>
            <a:endParaRPr/>
          </a:p>
        </p:txBody>
      </p:sp>
      <p:sp>
        <p:nvSpPr>
          <p:cNvPr id="1377" name="Google Shape;1377;p120"/>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378" name="Google Shape;1378;p120"/>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379" name="Google Shape;1379;p120"/>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80" name="Google Shape;1380;p120"/>
          <p:cNvPicPr preferRelativeResize="0"/>
          <p:nvPr/>
        </p:nvPicPr>
        <p:blipFill rotWithShape="1">
          <a:blip r:embed="rId3">
            <a:alphaModFix/>
          </a:blip>
          <a:srcRect b="13439" l="0" r="0" t="16000"/>
          <a:stretch/>
        </p:blipFill>
        <p:spPr>
          <a:xfrm>
            <a:off x="7543800" y="5334000"/>
            <a:ext cx="1600200" cy="11290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21"/>
          <p:cNvSpPr txBox="1"/>
          <p:nvPr>
            <p:ph type="title"/>
          </p:nvPr>
        </p:nvSpPr>
        <p:spPr>
          <a:xfrm>
            <a:off x="319240" y="2579873"/>
            <a:ext cx="7576829" cy="113616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LoRaWAN Protocol</a:t>
            </a:r>
            <a:endParaRPr/>
          </a:p>
        </p:txBody>
      </p:sp>
      <p:sp>
        <p:nvSpPr>
          <p:cNvPr id="1386" name="Google Shape;1386;p121"/>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387" name="Google Shape;1387;p121"/>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388" name="Google Shape;1388;p121"/>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The Things Network" id="1389" name="Google Shape;1389;p121"/>
          <p:cNvPicPr preferRelativeResize="0"/>
          <p:nvPr/>
        </p:nvPicPr>
        <p:blipFill rotWithShape="1">
          <a:blip r:embed="rId3">
            <a:alphaModFix/>
          </a:blip>
          <a:srcRect b="0" l="0" r="0" t="0"/>
          <a:stretch/>
        </p:blipFill>
        <p:spPr>
          <a:xfrm>
            <a:off x="456998" y="3432325"/>
            <a:ext cx="3412800" cy="109728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22"/>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LoRaWAN Stack</a:t>
            </a:r>
            <a:endParaRPr/>
          </a:p>
        </p:txBody>
      </p:sp>
      <p:sp>
        <p:nvSpPr>
          <p:cNvPr id="1395" name="Google Shape;1395;p122"/>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396" name="Google Shape;1396;p122"/>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397" name="Google Shape;1397;p122"/>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LoRaWAN technology scalability diagram" id="1398" name="Google Shape;1398;p122"/>
          <p:cNvPicPr preferRelativeResize="0"/>
          <p:nvPr>
            <p:ph idx="1" type="body"/>
          </p:nvPr>
        </p:nvPicPr>
        <p:blipFill rotWithShape="1">
          <a:blip r:embed="rId3">
            <a:alphaModFix/>
          </a:blip>
          <a:srcRect b="0" l="0" r="0" t="0"/>
          <a:stretch/>
        </p:blipFill>
        <p:spPr>
          <a:xfrm>
            <a:off x="195728" y="1359823"/>
            <a:ext cx="4591562" cy="1822049"/>
          </a:xfrm>
          <a:prstGeom prst="rect">
            <a:avLst/>
          </a:prstGeom>
          <a:noFill/>
          <a:ln>
            <a:noFill/>
          </a:ln>
        </p:spPr>
      </p:pic>
      <p:pic>
        <p:nvPicPr>
          <p:cNvPr id="1399" name="Google Shape;1399;p122"/>
          <p:cNvPicPr preferRelativeResize="0"/>
          <p:nvPr/>
        </p:nvPicPr>
        <p:blipFill rotWithShape="1">
          <a:blip r:embed="rId4">
            <a:alphaModFix/>
          </a:blip>
          <a:srcRect b="0" l="0" r="0" t="0"/>
          <a:stretch/>
        </p:blipFill>
        <p:spPr>
          <a:xfrm>
            <a:off x="4898588" y="1359824"/>
            <a:ext cx="4155100" cy="1477193"/>
          </a:xfrm>
          <a:prstGeom prst="rect">
            <a:avLst/>
          </a:prstGeom>
          <a:noFill/>
          <a:ln cap="flat" cmpd="sng" w="9525">
            <a:solidFill>
              <a:schemeClr val="accent1"/>
            </a:solidFill>
            <a:prstDash val="solid"/>
            <a:round/>
            <a:headEnd len="sm" w="sm" type="none"/>
            <a:tailEnd len="sm" w="sm" type="none"/>
          </a:ln>
        </p:spPr>
      </p:pic>
      <p:pic>
        <p:nvPicPr>
          <p:cNvPr id="1400" name="Google Shape;1400;p122"/>
          <p:cNvPicPr preferRelativeResize="0"/>
          <p:nvPr/>
        </p:nvPicPr>
        <p:blipFill rotWithShape="1">
          <a:blip r:embed="rId5">
            <a:alphaModFix/>
          </a:blip>
          <a:srcRect b="0" l="0" r="0" t="0"/>
          <a:stretch/>
        </p:blipFill>
        <p:spPr>
          <a:xfrm>
            <a:off x="4884953" y="3035385"/>
            <a:ext cx="4155100" cy="1539969"/>
          </a:xfrm>
          <a:prstGeom prst="rect">
            <a:avLst/>
          </a:prstGeom>
          <a:noFill/>
          <a:ln cap="flat" cmpd="sng" w="9525">
            <a:solidFill>
              <a:schemeClr val="accent1"/>
            </a:solidFill>
            <a:prstDash val="solid"/>
            <a:round/>
            <a:headEnd len="sm" w="sm" type="none"/>
            <a:tailEnd len="sm" w="sm" type="none"/>
          </a:ln>
        </p:spPr>
      </p:pic>
      <p:pic>
        <p:nvPicPr>
          <p:cNvPr id="1401" name="Google Shape;1401;p122"/>
          <p:cNvPicPr preferRelativeResize="0"/>
          <p:nvPr/>
        </p:nvPicPr>
        <p:blipFill rotWithShape="1">
          <a:blip r:embed="rId6">
            <a:alphaModFix/>
          </a:blip>
          <a:srcRect b="0" l="0" r="0" t="0"/>
          <a:stretch/>
        </p:blipFill>
        <p:spPr>
          <a:xfrm>
            <a:off x="4898588" y="4797144"/>
            <a:ext cx="4155100" cy="1505825"/>
          </a:xfrm>
          <a:prstGeom prst="rect">
            <a:avLst/>
          </a:prstGeom>
          <a:noFill/>
          <a:ln cap="flat" cmpd="sng" w="9525">
            <a:solidFill>
              <a:schemeClr val="accent1"/>
            </a:solidFill>
            <a:prstDash val="solid"/>
            <a:round/>
            <a:headEnd len="sm" w="sm" type="none"/>
            <a:tailEnd len="sm" w="sm" type="none"/>
          </a:ln>
        </p:spPr>
      </p:pic>
      <p:sp>
        <p:nvSpPr>
          <p:cNvPr id="1402" name="Google Shape;1402;p122"/>
          <p:cNvSpPr txBox="1"/>
          <p:nvPr/>
        </p:nvSpPr>
        <p:spPr>
          <a:xfrm>
            <a:off x="195727" y="3298365"/>
            <a:ext cx="4591562" cy="3441327"/>
          </a:xfrm>
          <a:prstGeom prst="rect">
            <a:avLst/>
          </a:prstGeom>
          <a:noFill/>
          <a:ln>
            <a:noFill/>
          </a:ln>
        </p:spPr>
        <p:txBody>
          <a:bodyPr anchorCtr="0" anchor="t" bIns="45700" lIns="91425" spcFirstLastPara="1" rIns="91425" wrap="square" tIns="45700">
            <a:spAutoFit/>
          </a:bodyPr>
          <a:lstStyle/>
          <a:p>
            <a:pPr indent="-161282" lvl="0" marL="161282" marR="0" rtl="0" algn="l">
              <a:spcBef>
                <a:spcPts val="0"/>
              </a:spcBef>
              <a:spcAft>
                <a:spcPts val="0"/>
              </a:spcAft>
              <a:buClr>
                <a:schemeClr val="dk2"/>
              </a:buClr>
              <a:buSzPts val="1451"/>
              <a:buFont typeface="Arial"/>
              <a:buChar char="•"/>
            </a:pPr>
            <a:r>
              <a:rPr lang="en-US" sz="1451">
                <a:solidFill>
                  <a:schemeClr val="dk2"/>
                </a:solidFill>
                <a:latin typeface="Calibri"/>
                <a:ea typeface="Calibri"/>
                <a:cs typeface="Calibri"/>
                <a:sym typeface="Calibri"/>
              </a:rPr>
              <a:t>LoRaWAN</a:t>
            </a:r>
            <a:endParaRPr sz="1451">
              <a:solidFill>
                <a:schemeClr val="dk2"/>
              </a:solidFill>
              <a:latin typeface="Calibri"/>
              <a:ea typeface="Calibri"/>
              <a:cs typeface="Calibri"/>
              <a:sym typeface="Calibri"/>
            </a:endParaRPr>
          </a:p>
          <a:p>
            <a:pPr indent="-171363" lvl="1" marL="403206" marR="0" rtl="0" algn="l">
              <a:spcBef>
                <a:spcPts val="0"/>
              </a:spcBef>
              <a:spcAft>
                <a:spcPts val="0"/>
              </a:spcAft>
              <a:buClr>
                <a:srgbClr val="E36C09"/>
              </a:buClr>
              <a:buSzPts val="1451"/>
              <a:buFont typeface="Arial"/>
              <a:buChar char="•"/>
            </a:pPr>
            <a:r>
              <a:rPr b="0" i="0" lang="en-US" sz="1451" u="none" cap="none" strike="noStrike">
                <a:solidFill>
                  <a:srgbClr val="E36C09"/>
                </a:solidFill>
                <a:latin typeface="Calibri"/>
                <a:ea typeface="Calibri"/>
                <a:cs typeface="Calibri"/>
                <a:sym typeface="Calibri"/>
              </a:rPr>
              <a:t>Open Specification MAC protocol for using LoRa radios</a:t>
            </a:r>
            <a:endParaRPr/>
          </a:p>
          <a:p>
            <a:pPr indent="-171363" lvl="1" marL="403206" marR="0" rtl="0" algn="l">
              <a:spcBef>
                <a:spcPts val="0"/>
              </a:spcBef>
              <a:spcAft>
                <a:spcPts val="0"/>
              </a:spcAft>
              <a:buClr>
                <a:srgbClr val="E36C09"/>
              </a:buClr>
              <a:buSzPts val="1451"/>
              <a:buFont typeface="Arial"/>
              <a:buChar char="•"/>
            </a:pPr>
            <a:r>
              <a:rPr b="0" i="0" lang="en-US" sz="1451" u="none" cap="none" strike="noStrike">
                <a:solidFill>
                  <a:srgbClr val="E36C09"/>
                </a:solidFill>
                <a:latin typeface="Calibri"/>
                <a:ea typeface="Calibri"/>
                <a:cs typeface="Calibri"/>
                <a:sym typeface="Calibri"/>
              </a:rPr>
              <a:t>Supports Star of Star Topologies</a:t>
            </a:r>
            <a:endParaRPr/>
          </a:p>
          <a:p>
            <a:pPr indent="-171363" lvl="1" marL="403206" marR="0" rtl="0" algn="l">
              <a:spcBef>
                <a:spcPts val="0"/>
              </a:spcBef>
              <a:spcAft>
                <a:spcPts val="0"/>
              </a:spcAft>
              <a:buClr>
                <a:srgbClr val="E36C09"/>
              </a:buClr>
              <a:buSzPts val="1451"/>
              <a:buFont typeface="Arial"/>
              <a:buChar char="•"/>
            </a:pPr>
            <a:r>
              <a:rPr b="0" i="0" lang="en-US" sz="1451" u="none" cap="none" strike="noStrike">
                <a:solidFill>
                  <a:srgbClr val="E36C09"/>
                </a:solidFill>
                <a:latin typeface="Calibri"/>
                <a:ea typeface="Calibri"/>
                <a:cs typeface="Calibri"/>
                <a:sym typeface="Calibri"/>
              </a:rPr>
              <a:t>Defines 3 classes for various IoT use cases</a:t>
            </a:r>
            <a:endParaRPr/>
          </a:p>
          <a:p>
            <a:pPr indent="-259204" lvl="2" marL="732971" marR="0" rtl="0" algn="l">
              <a:spcBef>
                <a:spcPts val="0"/>
              </a:spcBef>
              <a:spcAft>
                <a:spcPts val="0"/>
              </a:spcAft>
              <a:buClr>
                <a:srgbClr val="595959"/>
              </a:buClr>
              <a:buSzPts val="1451"/>
              <a:buFont typeface="Arial"/>
              <a:buChar char="•"/>
            </a:pPr>
            <a:r>
              <a:rPr b="1" i="0" lang="en-US" sz="1451" u="none" cap="none" strike="noStrike">
                <a:solidFill>
                  <a:srgbClr val="595959"/>
                </a:solidFill>
                <a:latin typeface="Calibri"/>
                <a:ea typeface="Calibri"/>
                <a:cs typeface="Calibri"/>
                <a:sym typeface="Calibri"/>
              </a:rPr>
              <a:t>Class A: </a:t>
            </a:r>
            <a:r>
              <a:rPr b="0" i="0" lang="en-US" sz="1451" u="none" cap="none" strike="noStrike">
                <a:solidFill>
                  <a:srgbClr val="595959"/>
                </a:solidFill>
                <a:latin typeface="Calibri"/>
                <a:ea typeface="Calibri"/>
                <a:cs typeface="Calibri"/>
                <a:sym typeface="Calibri"/>
              </a:rPr>
              <a:t>Battery Powered End nodes with Uplink windows and limited downlink schemes</a:t>
            </a:r>
            <a:endParaRPr/>
          </a:p>
          <a:p>
            <a:pPr indent="-259204" lvl="2" marL="732971" marR="0" rtl="0" algn="l">
              <a:spcBef>
                <a:spcPts val="0"/>
              </a:spcBef>
              <a:spcAft>
                <a:spcPts val="0"/>
              </a:spcAft>
              <a:buClr>
                <a:srgbClr val="595959"/>
              </a:buClr>
              <a:buSzPts val="1451"/>
              <a:buFont typeface="Arial"/>
              <a:buChar char="•"/>
            </a:pPr>
            <a:r>
              <a:rPr b="1" i="0" lang="en-US" sz="1451" u="none" cap="none" strike="noStrike">
                <a:solidFill>
                  <a:srgbClr val="595959"/>
                </a:solidFill>
                <a:latin typeface="Calibri"/>
                <a:ea typeface="Calibri"/>
                <a:cs typeface="Calibri"/>
                <a:sym typeface="Calibri"/>
              </a:rPr>
              <a:t>Class B: </a:t>
            </a:r>
            <a:r>
              <a:rPr b="0" i="0" lang="en-US" sz="1451" u="none" cap="none" strike="noStrike">
                <a:solidFill>
                  <a:srgbClr val="595959"/>
                </a:solidFill>
                <a:latin typeface="Calibri"/>
                <a:ea typeface="Calibri"/>
                <a:cs typeface="Calibri"/>
                <a:sym typeface="Calibri"/>
              </a:rPr>
              <a:t>Low Latency, Fixed Beacon based Downlink windows</a:t>
            </a:r>
            <a:endParaRPr/>
          </a:p>
          <a:p>
            <a:pPr indent="-259204" lvl="2" marL="732971" marR="0" rtl="0" algn="l">
              <a:spcBef>
                <a:spcPts val="0"/>
              </a:spcBef>
              <a:spcAft>
                <a:spcPts val="0"/>
              </a:spcAft>
              <a:buClr>
                <a:srgbClr val="595959"/>
              </a:buClr>
              <a:buSzPts val="1451"/>
              <a:buFont typeface="Arial"/>
              <a:buChar char="•"/>
            </a:pPr>
            <a:r>
              <a:rPr b="1" i="0" lang="en-US" sz="1451" u="none" cap="none" strike="noStrike">
                <a:solidFill>
                  <a:srgbClr val="595959"/>
                </a:solidFill>
                <a:latin typeface="Calibri"/>
                <a:ea typeface="Calibri"/>
                <a:cs typeface="Calibri"/>
                <a:sym typeface="Calibri"/>
              </a:rPr>
              <a:t>Class C: </a:t>
            </a:r>
            <a:r>
              <a:rPr b="0" i="0" lang="en-US" sz="1451" u="none" cap="none" strike="noStrike">
                <a:solidFill>
                  <a:srgbClr val="595959"/>
                </a:solidFill>
                <a:latin typeface="Calibri"/>
                <a:ea typeface="Calibri"/>
                <a:cs typeface="Calibri"/>
                <a:sym typeface="Calibri"/>
              </a:rPr>
              <a:t>No Latency, Supports Uplink and Downlink at all times</a:t>
            </a:r>
            <a:endParaRPr/>
          </a:p>
          <a:p>
            <a:pPr indent="-161282" lvl="1" marL="403206" marR="0" rtl="0" algn="l">
              <a:spcBef>
                <a:spcPts val="0"/>
              </a:spcBef>
              <a:spcAft>
                <a:spcPts val="0"/>
              </a:spcAft>
              <a:buClr>
                <a:srgbClr val="E36C09"/>
              </a:buClr>
              <a:buSzPts val="1451"/>
              <a:buFont typeface="Arial"/>
              <a:buChar char="•"/>
            </a:pPr>
            <a:r>
              <a:rPr b="0" i="0" lang="en-US" sz="1451" u="none" cap="none" strike="noStrike">
                <a:solidFill>
                  <a:srgbClr val="E36C09"/>
                </a:solidFill>
                <a:latin typeface="Calibri"/>
                <a:ea typeface="Calibri"/>
                <a:cs typeface="Calibri"/>
                <a:sym typeface="Calibri"/>
              </a:rPr>
              <a:t>Responsible for </a:t>
            </a:r>
            <a:endParaRPr/>
          </a:p>
          <a:p>
            <a:pPr indent="-259204" lvl="2" marL="732971" marR="0" rtl="0" algn="l">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Managing communication frequencies</a:t>
            </a:r>
            <a:endParaRPr/>
          </a:p>
          <a:p>
            <a:pPr indent="-259204" lvl="2" marL="732971" marR="0" rtl="0" algn="l">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Data Rates</a:t>
            </a:r>
            <a:endParaRPr/>
          </a:p>
          <a:p>
            <a:pPr indent="-259204" lvl="2" marL="732971" marR="0" rtl="0" algn="l">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Power of all devices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2">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6" name="Shape 1406"/>
        <p:cNvGrpSpPr/>
        <p:nvPr/>
      </p:nvGrpSpPr>
      <p:grpSpPr>
        <a:xfrm>
          <a:off x="0" y="0"/>
          <a:ext cx="0" cy="0"/>
          <a:chOff x="0" y="0"/>
          <a:chExt cx="0" cy="0"/>
        </a:xfrm>
      </p:grpSpPr>
      <p:sp>
        <p:nvSpPr>
          <p:cNvPr id="1407" name="Google Shape;1407;p123"/>
          <p:cNvSpPr txBox="1"/>
          <p:nvPr>
            <p:ph type="title"/>
          </p:nvPr>
        </p:nvSpPr>
        <p:spPr>
          <a:xfrm>
            <a:off x="628649" y="291090"/>
            <a:ext cx="7886699" cy="93268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300"/>
              <a:buFont typeface="Calibri"/>
              <a:buNone/>
            </a:pPr>
            <a:r>
              <a:rPr lang="en-US" sz="4300">
                <a:solidFill>
                  <a:schemeClr val="dk1"/>
                </a:solidFill>
                <a:latin typeface="Calibri"/>
                <a:ea typeface="Calibri"/>
                <a:cs typeface="Calibri"/>
                <a:sym typeface="Calibri"/>
              </a:rPr>
              <a:t>LoRaWAN Network Architecture</a:t>
            </a:r>
            <a:endParaRPr/>
          </a:p>
        </p:txBody>
      </p:sp>
      <p:sp>
        <p:nvSpPr>
          <p:cNvPr id="1408" name="Google Shape;1408;p123"/>
          <p:cNvSpPr/>
          <p:nvPr/>
        </p:nvSpPr>
        <p:spPr>
          <a:xfrm rot="5400000">
            <a:off x="4508938" y="-4508938"/>
            <a:ext cx="126124" cy="9144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409" name="Google Shape;1409;p123"/>
          <p:cNvPicPr preferRelativeResize="0"/>
          <p:nvPr/>
        </p:nvPicPr>
        <p:blipFill rotWithShape="1">
          <a:blip r:embed="rId3">
            <a:alphaModFix/>
          </a:blip>
          <a:srcRect b="0" l="0" r="0" t="0"/>
          <a:stretch/>
        </p:blipFill>
        <p:spPr>
          <a:xfrm>
            <a:off x="592996" y="1600200"/>
            <a:ext cx="8017604" cy="4173999"/>
          </a:xfrm>
          <a:prstGeom prst="rect">
            <a:avLst/>
          </a:prstGeom>
          <a:noFill/>
          <a:ln>
            <a:noFill/>
          </a:ln>
        </p:spPr>
      </p:pic>
      <p:sp>
        <p:nvSpPr>
          <p:cNvPr id="1410" name="Google Shape;1410;p123"/>
          <p:cNvSpPr txBox="1"/>
          <p:nvPr>
            <p:ph idx="10" type="dt"/>
          </p:nvPr>
        </p:nvSpPr>
        <p:spPr>
          <a:xfrm>
            <a:off x="628650" y="6356350"/>
            <a:ext cx="20574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8/18/2021</a:t>
            </a:r>
            <a:endParaRPr/>
          </a:p>
        </p:txBody>
      </p:sp>
      <p:sp>
        <p:nvSpPr>
          <p:cNvPr id="1411" name="Google Shape;1411;p123"/>
          <p:cNvSpPr txBox="1"/>
          <p:nvPr>
            <p:ph idx="11" type="ftr"/>
          </p:nvPr>
        </p:nvSpPr>
        <p:spPr>
          <a:xfrm>
            <a:off x="3028950" y="6356350"/>
            <a:ext cx="3086100" cy="3651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solidFill>
                  <a:srgbClr val="888888"/>
                </a:solidFill>
                <a:latin typeface="Calibri"/>
                <a:ea typeface="Calibri"/>
                <a:cs typeface="Calibri"/>
                <a:sym typeface="Calibri"/>
              </a:rPr>
              <a:t>C-DAC Hyderabad</a:t>
            </a:r>
            <a:endParaRPr/>
          </a:p>
        </p:txBody>
      </p:sp>
      <p:sp>
        <p:nvSpPr>
          <p:cNvPr id="1412" name="Google Shape;1412;p123"/>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6" name="Shape 1416"/>
        <p:cNvGrpSpPr/>
        <p:nvPr/>
      </p:nvGrpSpPr>
      <p:grpSpPr>
        <a:xfrm>
          <a:off x="0" y="0"/>
          <a:ext cx="0" cy="0"/>
          <a:chOff x="0" y="0"/>
          <a:chExt cx="0" cy="0"/>
        </a:xfrm>
      </p:grpSpPr>
      <p:sp>
        <p:nvSpPr>
          <p:cNvPr id="1417" name="Google Shape;1417;p12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8" name="Google Shape;1418;p124"/>
          <p:cNvSpPr txBox="1"/>
          <p:nvPr>
            <p:ph type="title"/>
          </p:nvPr>
        </p:nvSpPr>
        <p:spPr>
          <a:xfrm>
            <a:off x="482600" y="321734"/>
            <a:ext cx="8178799"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100"/>
              <a:buFont typeface="Calibri"/>
              <a:buNone/>
            </a:pPr>
            <a:r>
              <a:rPr lang="en-US" sz="3100"/>
              <a:t>LoRaWAN</a:t>
            </a:r>
            <a:endParaRPr/>
          </a:p>
        </p:txBody>
      </p:sp>
      <p:sp>
        <p:nvSpPr>
          <p:cNvPr id="1419" name="Google Shape;1419;p124"/>
          <p:cNvSpPr/>
          <p:nvPr/>
        </p:nvSpPr>
        <p:spPr>
          <a:xfrm rot="2700000">
            <a:off x="8208801" y="2200695"/>
            <a:ext cx="645368" cy="484026"/>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0" name="Google Shape;1420;p124"/>
          <p:cNvSpPr/>
          <p:nvPr/>
        </p:nvSpPr>
        <p:spPr>
          <a:xfrm rot="-5400000">
            <a:off x="7400197" y="1502156"/>
            <a:ext cx="2532832" cy="954774"/>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Google Shape;1421;p124"/>
          <p:cNvSpPr/>
          <p:nvPr/>
        </p:nvSpPr>
        <p:spPr>
          <a:xfrm rot="5400000">
            <a:off x="-628518" y="5230015"/>
            <a:ext cx="2017580" cy="760545"/>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Google Shape;1422;p124"/>
          <p:cNvSpPr/>
          <p:nvPr/>
        </p:nvSpPr>
        <p:spPr>
          <a:xfrm rot="2700000">
            <a:off x="260240" y="5789405"/>
            <a:ext cx="485578" cy="364184"/>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23" name="Google Shape;1423;p124"/>
          <p:cNvGrpSpPr/>
          <p:nvPr/>
        </p:nvGrpSpPr>
        <p:grpSpPr>
          <a:xfrm>
            <a:off x="482600" y="1782981"/>
            <a:ext cx="8178799" cy="4393981"/>
            <a:chOff x="0" y="0"/>
            <a:chExt cx="8178799" cy="4393981"/>
          </a:xfrm>
        </p:grpSpPr>
        <p:cxnSp>
          <p:nvCxnSpPr>
            <p:cNvPr id="1424" name="Google Shape;1424;p124"/>
            <p:cNvCxnSpPr/>
            <p:nvPr/>
          </p:nvCxnSpPr>
          <p:spPr>
            <a:xfrm>
              <a:off x="0" y="0"/>
              <a:ext cx="8178799" cy="0"/>
            </a:xfrm>
            <a:prstGeom prst="straightConnector1">
              <a:avLst/>
            </a:prstGeom>
            <a:solidFill>
              <a:srgbClr val="BF504D"/>
            </a:solidFill>
            <a:ln cap="flat" cmpd="sng" w="25400">
              <a:solidFill>
                <a:srgbClr val="BF504D"/>
              </a:solidFill>
              <a:prstDash val="solid"/>
              <a:round/>
              <a:headEnd len="sm" w="sm" type="none"/>
              <a:tailEnd len="sm" w="sm" type="none"/>
            </a:ln>
          </p:spPr>
        </p:cxnSp>
        <p:sp>
          <p:nvSpPr>
            <p:cNvPr id="1425" name="Google Shape;1425;p124"/>
            <p:cNvSpPr/>
            <p:nvPr/>
          </p:nvSpPr>
          <p:spPr>
            <a:xfrm>
              <a:off x="0" y="0"/>
              <a:ext cx="8178799" cy="10984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24"/>
            <p:cNvSpPr txBox="1"/>
            <p:nvPr/>
          </p:nvSpPr>
          <p:spPr>
            <a:xfrm>
              <a:off x="0" y="0"/>
              <a:ext cx="8178799" cy="1098495"/>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Calibri"/>
                <a:buNone/>
              </a:pPr>
              <a:r>
                <a:rPr lang="en-US" sz="1900">
                  <a:solidFill>
                    <a:schemeClr val="dk1"/>
                  </a:solidFill>
                  <a:latin typeface="Calibri"/>
                  <a:ea typeface="Calibri"/>
                  <a:cs typeface="Calibri"/>
                  <a:sym typeface="Calibri"/>
                </a:rPr>
                <a:t>LoRaWAN networks typically are laid out in a star-of-stars topology in which gateways relay messages between end-devices and a central network server at the backend.</a:t>
              </a:r>
              <a:endParaRPr sz="1900">
                <a:solidFill>
                  <a:schemeClr val="dk1"/>
                </a:solidFill>
                <a:latin typeface="Calibri"/>
                <a:ea typeface="Calibri"/>
                <a:cs typeface="Calibri"/>
                <a:sym typeface="Calibri"/>
              </a:endParaRPr>
            </a:p>
          </p:txBody>
        </p:sp>
        <p:cxnSp>
          <p:nvCxnSpPr>
            <p:cNvPr id="1427" name="Google Shape;1427;p124"/>
            <p:cNvCxnSpPr/>
            <p:nvPr/>
          </p:nvCxnSpPr>
          <p:spPr>
            <a:xfrm>
              <a:off x="0" y="1098495"/>
              <a:ext cx="8178799" cy="0"/>
            </a:xfrm>
            <a:prstGeom prst="straightConnector1">
              <a:avLst/>
            </a:prstGeom>
            <a:solidFill>
              <a:schemeClr val="accent3"/>
            </a:solidFill>
            <a:ln cap="flat" cmpd="sng" w="25400">
              <a:solidFill>
                <a:schemeClr val="accent3"/>
              </a:solidFill>
              <a:prstDash val="solid"/>
              <a:round/>
              <a:headEnd len="sm" w="sm" type="none"/>
              <a:tailEnd len="sm" w="sm" type="none"/>
            </a:ln>
          </p:spPr>
        </p:cxnSp>
        <p:sp>
          <p:nvSpPr>
            <p:cNvPr id="1428" name="Google Shape;1428;p124"/>
            <p:cNvSpPr/>
            <p:nvPr/>
          </p:nvSpPr>
          <p:spPr>
            <a:xfrm>
              <a:off x="0" y="1098495"/>
              <a:ext cx="8178799" cy="10984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24"/>
            <p:cNvSpPr txBox="1"/>
            <p:nvPr/>
          </p:nvSpPr>
          <p:spPr>
            <a:xfrm>
              <a:off x="0" y="1098495"/>
              <a:ext cx="8178799" cy="1098495"/>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Calibri"/>
                <a:buNone/>
              </a:pPr>
              <a:r>
                <a:rPr lang="en-US" sz="1900">
                  <a:solidFill>
                    <a:schemeClr val="dk1"/>
                  </a:solidFill>
                  <a:latin typeface="Calibri"/>
                  <a:ea typeface="Calibri"/>
                  <a:cs typeface="Calibri"/>
                  <a:sym typeface="Calibri"/>
                </a:rPr>
                <a:t>Gateways are connected to the network server via standard IP connections while end devices use single-hop LoRa or FSK communication to one or many gateways.</a:t>
              </a:r>
              <a:endParaRPr sz="1900">
                <a:solidFill>
                  <a:schemeClr val="dk1"/>
                </a:solidFill>
                <a:latin typeface="Calibri"/>
                <a:ea typeface="Calibri"/>
                <a:cs typeface="Calibri"/>
                <a:sym typeface="Calibri"/>
              </a:endParaRPr>
            </a:p>
          </p:txBody>
        </p:sp>
        <p:cxnSp>
          <p:nvCxnSpPr>
            <p:cNvPr id="1430" name="Google Shape;1430;p124"/>
            <p:cNvCxnSpPr/>
            <p:nvPr/>
          </p:nvCxnSpPr>
          <p:spPr>
            <a:xfrm>
              <a:off x="0" y="2196991"/>
              <a:ext cx="8178799" cy="0"/>
            </a:xfrm>
            <a:prstGeom prst="straightConnector1">
              <a:avLst/>
            </a:prstGeom>
            <a:solidFill>
              <a:schemeClr val="accent4"/>
            </a:solidFill>
            <a:ln cap="flat" cmpd="sng" w="25400">
              <a:solidFill>
                <a:schemeClr val="accent4"/>
              </a:solidFill>
              <a:prstDash val="solid"/>
              <a:round/>
              <a:headEnd len="sm" w="sm" type="none"/>
              <a:tailEnd len="sm" w="sm" type="none"/>
            </a:ln>
          </p:spPr>
        </p:cxnSp>
        <p:sp>
          <p:nvSpPr>
            <p:cNvPr id="1431" name="Google Shape;1431;p124"/>
            <p:cNvSpPr/>
            <p:nvPr/>
          </p:nvSpPr>
          <p:spPr>
            <a:xfrm>
              <a:off x="0" y="2196990"/>
              <a:ext cx="8178799" cy="10984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24"/>
            <p:cNvSpPr txBox="1"/>
            <p:nvPr/>
          </p:nvSpPr>
          <p:spPr>
            <a:xfrm>
              <a:off x="0" y="2196990"/>
              <a:ext cx="8178799" cy="1098495"/>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Calibri"/>
                <a:buNone/>
              </a:pPr>
              <a:r>
                <a:rPr lang="en-US" sz="1900">
                  <a:solidFill>
                    <a:schemeClr val="dk1"/>
                  </a:solidFill>
                  <a:latin typeface="Calibri"/>
                  <a:ea typeface="Calibri"/>
                  <a:cs typeface="Calibri"/>
                  <a:sym typeface="Calibri"/>
                </a:rPr>
                <a:t>All communication is generally bi-directional, although uplink communication from an end- device to the network server is expected to be the predominant traffic.</a:t>
              </a:r>
              <a:endParaRPr sz="1900">
                <a:solidFill>
                  <a:schemeClr val="dk1"/>
                </a:solidFill>
                <a:latin typeface="Calibri"/>
                <a:ea typeface="Calibri"/>
                <a:cs typeface="Calibri"/>
                <a:sym typeface="Calibri"/>
              </a:endParaRPr>
            </a:p>
          </p:txBody>
        </p:sp>
        <p:cxnSp>
          <p:nvCxnSpPr>
            <p:cNvPr id="1433" name="Google Shape;1433;p124"/>
            <p:cNvCxnSpPr/>
            <p:nvPr/>
          </p:nvCxnSpPr>
          <p:spPr>
            <a:xfrm>
              <a:off x="0" y="3295486"/>
              <a:ext cx="8178799" cy="0"/>
            </a:xfrm>
            <a:prstGeom prst="straightConnector1">
              <a:avLst/>
            </a:prstGeom>
            <a:solidFill>
              <a:srgbClr val="49ACC5"/>
            </a:solidFill>
            <a:ln cap="flat" cmpd="sng" w="25400">
              <a:solidFill>
                <a:srgbClr val="49ACC5"/>
              </a:solidFill>
              <a:prstDash val="solid"/>
              <a:round/>
              <a:headEnd len="sm" w="sm" type="none"/>
              <a:tailEnd len="sm" w="sm" type="none"/>
            </a:ln>
          </p:spPr>
        </p:cxnSp>
        <p:sp>
          <p:nvSpPr>
            <p:cNvPr id="1434" name="Google Shape;1434;p124"/>
            <p:cNvSpPr/>
            <p:nvPr/>
          </p:nvSpPr>
          <p:spPr>
            <a:xfrm>
              <a:off x="0" y="3295486"/>
              <a:ext cx="8178799" cy="10984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24"/>
            <p:cNvSpPr txBox="1"/>
            <p:nvPr/>
          </p:nvSpPr>
          <p:spPr>
            <a:xfrm>
              <a:off x="0" y="3295486"/>
              <a:ext cx="8178799" cy="1098495"/>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Calibri"/>
                <a:buNone/>
              </a:pPr>
              <a:r>
                <a:rPr lang="en-US" sz="1900">
                  <a:solidFill>
                    <a:schemeClr val="dk1"/>
                  </a:solidFill>
                  <a:latin typeface="Calibri"/>
                  <a:ea typeface="Calibri"/>
                  <a:cs typeface="Calibri"/>
                  <a:sym typeface="Calibri"/>
                </a:rPr>
                <a:t>To maximize both battery life of the end-devices and overall network capacity, the LoRa network infrastructure can manage the data rate and RF output for each end-device individually by means of an adaptive data rate (ADR) scheme.</a:t>
              </a:r>
              <a:endParaRPr sz="1900">
                <a:solidFill>
                  <a:schemeClr val="dk1"/>
                </a:solidFill>
                <a:latin typeface="Calibri"/>
                <a:ea typeface="Calibri"/>
                <a:cs typeface="Calibri"/>
                <a:sym typeface="Calibri"/>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9" name="Shape 1439"/>
        <p:cNvGrpSpPr/>
        <p:nvPr/>
      </p:nvGrpSpPr>
      <p:grpSpPr>
        <a:xfrm>
          <a:off x="0" y="0"/>
          <a:ext cx="0" cy="0"/>
          <a:chOff x="0" y="0"/>
          <a:chExt cx="0" cy="0"/>
        </a:xfrm>
      </p:grpSpPr>
      <p:sp>
        <p:nvSpPr>
          <p:cNvPr id="1440" name="Google Shape;1440;p125"/>
          <p:cNvSpPr/>
          <p:nvPr/>
        </p:nvSpPr>
        <p:spPr>
          <a:xfrm>
            <a:off x="0" y="0"/>
            <a:ext cx="9141713"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1" name="Google Shape;1441;p125"/>
          <p:cNvSpPr txBox="1"/>
          <p:nvPr>
            <p:ph type="title"/>
          </p:nvPr>
        </p:nvSpPr>
        <p:spPr>
          <a:xfrm>
            <a:off x="628650" y="556995"/>
            <a:ext cx="7886700" cy="113369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500"/>
              <a:buFont typeface="Calibri"/>
              <a:buNone/>
            </a:pPr>
            <a:r>
              <a:rPr lang="en-US" sz="4500">
                <a:solidFill>
                  <a:schemeClr val="dk1"/>
                </a:solidFill>
                <a:latin typeface="Calibri"/>
                <a:ea typeface="Calibri"/>
                <a:cs typeface="Calibri"/>
                <a:sym typeface="Calibri"/>
              </a:rPr>
              <a:t>LoRaWAN Messages</a:t>
            </a:r>
            <a:endParaRPr/>
          </a:p>
        </p:txBody>
      </p:sp>
      <p:grpSp>
        <p:nvGrpSpPr>
          <p:cNvPr id="1442" name="Google Shape;1442;p125"/>
          <p:cNvGrpSpPr/>
          <p:nvPr/>
        </p:nvGrpSpPr>
        <p:grpSpPr>
          <a:xfrm>
            <a:off x="628650" y="1827430"/>
            <a:ext cx="7886700" cy="4347726"/>
            <a:chOff x="0" y="1805"/>
            <a:chExt cx="7886700" cy="4347726"/>
          </a:xfrm>
        </p:grpSpPr>
        <p:sp>
          <p:nvSpPr>
            <p:cNvPr id="1443" name="Google Shape;1443;p125"/>
            <p:cNvSpPr/>
            <p:nvPr/>
          </p:nvSpPr>
          <p:spPr>
            <a:xfrm>
              <a:off x="0" y="1805"/>
              <a:ext cx="7886700" cy="91531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25"/>
            <p:cNvSpPr/>
            <p:nvPr/>
          </p:nvSpPr>
          <p:spPr>
            <a:xfrm>
              <a:off x="276881" y="207750"/>
              <a:ext cx="503420" cy="50342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25"/>
            <p:cNvSpPr/>
            <p:nvPr/>
          </p:nvSpPr>
          <p:spPr>
            <a:xfrm>
              <a:off x="1057183" y="1805"/>
              <a:ext cx="6829516" cy="915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25"/>
            <p:cNvSpPr txBox="1"/>
            <p:nvPr/>
          </p:nvSpPr>
          <p:spPr>
            <a:xfrm>
              <a:off x="1057183" y="1805"/>
              <a:ext cx="6829516" cy="915310"/>
            </a:xfrm>
            <a:prstGeom prst="rect">
              <a:avLst/>
            </a:prstGeom>
            <a:noFill/>
            <a:ln>
              <a:noFill/>
            </a:ln>
          </p:spPr>
          <p:txBody>
            <a:bodyPr anchorCtr="0" anchor="ctr" bIns="96850" lIns="96850" spcFirstLastPara="1" rIns="96850" wrap="square" tIns="96850">
              <a:noAutofit/>
            </a:bodyPr>
            <a:lstStyle/>
            <a:p>
              <a:pPr indent="0" lvl="0" marL="0" marR="0" rtl="0" algn="l">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Uplink messages are sent by end-devices to the network server relayed by one or more gateways.</a:t>
              </a:r>
              <a:endParaRPr sz="1700">
                <a:solidFill>
                  <a:schemeClr val="dk1"/>
                </a:solidFill>
                <a:latin typeface="Calibri"/>
                <a:ea typeface="Calibri"/>
                <a:cs typeface="Calibri"/>
                <a:sym typeface="Calibri"/>
              </a:endParaRPr>
            </a:p>
          </p:txBody>
        </p:sp>
        <p:sp>
          <p:nvSpPr>
            <p:cNvPr id="1447" name="Google Shape;1447;p125"/>
            <p:cNvSpPr/>
            <p:nvPr/>
          </p:nvSpPr>
          <p:spPr>
            <a:xfrm>
              <a:off x="0" y="1145944"/>
              <a:ext cx="7886700" cy="91531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25"/>
            <p:cNvSpPr/>
            <p:nvPr/>
          </p:nvSpPr>
          <p:spPr>
            <a:xfrm>
              <a:off x="276881" y="1351889"/>
              <a:ext cx="503420" cy="50342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25"/>
            <p:cNvSpPr/>
            <p:nvPr/>
          </p:nvSpPr>
          <p:spPr>
            <a:xfrm>
              <a:off x="1057183" y="1145944"/>
              <a:ext cx="6829516" cy="915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25"/>
            <p:cNvSpPr txBox="1"/>
            <p:nvPr/>
          </p:nvSpPr>
          <p:spPr>
            <a:xfrm>
              <a:off x="1057183" y="1145944"/>
              <a:ext cx="6829516" cy="915310"/>
            </a:xfrm>
            <a:prstGeom prst="rect">
              <a:avLst/>
            </a:prstGeom>
            <a:noFill/>
            <a:ln>
              <a:noFill/>
            </a:ln>
          </p:spPr>
          <p:txBody>
            <a:bodyPr anchorCtr="0" anchor="ctr" bIns="96850" lIns="96850" spcFirstLastPara="1" rIns="96850" wrap="square" tIns="96850">
              <a:noAutofit/>
            </a:bodyPr>
            <a:lstStyle/>
            <a:p>
              <a:pPr indent="0" lvl="0" marL="0" marR="0" rtl="0" algn="l">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Each downlink message is sent by the network server to only one end-device and is relayed by a single gateway.</a:t>
              </a:r>
              <a:endParaRPr sz="1700">
                <a:solidFill>
                  <a:schemeClr val="dk1"/>
                </a:solidFill>
                <a:latin typeface="Calibri"/>
                <a:ea typeface="Calibri"/>
                <a:cs typeface="Calibri"/>
                <a:sym typeface="Calibri"/>
              </a:endParaRPr>
            </a:p>
          </p:txBody>
        </p:sp>
        <p:sp>
          <p:nvSpPr>
            <p:cNvPr id="1451" name="Google Shape;1451;p125"/>
            <p:cNvSpPr/>
            <p:nvPr/>
          </p:nvSpPr>
          <p:spPr>
            <a:xfrm>
              <a:off x="0" y="2290082"/>
              <a:ext cx="7886700" cy="91531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25"/>
            <p:cNvSpPr/>
            <p:nvPr/>
          </p:nvSpPr>
          <p:spPr>
            <a:xfrm>
              <a:off x="276881" y="2496027"/>
              <a:ext cx="503420" cy="50342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25"/>
            <p:cNvSpPr/>
            <p:nvPr/>
          </p:nvSpPr>
          <p:spPr>
            <a:xfrm>
              <a:off x="1057183" y="2290082"/>
              <a:ext cx="6829516" cy="915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25"/>
            <p:cNvSpPr txBox="1"/>
            <p:nvPr/>
          </p:nvSpPr>
          <p:spPr>
            <a:xfrm>
              <a:off x="1057183" y="2290082"/>
              <a:ext cx="6829516" cy="915310"/>
            </a:xfrm>
            <a:prstGeom prst="rect">
              <a:avLst/>
            </a:prstGeom>
            <a:noFill/>
            <a:ln>
              <a:noFill/>
            </a:ln>
          </p:spPr>
          <p:txBody>
            <a:bodyPr anchorCtr="0" anchor="ctr" bIns="96850" lIns="96850" spcFirstLastPara="1" rIns="96850" wrap="square" tIns="96850">
              <a:noAutofit/>
            </a:bodyPr>
            <a:lstStyle/>
            <a:p>
              <a:pPr indent="0" lvl="0" marL="0" marR="0" rtl="0" algn="l">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Following each uplink transmission the end-device opens two short receive windows. The receive window start times is a configured periods are the end of the transmission of the last uplink bit</a:t>
              </a:r>
              <a:endParaRPr sz="1700">
                <a:solidFill>
                  <a:schemeClr val="dk1"/>
                </a:solidFill>
                <a:latin typeface="Calibri"/>
                <a:ea typeface="Calibri"/>
                <a:cs typeface="Calibri"/>
                <a:sym typeface="Calibri"/>
              </a:endParaRPr>
            </a:p>
          </p:txBody>
        </p:sp>
        <p:sp>
          <p:nvSpPr>
            <p:cNvPr id="1455" name="Google Shape;1455;p125"/>
            <p:cNvSpPr/>
            <p:nvPr/>
          </p:nvSpPr>
          <p:spPr>
            <a:xfrm>
              <a:off x="0" y="3434221"/>
              <a:ext cx="7886700" cy="91531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25"/>
            <p:cNvSpPr/>
            <p:nvPr/>
          </p:nvSpPr>
          <p:spPr>
            <a:xfrm>
              <a:off x="276881" y="3640166"/>
              <a:ext cx="503420" cy="50342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25"/>
            <p:cNvSpPr/>
            <p:nvPr/>
          </p:nvSpPr>
          <p:spPr>
            <a:xfrm>
              <a:off x="1057183" y="3434221"/>
              <a:ext cx="6829516" cy="91531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25"/>
            <p:cNvSpPr txBox="1"/>
            <p:nvPr/>
          </p:nvSpPr>
          <p:spPr>
            <a:xfrm>
              <a:off x="1057183" y="3434221"/>
              <a:ext cx="6829516" cy="915310"/>
            </a:xfrm>
            <a:prstGeom prst="rect">
              <a:avLst/>
            </a:prstGeom>
            <a:noFill/>
            <a:ln>
              <a:noFill/>
            </a:ln>
          </p:spPr>
          <p:txBody>
            <a:bodyPr anchorCtr="0" anchor="ctr" bIns="96850" lIns="96850" spcFirstLastPara="1" rIns="96850" wrap="square" tIns="96850">
              <a:noAutofit/>
            </a:bodyPr>
            <a:lstStyle/>
            <a:p>
              <a:pPr indent="0" lvl="0" marL="0" marR="0" rtl="0" algn="l">
                <a:lnSpc>
                  <a:spcPct val="90000"/>
                </a:lnSpc>
                <a:spcBef>
                  <a:spcPts val="0"/>
                </a:spcBef>
                <a:spcAft>
                  <a:spcPts val="0"/>
                </a:spcAft>
                <a:buClr>
                  <a:schemeClr val="dk1"/>
                </a:buClr>
                <a:buSzPts val="1700"/>
                <a:buFont typeface="Calibri"/>
                <a:buNone/>
              </a:pPr>
              <a:r>
                <a:rPr lang="en-US" sz="1700">
                  <a:solidFill>
                    <a:schemeClr val="dk1"/>
                  </a:solidFill>
                  <a:latin typeface="Calibri"/>
                  <a:ea typeface="Calibri"/>
                  <a:cs typeface="Calibri"/>
                  <a:sym typeface="Calibri"/>
                </a:rPr>
                <a:t>A confirmed-data message has to be acknowledged by the receiver, whereas an unconfirmed-data message does not require an acknowledgment.</a:t>
              </a:r>
              <a:endParaRPr sz="1700">
                <a:solidFill>
                  <a:schemeClr val="dk1"/>
                </a:solidFill>
                <a:latin typeface="Calibri"/>
                <a:ea typeface="Calibri"/>
                <a:cs typeface="Calibri"/>
                <a:sym typeface="Calibri"/>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26"/>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LoRaWAN Architecture</a:t>
            </a:r>
            <a:endParaRPr/>
          </a:p>
        </p:txBody>
      </p:sp>
      <p:pic>
        <p:nvPicPr>
          <p:cNvPr id="1464" name="Google Shape;1464;p126"/>
          <p:cNvPicPr preferRelativeResize="0"/>
          <p:nvPr/>
        </p:nvPicPr>
        <p:blipFill rotWithShape="1">
          <a:blip r:embed="rId3">
            <a:alphaModFix/>
          </a:blip>
          <a:srcRect b="0" l="0" r="0" t="0"/>
          <a:stretch/>
        </p:blipFill>
        <p:spPr>
          <a:xfrm>
            <a:off x="914399" y="1600199"/>
            <a:ext cx="7848601" cy="499937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27"/>
          <p:cNvSpPr txBox="1"/>
          <p:nvPr>
            <p:ph type="title"/>
          </p:nvPr>
        </p:nvSpPr>
        <p:spPr>
          <a:xfrm>
            <a:off x="457200" y="274638"/>
            <a:ext cx="8610600" cy="11430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br>
              <a:rPr b="1" lang="en-US"/>
            </a:br>
            <a:r>
              <a:rPr lang="en-US" sz="4000"/>
              <a:t>LPWAN: LoRaWAN, RPMA, SIGFOX </a:t>
            </a:r>
            <a:br>
              <a:rPr lang="en-US" sz="4000"/>
            </a:br>
            <a:r>
              <a:rPr lang="en-US" sz="4000"/>
              <a:t>and NB-IoT</a:t>
            </a:r>
            <a:br>
              <a:rPr lang="en-US" sz="4000"/>
            </a:br>
            <a:endParaRPr/>
          </a:p>
        </p:txBody>
      </p:sp>
      <p:pic>
        <p:nvPicPr>
          <p:cNvPr descr="LPWAN Diagram" id="1470" name="Google Shape;1470;p127"/>
          <p:cNvPicPr preferRelativeResize="0"/>
          <p:nvPr/>
        </p:nvPicPr>
        <p:blipFill rotWithShape="1">
          <a:blip r:embed="rId3">
            <a:alphaModFix/>
          </a:blip>
          <a:srcRect b="0" l="0" r="0" t="0"/>
          <a:stretch/>
        </p:blipFill>
        <p:spPr>
          <a:xfrm>
            <a:off x="304800" y="1676400"/>
            <a:ext cx="8305800" cy="4988348"/>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4" name="Shape 1474"/>
        <p:cNvGrpSpPr/>
        <p:nvPr/>
      </p:nvGrpSpPr>
      <p:grpSpPr>
        <a:xfrm>
          <a:off x="0" y="0"/>
          <a:ext cx="0" cy="0"/>
          <a:chOff x="0" y="0"/>
          <a:chExt cx="0" cy="0"/>
        </a:xfrm>
      </p:grpSpPr>
      <p:graphicFrame>
        <p:nvGraphicFramePr>
          <p:cNvPr id="1475" name="Google Shape;1475;p128"/>
          <p:cNvGraphicFramePr/>
          <p:nvPr/>
        </p:nvGraphicFramePr>
        <p:xfrm>
          <a:off x="1359693" y="1447800"/>
          <a:ext cx="3000000" cy="3000000"/>
        </p:xfrm>
        <a:graphic>
          <a:graphicData uri="http://schemas.openxmlformats.org/drawingml/2006/table">
            <a:tbl>
              <a:tblPr>
                <a:noFill/>
                <a:tableStyleId>{1DC09C1B-6856-487A-8883-4DCE478A7248}</a:tableStyleId>
              </a:tblPr>
              <a:tblGrid>
                <a:gridCol w="1685625"/>
                <a:gridCol w="1686350"/>
                <a:gridCol w="1686350"/>
                <a:gridCol w="1686350"/>
              </a:tblGrid>
              <a:tr h="720975">
                <a:tc>
                  <a:txBody>
                    <a:bodyPr/>
                    <a:lstStyle/>
                    <a:p>
                      <a:pPr indent="0" lvl="0" marL="0" marR="0" rtl="0" algn="l">
                        <a:spcBef>
                          <a:spcPts val="0"/>
                        </a:spcBef>
                        <a:spcAft>
                          <a:spcPts val="0"/>
                        </a:spcAft>
                        <a:buNone/>
                      </a:pPr>
                      <a:r>
                        <a:t/>
                      </a:r>
                      <a:endParaRPr sz="1800"/>
                    </a:p>
                  </a:txBody>
                  <a:tcPr marT="45725" marB="45725" marR="68575" marL="68575"/>
                </a:tc>
                <a:tc>
                  <a:txBody>
                    <a:bodyPr/>
                    <a:lstStyle/>
                    <a:p>
                      <a:pPr indent="0" lvl="0" marL="0" marR="0" rtl="0" algn="ctr">
                        <a:spcBef>
                          <a:spcPts val="0"/>
                        </a:spcBef>
                        <a:spcAft>
                          <a:spcPts val="0"/>
                        </a:spcAft>
                        <a:buNone/>
                      </a:pPr>
                      <a:br>
                        <a:rPr lang="en-US" sz="1800"/>
                      </a:br>
                      <a:r>
                        <a:rPr lang="en-US" sz="1800"/>
                        <a:t>Weightless-N</a:t>
                      </a:r>
                      <a:endParaRPr sz="1800">
                        <a:solidFill>
                          <a:srgbClr val="636363"/>
                        </a:solidFill>
                      </a:endParaRPr>
                    </a:p>
                  </a:txBody>
                  <a:tcPr marT="45725" marB="45725" marR="68575" marL="68575"/>
                </a:tc>
                <a:tc>
                  <a:txBody>
                    <a:bodyPr/>
                    <a:lstStyle/>
                    <a:p>
                      <a:pPr indent="0" lvl="0" marL="0" marR="0" rtl="0" algn="ctr">
                        <a:spcBef>
                          <a:spcPts val="0"/>
                        </a:spcBef>
                        <a:spcAft>
                          <a:spcPts val="0"/>
                        </a:spcAft>
                        <a:buNone/>
                      </a:pPr>
                      <a:r>
                        <a:t/>
                      </a:r>
                      <a:endParaRPr sz="1800"/>
                    </a:p>
                    <a:p>
                      <a:pPr indent="0" lvl="0" marL="0" marR="0" rtl="0" algn="ctr">
                        <a:spcBef>
                          <a:spcPts val="0"/>
                        </a:spcBef>
                        <a:spcAft>
                          <a:spcPts val="0"/>
                        </a:spcAft>
                        <a:buNone/>
                      </a:pPr>
                      <a:r>
                        <a:rPr lang="en-US" sz="1800"/>
                        <a:t>Weightless-P</a:t>
                      </a:r>
                      <a:endParaRPr sz="1800">
                        <a:solidFill>
                          <a:srgbClr val="636363"/>
                        </a:solidFill>
                      </a:endParaRPr>
                    </a:p>
                  </a:txBody>
                  <a:tcPr marT="45725" marB="45725" marR="68575" marL="68575"/>
                </a:tc>
                <a:tc>
                  <a:txBody>
                    <a:bodyPr/>
                    <a:lstStyle/>
                    <a:p>
                      <a:pPr indent="0" lvl="0" marL="0" marR="0" rtl="0" algn="ctr">
                        <a:spcBef>
                          <a:spcPts val="0"/>
                        </a:spcBef>
                        <a:spcAft>
                          <a:spcPts val="0"/>
                        </a:spcAft>
                        <a:buNone/>
                      </a:pPr>
                      <a:r>
                        <a:t/>
                      </a:r>
                      <a:endParaRPr sz="1800"/>
                    </a:p>
                    <a:p>
                      <a:pPr indent="0" lvl="0" marL="0" marR="0" rtl="0" algn="ctr">
                        <a:spcBef>
                          <a:spcPts val="0"/>
                        </a:spcBef>
                        <a:spcAft>
                          <a:spcPts val="0"/>
                        </a:spcAft>
                        <a:buNone/>
                      </a:pPr>
                      <a:r>
                        <a:rPr lang="en-US" sz="1800"/>
                        <a:t>Weightless-W</a:t>
                      </a:r>
                      <a:endParaRPr sz="1800">
                        <a:solidFill>
                          <a:srgbClr val="636363"/>
                        </a:solidFill>
                      </a:endParaRPr>
                    </a:p>
                  </a:txBody>
                  <a:tcPr marT="45725" marB="45725" marR="68575" marL="68575"/>
                </a:tc>
              </a:tr>
              <a:tr h="412000">
                <a:tc>
                  <a:txBody>
                    <a:bodyPr/>
                    <a:lstStyle/>
                    <a:p>
                      <a:pPr indent="0" lvl="0" marL="0" marR="0" rtl="0" algn="l">
                        <a:spcBef>
                          <a:spcPts val="0"/>
                        </a:spcBef>
                        <a:spcAft>
                          <a:spcPts val="0"/>
                        </a:spcAft>
                        <a:buNone/>
                      </a:pPr>
                      <a:r>
                        <a:rPr lang="en-US" sz="1800"/>
                        <a:t>Directionality</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1-way</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2-way</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2-way</a:t>
                      </a:r>
                      <a:endParaRPr sz="1800">
                        <a:solidFill>
                          <a:srgbClr val="636363"/>
                        </a:solidFill>
                      </a:endParaRPr>
                    </a:p>
                  </a:txBody>
                  <a:tcPr marT="45725" marB="45725" marR="68575" marL="68575"/>
                </a:tc>
              </a:tr>
              <a:tr h="412000">
                <a:tc>
                  <a:txBody>
                    <a:bodyPr/>
                    <a:lstStyle/>
                    <a:p>
                      <a:pPr indent="0" lvl="0" marL="0" marR="0" rtl="0" algn="l">
                        <a:spcBef>
                          <a:spcPts val="0"/>
                        </a:spcBef>
                        <a:spcAft>
                          <a:spcPts val="0"/>
                        </a:spcAft>
                        <a:buNone/>
                      </a:pPr>
                      <a:r>
                        <a:rPr lang="en-US" sz="1800"/>
                        <a:t>Feature set</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Simple</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Full</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Extensive</a:t>
                      </a:r>
                      <a:endParaRPr sz="1800">
                        <a:solidFill>
                          <a:srgbClr val="636363"/>
                        </a:solidFill>
                      </a:endParaRPr>
                    </a:p>
                  </a:txBody>
                  <a:tcPr marT="45725" marB="45725" marR="68575" marL="68575"/>
                </a:tc>
              </a:tr>
              <a:tr h="412000">
                <a:tc>
                  <a:txBody>
                    <a:bodyPr/>
                    <a:lstStyle/>
                    <a:p>
                      <a:pPr indent="0" lvl="0" marL="0" marR="0" rtl="0" algn="l">
                        <a:spcBef>
                          <a:spcPts val="0"/>
                        </a:spcBef>
                        <a:spcAft>
                          <a:spcPts val="0"/>
                        </a:spcAft>
                        <a:buNone/>
                      </a:pPr>
                      <a:r>
                        <a:rPr lang="en-US" sz="1800"/>
                        <a:t>Range</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5km+</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2km+</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5km+</a:t>
                      </a:r>
                      <a:endParaRPr sz="1800">
                        <a:solidFill>
                          <a:srgbClr val="636363"/>
                        </a:solidFill>
                      </a:endParaRPr>
                    </a:p>
                  </a:txBody>
                  <a:tcPr marT="45725" marB="45725" marR="68575" marL="68575"/>
                </a:tc>
              </a:tr>
              <a:tr h="412000">
                <a:tc>
                  <a:txBody>
                    <a:bodyPr/>
                    <a:lstStyle/>
                    <a:p>
                      <a:pPr indent="0" lvl="0" marL="0" marR="0" rtl="0" algn="l">
                        <a:spcBef>
                          <a:spcPts val="0"/>
                        </a:spcBef>
                        <a:spcAft>
                          <a:spcPts val="0"/>
                        </a:spcAft>
                        <a:buNone/>
                      </a:pPr>
                      <a:r>
                        <a:rPr lang="en-US" sz="1800"/>
                        <a:t>Battery life</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10 years</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3-8 years</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3-5 years</a:t>
                      </a:r>
                      <a:endParaRPr sz="1800">
                        <a:solidFill>
                          <a:srgbClr val="636363"/>
                        </a:solidFill>
                      </a:endParaRPr>
                    </a:p>
                  </a:txBody>
                  <a:tcPr marT="45725" marB="45725" marR="68575" marL="68575"/>
                </a:tc>
              </a:tr>
              <a:tr h="412000">
                <a:tc>
                  <a:txBody>
                    <a:bodyPr/>
                    <a:lstStyle/>
                    <a:p>
                      <a:pPr indent="0" lvl="0" marL="0" marR="0" rtl="0" algn="l">
                        <a:spcBef>
                          <a:spcPts val="0"/>
                        </a:spcBef>
                        <a:spcAft>
                          <a:spcPts val="0"/>
                        </a:spcAft>
                        <a:buNone/>
                      </a:pPr>
                      <a:r>
                        <a:rPr lang="en-US" sz="1800"/>
                        <a:t>Terminal cost</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Very low</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Low</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Low-medium</a:t>
                      </a:r>
                      <a:endParaRPr sz="1800">
                        <a:solidFill>
                          <a:srgbClr val="636363"/>
                        </a:solidFill>
                      </a:endParaRPr>
                    </a:p>
                  </a:txBody>
                  <a:tcPr marT="45725" marB="45725" marR="68575" marL="68575"/>
                </a:tc>
              </a:tr>
              <a:tr h="412000">
                <a:tc>
                  <a:txBody>
                    <a:bodyPr/>
                    <a:lstStyle/>
                    <a:p>
                      <a:pPr indent="0" lvl="0" marL="0" marR="0" rtl="0" algn="l">
                        <a:spcBef>
                          <a:spcPts val="0"/>
                        </a:spcBef>
                        <a:spcAft>
                          <a:spcPts val="0"/>
                        </a:spcAft>
                        <a:buNone/>
                      </a:pPr>
                      <a:r>
                        <a:rPr lang="en-US" sz="1800"/>
                        <a:t>Network cost</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Very low</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Medium</a:t>
                      </a:r>
                      <a:endParaRPr sz="1800">
                        <a:solidFill>
                          <a:srgbClr val="636363"/>
                        </a:solidFill>
                      </a:endParaRPr>
                    </a:p>
                  </a:txBody>
                  <a:tcPr marT="45725" marB="45725" marR="68575" marL="68575"/>
                </a:tc>
                <a:tc>
                  <a:txBody>
                    <a:bodyPr/>
                    <a:lstStyle/>
                    <a:p>
                      <a:pPr indent="0" lvl="0" marL="0" marR="0" rtl="0" algn="l">
                        <a:spcBef>
                          <a:spcPts val="0"/>
                        </a:spcBef>
                        <a:spcAft>
                          <a:spcPts val="0"/>
                        </a:spcAft>
                        <a:buNone/>
                      </a:pPr>
                      <a:r>
                        <a:rPr lang="en-US" sz="1800"/>
                        <a:t>Medium</a:t>
                      </a:r>
                      <a:endParaRPr sz="1800">
                        <a:solidFill>
                          <a:srgbClr val="636363"/>
                        </a:solidFill>
                      </a:endParaRPr>
                    </a:p>
                  </a:txBody>
                  <a:tcPr marT="45725" marB="45725" marR="68575" marL="68575"/>
                </a:tc>
              </a:tr>
            </a:tbl>
          </a:graphicData>
        </a:graphic>
      </p:graphicFrame>
      <p:sp>
        <p:nvSpPr>
          <p:cNvPr id="1476" name="Google Shape;1476;p128"/>
          <p:cNvSpPr/>
          <p:nvPr/>
        </p:nvSpPr>
        <p:spPr>
          <a:xfrm>
            <a:off x="320040" y="5029200"/>
            <a:ext cx="8823960"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low cost is the priority and 1-way communication is adequate for your application, use Weightless-N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high performance is the priority, or 2-way communication is required, use Weightless-P</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TV white space spectrum is available in the location where the network will be deployed and an extensive feature set is required, use Weightless-W</a:t>
            </a:r>
            <a:endParaRPr/>
          </a:p>
        </p:txBody>
      </p:sp>
      <p:pic>
        <p:nvPicPr>
          <p:cNvPr descr="http://www.electronicspecifier.com/cms/images/medium/Weightless_final-logo-design_250px.jpg" id="1477" name="Google Shape;1477;p128"/>
          <p:cNvPicPr preferRelativeResize="0"/>
          <p:nvPr/>
        </p:nvPicPr>
        <p:blipFill rotWithShape="1">
          <a:blip r:embed="rId3">
            <a:alphaModFix/>
          </a:blip>
          <a:srcRect b="0" l="0" r="0" t="0"/>
          <a:stretch/>
        </p:blipFill>
        <p:spPr>
          <a:xfrm>
            <a:off x="2286000" y="228601"/>
            <a:ext cx="4442460" cy="79932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29"/>
          <p:cNvSpPr txBox="1"/>
          <p:nvPr>
            <p:ph type="title"/>
          </p:nvPr>
        </p:nvSpPr>
        <p:spPr>
          <a:xfrm>
            <a:off x="1021950" y="0"/>
            <a:ext cx="7100100" cy="685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SzPts val="1400"/>
              <a:buFont typeface="Calibri"/>
              <a:buNone/>
            </a:pPr>
            <a:r>
              <a:rPr lang="en-US" sz="1400">
                <a:solidFill>
                  <a:srgbClr val="FFFFFF"/>
                </a:solidFill>
              </a:rPr>
              <a:t>COMPARISON</a:t>
            </a:r>
            <a:endParaRPr/>
          </a:p>
        </p:txBody>
      </p:sp>
      <p:graphicFrame>
        <p:nvGraphicFramePr>
          <p:cNvPr id="1483" name="Google Shape;1483;p129"/>
          <p:cNvGraphicFramePr/>
          <p:nvPr/>
        </p:nvGraphicFramePr>
        <p:xfrm>
          <a:off x="152400" y="762000"/>
          <a:ext cx="3000000" cy="3000000"/>
        </p:xfrm>
        <a:graphic>
          <a:graphicData uri="http://schemas.openxmlformats.org/drawingml/2006/table">
            <a:tbl>
              <a:tblPr>
                <a:noFill/>
                <a:tableStyleId>{FF885672-4E7B-47C5-8210-A6DA45C88362}</a:tableStyleId>
              </a:tblPr>
              <a:tblGrid>
                <a:gridCol w="1981200"/>
                <a:gridCol w="2362200"/>
                <a:gridCol w="2133600"/>
                <a:gridCol w="2286000"/>
              </a:tblGrid>
              <a:tr h="257525">
                <a:tc>
                  <a:txBody>
                    <a:bodyPr/>
                    <a:lstStyle/>
                    <a:p>
                      <a:pPr indent="0" lvl="0" marL="0" marR="0" rtl="0" algn="ctr">
                        <a:spcBef>
                          <a:spcPts val="0"/>
                        </a:spcBef>
                        <a:spcAft>
                          <a:spcPts val="0"/>
                        </a:spcAft>
                        <a:buNone/>
                      </a:pPr>
                      <a:r>
                        <a:rPr b="1" lang="en-US" sz="1600"/>
                        <a:t>Parameter</a:t>
                      </a:r>
                      <a:endParaRPr b="1" sz="1600">
                        <a:solidFill>
                          <a:schemeClr val="dk1"/>
                        </a:solidFill>
                        <a:latin typeface="Calibri"/>
                        <a:ea typeface="Calibri"/>
                        <a:cs typeface="Calibri"/>
                        <a:sym typeface="Calibri"/>
                      </a:endParaRPr>
                    </a:p>
                  </a:txBody>
                  <a:tcPr marT="0" marB="0" marR="40650" marL="40650"/>
                </a:tc>
                <a:tc>
                  <a:txBody>
                    <a:bodyPr/>
                    <a:lstStyle/>
                    <a:p>
                      <a:pPr indent="0" lvl="0" marL="0" marR="0" rtl="0" algn="ctr">
                        <a:spcBef>
                          <a:spcPts val="0"/>
                        </a:spcBef>
                        <a:spcAft>
                          <a:spcPts val="0"/>
                        </a:spcAft>
                        <a:buNone/>
                      </a:pPr>
                      <a:r>
                        <a:rPr b="1" lang="en-US" sz="1600"/>
                        <a:t>LoRAWAN</a:t>
                      </a:r>
                      <a:endParaRPr b="1" sz="1600">
                        <a:solidFill>
                          <a:schemeClr val="dk1"/>
                        </a:solidFill>
                        <a:latin typeface="Calibri"/>
                        <a:ea typeface="Calibri"/>
                        <a:cs typeface="Calibri"/>
                        <a:sym typeface="Calibri"/>
                      </a:endParaRPr>
                    </a:p>
                  </a:txBody>
                  <a:tcPr marT="0" marB="0" marR="40650" marL="40650"/>
                </a:tc>
                <a:tc>
                  <a:txBody>
                    <a:bodyPr/>
                    <a:lstStyle/>
                    <a:p>
                      <a:pPr indent="0" lvl="0" marL="0" marR="0" rtl="0" algn="ctr">
                        <a:spcBef>
                          <a:spcPts val="0"/>
                        </a:spcBef>
                        <a:spcAft>
                          <a:spcPts val="0"/>
                        </a:spcAft>
                        <a:buNone/>
                      </a:pPr>
                      <a:r>
                        <a:rPr b="1" lang="en-US" sz="1600"/>
                        <a:t>Sigfox, Telensa</a:t>
                      </a:r>
                      <a:endParaRPr b="1" sz="1600">
                        <a:solidFill>
                          <a:schemeClr val="dk1"/>
                        </a:solidFill>
                        <a:latin typeface="Calibri"/>
                        <a:ea typeface="Calibri"/>
                        <a:cs typeface="Calibri"/>
                        <a:sym typeface="Calibri"/>
                      </a:endParaRPr>
                    </a:p>
                  </a:txBody>
                  <a:tcPr marT="0" marB="0" marR="40650" marL="40650"/>
                </a:tc>
                <a:tc>
                  <a:txBody>
                    <a:bodyPr/>
                    <a:lstStyle/>
                    <a:p>
                      <a:pPr indent="0" lvl="0" marL="0" marR="0" rtl="0" algn="ctr">
                        <a:spcBef>
                          <a:spcPts val="0"/>
                        </a:spcBef>
                        <a:spcAft>
                          <a:spcPts val="0"/>
                        </a:spcAft>
                        <a:buNone/>
                      </a:pPr>
                      <a:r>
                        <a:rPr b="1" lang="en-US" sz="1600"/>
                        <a:t>NB-IoT</a:t>
                      </a:r>
                      <a:endParaRPr b="1" sz="1600">
                        <a:solidFill>
                          <a:schemeClr val="dk1"/>
                        </a:solidFill>
                        <a:latin typeface="Calibri"/>
                        <a:ea typeface="Calibri"/>
                        <a:cs typeface="Calibri"/>
                        <a:sym typeface="Calibri"/>
                      </a:endParaRPr>
                    </a:p>
                  </a:txBody>
                  <a:tcPr marT="0" marB="0" marR="40650" marL="40650"/>
                </a:tc>
              </a:tr>
              <a:tr h="433725">
                <a:tc>
                  <a:txBody>
                    <a:bodyPr/>
                    <a:lstStyle/>
                    <a:p>
                      <a:pPr indent="0" lvl="0" marL="0" marR="0" rtl="0" algn="l">
                        <a:spcBef>
                          <a:spcPts val="0"/>
                        </a:spcBef>
                        <a:spcAft>
                          <a:spcPts val="0"/>
                        </a:spcAft>
                        <a:buNone/>
                      </a:pPr>
                      <a:r>
                        <a:rPr b="1" lang="en-US" sz="1400"/>
                        <a:t>Frequency spectrum</a:t>
                      </a:r>
                      <a:endParaRPr b="1"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Unlicensed (ISM band)</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Unlicensed (ISM band)</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Licensed - LTE in band/ Guard band/standalone</a:t>
                      </a:r>
                      <a:endParaRPr sz="1400">
                        <a:solidFill>
                          <a:schemeClr val="dk1"/>
                        </a:solidFill>
                        <a:latin typeface="Calibri"/>
                        <a:ea typeface="Calibri"/>
                        <a:cs typeface="Calibri"/>
                        <a:sym typeface="Calibri"/>
                      </a:endParaRPr>
                    </a:p>
                  </a:txBody>
                  <a:tcPr marT="0" marB="0" marR="40650" marL="40650"/>
                </a:tc>
              </a:tr>
              <a:tr h="527925">
                <a:tc>
                  <a:txBody>
                    <a:bodyPr/>
                    <a:lstStyle/>
                    <a:p>
                      <a:pPr indent="0" lvl="0" marL="0" marR="0" rtl="0" algn="l">
                        <a:spcBef>
                          <a:spcPts val="0"/>
                        </a:spcBef>
                        <a:spcAft>
                          <a:spcPts val="0"/>
                        </a:spcAft>
                        <a:buNone/>
                      </a:pPr>
                      <a:r>
                        <a:rPr b="1" lang="en-US" sz="1400"/>
                        <a:t>N/W Coverage</a:t>
                      </a:r>
                      <a:endParaRPr b="1"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Least in urban environment &amp; susceptible to Interference</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Medium coverage </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Good coverage</a:t>
                      </a:r>
                      <a:endParaRPr sz="1400">
                        <a:solidFill>
                          <a:schemeClr val="dk1"/>
                        </a:solidFill>
                        <a:latin typeface="Calibri"/>
                        <a:ea typeface="Calibri"/>
                        <a:cs typeface="Calibri"/>
                        <a:sym typeface="Calibri"/>
                      </a:endParaRPr>
                    </a:p>
                  </a:txBody>
                  <a:tcPr marT="0" marB="0" marR="40650" marL="40650"/>
                </a:tc>
              </a:tr>
              <a:tr h="381000">
                <a:tc>
                  <a:txBody>
                    <a:bodyPr/>
                    <a:lstStyle/>
                    <a:p>
                      <a:pPr indent="0" lvl="0" marL="0" marR="0" rtl="0" algn="l">
                        <a:spcBef>
                          <a:spcPts val="0"/>
                        </a:spcBef>
                        <a:spcAft>
                          <a:spcPts val="0"/>
                        </a:spcAft>
                        <a:buNone/>
                      </a:pPr>
                      <a:r>
                        <a:rPr b="1" lang="en-US" sz="1400"/>
                        <a:t>Data rate</a:t>
                      </a:r>
                      <a:endParaRPr b="1"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10 kbps</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100 bps</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200kbps</a:t>
                      </a:r>
                      <a:endParaRPr sz="1400">
                        <a:solidFill>
                          <a:schemeClr val="dk1"/>
                        </a:solidFill>
                        <a:latin typeface="Calibri"/>
                        <a:ea typeface="Calibri"/>
                        <a:cs typeface="Calibri"/>
                        <a:sym typeface="Calibri"/>
                      </a:endParaRPr>
                    </a:p>
                  </a:txBody>
                  <a:tcPr marT="0" marB="0" marR="40650" marL="40650"/>
                </a:tc>
              </a:tr>
              <a:tr h="457200">
                <a:tc>
                  <a:txBody>
                    <a:bodyPr/>
                    <a:lstStyle/>
                    <a:p>
                      <a:pPr indent="0" lvl="0" marL="0" marR="0" rtl="0" algn="l">
                        <a:spcBef>
                          <a:spcPts val="0"/>
                        </a:spcBef>
                        <a:spcAft>
                          <a:spcPts val="0"/>
                        </a:spcAft>
                        <a:buNone/>
                      </a:pPr>
                      <a:r>
                        <a:rPr b="1" lang="en-US" sz="1400"/>
                        <a:t>Battery life</a:t>
                      </a:r>
                      <a:endParaRPr b="1"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Good</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Good</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Good</a:t>
                      </a:r>
                      <a:endParaRPr sz="1400">
                        <a:solidFill>
                          <a:schemeClr val="dk1"/>
                        </a:solidFill>
                        <a:latin typeface="Calibri"/>
                        <a:ea typeface="Calibri"/>
                        <a:cs typeface="Calibri"/>
                        <a:sym typeface="Calibri"/>
                      </a:endParaRPr>
                    </a:p>
                  </a:txBody>
                  <a:tcPr marT="0" marB="0" marR="40650" marL="40650"/>
                </a:tc>
              </a:tr>
              <a:tr h="867475">
                <a:tc>
                  <a:txBody>
                    <a:bodyPr/>
                    <a:lstStyle/>
                    <a:p>
                      <a:pPr indent="0" lvl="0" marL="0" marR="0" rtl="0" algn="l">
                        <a:spcBef>
                          <a:spcPts val="0"/>
                        </a:spcBef>
                        <a:spcAft>
                          <a:spcPts val="0"/>
                        </a:spcAft>
                        <a:buNone/>
                      </a:pPr>
                      <a:r>
                        <a:rPr b="1" lang="en-US" sz="1400"/>
                        <a:t>Base station maintenance is part of our project.</a:t>
                      </a:r>
                      <a:endParaRPr b="1"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Yes, thus requiring more time and effort to make a product.</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No, third party operators or the company itself will provide.</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No, Cellular N/W, similar to GSM base stations</a:t>
                      </a:r>
                      <a:endParaRPr sz="1400">
                        <a:solidFill>
                          <a:schemeClr val="dk1"/>
                        </a:solidFill>
                        <a:latin typeface="Calibri"/>
                        <a:ea typeface="Calibri"/>
                        <a:cs typeface="Calibri"/>
                        <a:sym typeface="Calibri"/>
                      </a:endParaRPr>
                    </a:p>
                  </a:txBody>
                  <a:tcPr marT="0" marB="0" marR="40650" marL="40650"/>
                </a:tc>
              </a:tr>
              <a:tr h="1084325">
                <a:tc>
                  <a:txBody>
                    <a:bodyPr/>
                    <a:lstStyle/>
                    <a:p>
                      <a:pPr indent="0" lvl="0" marL="0" marR="0" rtl="0" algn="l">
                        <a:spcBef>
                          <a:spcPts val="0"/>
                        </a:spcBef>
                        <a:spcAft>
                          <a:spcPts val="0"/>
                        </a:spcAft>
                        <a:buNone/>
                      </a:pPr>
                      <a:r>
                        <a:rPr b="1" lang="en-US" sz="1400"/>
                        <a:t>Ecosystem</a:t>
                      </a:r>
                      <a:endParaRPr b="1"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Semtech formed the LoRa alliance and standardising the LoRaWAN</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Deployed in more than 30 countries and trying to expand their N/W.</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3GPP is standardising this and all the telecom companies have the potential to deploy this N/W.</a:t>
                      </a:r>
                      <a:endParaRPr sz="1400">
                        <a:solidFill>
                          <a:schemeClr val="dk1"/>
                        </a:solidFill>
                        <a:latin typeface="Calibri"/>
                        <a:ea typeface="Calibri"/>
                        <a:cs typeface="Calibri"/>
                        <a:sym typeface="Calibri"/>
                      </a:endParaRPr>
                    </a:p>
                  </a:txBody>
                  <a:tcPr marT="0" marB="0" marR="40650" marL="40650"/>
                </a:tc>
              </a:tr>
              <a:tr h="922975">
                <a:tc>
                  <a:txBody>
                    <a:bodyPr/>
                    <a:lstStyle/>
                    <a:p>
                      <a:pPr indent="0" lvl="0" marL="0" marR="0" rtl="0" algn="l">
                        <a:spcBef>
                          <a:spcPts val="0"/>
                        </a:spcBef>
                        <a:spcAft>
                          <a:spcPts val="0"/>
                        </a:spcAft>
                        <a:buNone/>
                      </a:pPr>
                      <a:r>
                        <a:rPr b="1" lang="en-US" sz="1400"/>
                        <a:t>Is it ready in India ?</a:t>
                      </a:r>
                      <a:endParaRPr/>
                    </a:p>
                    <a:p>
                      <a:pPr indent="0" lvl="0" marL="0" marR="0" rtl="0" algn="l">
                        <a:spcBef>
                          <a:spcPts val="0"/>
                        </a:spcBef>
                        <a:spcAft>
                          <a:spcPts val="0"/>
                        </a:spcAft>
                        <a:buNone/>
                      </a:pPr>
                      <a:r>
                        <a:rPr b="1" lang="en-US" sz="1400"/>
                        <a:t>( As of today)</a:t>
                      </a:r>
                      <a:endParaRPr b="1"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Yes, can be tested by purchasing base station and end device nodes.</a:t>
                      </a:r>
                      <a:endParaRPr sz="1400"/>
                    </a:p>
                    <a:p>
                      <a:pPr indent="0" lvl="0" marL="0" marR="0" rtl="0" algn="just">
                        <a:spcBef>
                          <a:spcPts val="0"/>
                        </a:spcBef>
                        <a:spcAft>
                          <a:spcPts val="0"/>
                        </a:spcAft>
                        <a:buNone/>
                      </a:pPr>
                      <a:r>
                        <a:rPr lang="en-US" sz="1400"/>
                        <a:t>Tata Communications has setup base stations in different cities.</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No, these companies haven’t come to India yet.</a:t>
                      </a:r>
                      <a:endParaRPr sz="1400">
                        <a:solidFill>
                          <a:schemeClr val="dk1"/>
                        </a:solidFill>
                        <a:latin typeface="Calibri"/>
                        <a:ea typeface="Calibri"/>
                        <a:cs typeface="Calibri"/>
                        <a:sym typeface="Calibri"/>
                      </a:endParaRPr>
                    </a:p>
                  </a:txBody>
                  <a:tcPr marT="0" marB="0" marR="40650" marL="40650"/>
                </a:tc>
                <a:tc>
                  <a:txBody>
                    <a:bodyPr/>
                    <a:lstStyle/>
                    <a:p>
                      <a:pPr indent="0" lvl="0" marL="0" marR="0" rtl="0" algn="just">
                        <a:spcBef>
                          <a:spcPts val="0"/>
                        </a:spcBef>
                        <a:spcAft>
                          <a:spcPts val="0"/>
                        </a:spcAft>
                        <a:buNone/>
                      </a:pPr>
                      <a:r>
                        <a:rPr lang="en-US" sz="1400"/>
                        <a:t>Jio with Samsung are planning to setup</a:t>
                      </a:r>
                      <a:endParaRPr sz="1400">
                        <a:solidFill>
                          <a:schemeClr val="dk1"/>
                        </a:solidFill>
                        <a:latin typeface="Calibri"/>
                        <a:ea typeface="Calibri"/>
                        <a:cs typeface="Calibri"/>
                        <a:sym typeface="Calibri"/>
                      </a:endParaRPr>
                    </a:p>
                  </a:txBody>
                  <a:tcPr marT="0" marB="0" marR="40650" marL="4065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3"/>
          <p:cNvSpPr txBox="1"/>
          <p:nvPr>
            <p:ph type="title"/>
          </p:nvPr>
        </p:nvSpPr>
        <p:spPr>
          <a:xfrm>
            <a:off x="457200" y="76200"/>
            <a:ext cx="8229600" cy="639762"/>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sz="3600"/>
              <a:t>@2018</a:t>
            </a:r>
            <a:endParaRPr/>
          </a:p>
        </p:txBody>
      </p:sp>
      <p:pic>
        <p:nvPicPr>
          <p:cNvPr descr="Image result for gartner hype cycle" id="308" name="Google Shape;308;p13"/>
          <p:cNvPicPr preferRelativeResize="0"/>
          <p:nvPr/>
        </p:nvPicPr>
        <p:blipFill rotWithShape="1">
          <a:blip r:embed="rId3">
            <a:alphaModFix/>
          </a:blip>
          <a:srcRect b="0" l="0" r="0" t="0"/>
          <a:stretch/>
        </p:blipFill>
        <p:spPr>
          <a:xfrm>
            <a:off x="457200" y="914400"/>
            <a:ext cx="8153400" cy="57912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130"/>
          <p:cNvSpPr txBox="1"/>
          <p:nvPr>
            <p:ph type="title"/>
          </p:nvPr>
        </p:nvSpPr>
        <p:spPr>
          <a:xfrm>
            <a:off x="326363" y="202680"/>
            <a:ext cx="7576829" cy="1136160"/>
          </a:xfrm>
          <a:prstGeom prst="rect">
            <a:avLst/>
          </a:prstGeom>
          <a:noFill/>
          <a:ln>
            <a:noFill/>
          </a:ln>
        </p:spPr>
        <p:txBody>
          <a:bodyPr anchorCtr="0" anchor="ctr" bIns="34250" lIns="68525" spcFirstLastPara="1" rIns="68525" wrap="square" tIns="11250">
            <a:normAutofit/>
          </a:bodyPr>
          <a:lstStyle/>
          <a:p>
            <a:pPr indent="0" lvl="0" marL="0" rtl="0" algn="ctr">
              <a:lnSpc>
                <a:spcPct val="97000"/>
              </a:lnSpc>
              <a:spcBef>
                <a:spcPts val="0"/>
              </a:spcBef>
              <a:spcAft>
                <a:spcPts val="0"/>
              </a:spcAft>
              <a:buClr>
                <a:schemeClr val="dk1"/>
              </a:buClr>
              <a:buSzPts val="3628"/>
              <a:buFont typeface="Calibri"/>
              <a:buNone/>
            </a:pPr>
            <a:r>
              <a:rPr lang="en-US" sz="3628">
                <a:latin typeface="Calibri"/>
                <a:ea typeface="Calibri"/>
                <a:cs typeface="Calibri"/>
                <a:sym typeface="Calibri"/>
              </a:rPr>
              <a:t>Survey of the Wireless Connectivity Spectrum for an IoT</a:t>
            </a:r>
            <a:endParaRPr sz="3628">
              <a:latin typeface="Calibri"/>
              <a:ea typeface="Calibri"/>
              <a:cs typeface="Calibri"/>
              <a:sym typeface="Calibri"/>
            </a:endParaRPr>
          </a:p>
        </p:txBody>
      </p:sp>
      <p:graphicFrame>
        <p:nvGraphicFramePr>
          <p:cNvPr id="1490" name="Google Shape;1490;p130"/>
          <p:cNvGraphicFramePr/>
          <p:nvPr/>
        </p:nvGraphicFramePr>
        <p:xfrm>
          <a:off x="326364" y="1796063"/>
          <a:ext cx="3000000" cy="3000000"/>
        </p:xfrm>
        <a:graphic>
          <a:graphicData uri="http://schemas.openxmlformats.org/drawingml/2006/table">
            <a:tbl>
              <a:tblPr bandRow="1" firstRow="1">
                <a:noFill/>
                <a:tableStyleId>{4698FDC6-616B-4907-B123-BBF2F57A0CFE}</a:tableStyleId>
              </a:tblPr>
              <a:tblGrid>
                <a:gridCol w="1879850"/>
                <a:gridCol w="2009500"/>
                <a:gridCol w="1490925"/>
                <a:gridCol w="1685400"/>
                <a:gridCol w="1490925"/>
              </a:tblGrid>
              <a:tr h="564800">
                <a:tc>
                  <a:txBody>
                    <a:bodyPr/>
                    <a:lstStyle/>
                    <a:p>
                      <a:pPr indent="0" lvl="0" marL="0" marR="0" rtl="0" algn="ctr">
                        <a:spcBef>
                          <a:spcPts val="0"/>
                        </a:spcBef>
                        <a:spcAft>
                          <a:spcPts val="0"/>
                        </a:spcAft>
                        <a:buNone/>
                      </a:pPr>
                      <a:r>
                        <a:rPr b="1" lang="en-US" sz="1600"/>
                        <a:t>Wireless Protocol</a:t>
                      </a:r>
                      <a:endParaRPr/>
                    </a:p>
                  </a:txBody>
                  <a:tcPr marT="31100" marB="31100" marR="62200" marL="62200" anchor="ctr"/>
                </a:tc>
                <a:tc>
                  <a:txBody>
                    <a:bodyPr/>
                    <a:lstStyle/>
                    <a:p>
                      <a:pPr indent="0" lvl="0" marL="0" marR="0" rtl="0" algn="ctr">
                        <a:spcBef>
                          <a:spcPts val="0"/>
                        </a:spcBef>
                        <a:spcAft>
                          <a:spcPts val="0"/>
                        </a:spcAft>
                        <a:buNone/>
                      </a:pPr>
                      <a:r>
                        <a:rPr lang="en-US" sz="1600"/>
                        <a:t>Operating</a:t>
                      </a:r>
                      <a:r>
                        <a:rPr lang="en-US" sz="1600"/>
                        <a:t> Frequency</a:t>
                      </a:r>
                      <a:endParaRPr sz="1600"/>
                    </a:p>
                  </a:txBody>
                  <a:tcPr marT="31100" marB="31100" marR="62200" marL="62200" anchor="ctr"/>
                </a:tc>
                <a:tc>
                  <a:txBody>
                    <a:bodyPr/>
                    <a:lstStyle/>
                    <a:p>
                      <a:pPr indent="0" lvl="0" marL="0" marR="0" rtl="0" algn="ctr">
                        <a:spcBef>
                          <a:spcPts val="0"/>
                        </a:spcBef>
                        <a:spcAft>
                          <a:spcPts val="0"/>
                        </a:spcAft>
                        <a:buNone/>
                      </a:pPr>
                      <a:r>
                        <a:rPr lang="en-US" sz="1600"/>
                        <a:t>Range</a:t>
                      </a:r>
                      <a:endParaRPr/>
                    </a:p>
                  </a:txBody>
                  <a:tcPr marT="31100" marB="31100" marR="62200" marL="62200" anchor="ctr"/>
                </a:tc>
                <a:tc>
                  <a:txBody>
                    <a:bodyPr/>
                    <a:lstStyle/>
                    <a:p>
                      <a:pPr indent="0" lvl="0" marL="0" marR="0" rtl="0" algn="ctr">
                        <a:spcBef>
                          <a:spcPts val="0"/>
                        </a:spcBef>
                        <a:spcAft>
                          <a:spcPts val="0"/>
                        </a:spcAft>
                        <a:buNone/>
                      </a:pPr>
                      <a:r>
                        <a:rPr lang="en-US" sz="1600"/>
                        <a:t>Data Rate</a:t>
                      </a:r>
                      <a:endParaRPr/>
                    </a:p>
                  </a:txBody>
                  <a:tcPr marT="31100" marB="31100" marR="62200" marL="62200" anchor="ctr"/>
                </a:tc>
                <a:tc>
                  <a:txBody>
                    <a:bodyPr/>
                    <a:lstStyle/>
                    <a:p>
                      <a:pPr indent="0" lvl="0" marL="0" marR="0" rtl="0" algn="ctr">
                        <a:spcBef>
                          <a:spcPts val="0"/>
                        </a:spcBef>
                        <a:spcAft>
                          <a:spcPts val="0"/>
                        </a:spcAft>
                        <a:buNone/>
                      </a:pPr>
                      <a:r>
                        <a:rPr lang="en-US" sz="1600"/>
                        <a:t>Power</a:t>
                      </a:r>
                      <a:r>
                        <a:rPr lang="en-US" sz="1600"/>
                        <a:t> Consumption</a:t>
                      </a:r>
                      <a:endParaRPr sz="1600"/>
                    </a:p>
                  </a:txBody>
                  <a:tcPr marT="31100" marB="31100" marR="62200" marL="62200" anchor="ctr"/>
                </a:tc>
              </a:tr>
              <a:tr h="564800">
                <a:tc>
                  <a:txBody>
                    <a:bodyPr/>
                    <a:lstStyle/>
                    <a:p>
                      <a:pPr indent="0" lvl="0" marL="0" marR="0" rtl="0" algn="l">
                        <a:spcBef>
                          <a:spcPts val="0"/>
                        </a:spcBef>
                        <a:spcAft>
                          <a:spcPts val="0"/>
                        </a:spcAft>
                        <a:buNone/>
                      </a:pPr>
                      <a:r>
                        <a:rPr b="1" lang="en-US" sz="1600"/>
                        <a:t>BLE</a:t>
                      </a:r>
                      <a:r>
                        <a:rPr b="1" lang="en-US" sz="1600"/>
                        <a:t> PAN – IEEE 802.15.1</a:t>
                      </a:r>
                      <a:endParaRPr b="1" sz="1600"/>
                    </a:p>
                  </a:txBody>
                  <a:tcPr marT="31100" marB="31100" marR="62200" marL="62200"/>
                </a:tc>
                <a:tc>
                  <a:txBody>
                    <a:bodyPr/>
                    <a:lstStyle/>
                    <a:p>
                      <a:pPr indent="0" lvl="0" marL="0" marR="0" rtl="0" algn="l">
                        <a:spcBef>
                          <a:spcPts val="0"/>
                        </a:spcBef>
                        <a:spcAft>
                          <a:spcPts val="0"/>
                        </a:spcAft>
                        <a:buNone/>
                      </a:pPr>
                      <a:r>
                        <a:rPr lang="en-US" sz="1600"/>
                        <a:t>2.4 GHz</a:t>
                      </a:r>
                      <a:endParaRPr/>
                    </a:p>
                  </a:txBody>
                  <a:tcPr marT="31100" marB="31100" marR="62200" marL="62200"/>
                </a:tc>
                <a:tc>
                  <a:txBody>
                    <a:bodyPr/>
                    <a:lstStyle/>
                    <a:p>
                      <a:pPr indent="0" lvl="0" marL="0" marR="0" rtl="0" algn="l">
                        <a:spcBef>
                          <a:spcPts val="0"/>
                        </a:spcBef>
                        <a:spcAft>
                          <a:spcPts val="0"/>
                        </a:spcAft>
                        <a:buNone/>
                      </a:pPr>
                      <a:r>
                        <a:rPr lang="en-US" sz="1600"/>
                        <a:t>100 meters</a:t>
                      </a:r>
                      <a:endParaRPr/>
                    </a:p>
                  </a:txBody>
                  <a:tcPr marT="31100" marB="31100" marR="62200" marL="62200"/>
                </a:tc>
                <a:tc>
                  <a:txBody>
                    <a:bodyPr/>
                    <a:lstStyle/>
                    <a:p>
                      <a:pPr indent="0" lvl="0" marL="0" marR="0" rtl="0" algn="l">
                        <a:spcBef>
                          <a:spcPts val="0"/>
                        </a:spcBef>
                        <a:spcAft>
                          <a:spcPts val="0"/>
                        </a:spcAft>
                        <a:buNone/>
                      </a:pPr>
                      <a:r>
                        <a:rPr lang="en-US" sz="1600"/>
                        <a:t>Upto 3 Mbps</a:t>
                      </a:r>
                      <a:endParaRPr/>
                    </a:p>
                  </a:txBody>
                  <a:tcPr marT="31100" marB="31100" marR="62200" marL="62200"/>
                </a:tc>
                <a:tc>
                  <a:txBody>
                    <a:bodyPr/>
                    <a:lstStyle/>
                    <a:p>
                      <a:pPr indent="0" lvl="0" marL="0" marR="0" rtl="0" algn="l">
                        <a:spcBef>
                          <a:spcPts val="0"/>
                        </a:spcBef>
                        <a:spcAft>
                          <a:spcPts val="0"/>
                        </a:spcAft>
                        <a:buNone/>
                      </a:pPr>
                      <a:r>
                        <a:rPr lang="en-US" sz="1600"/>
                        <a:t>Low</a:t>
                      </a:r>
                      <a:endParaRPr/>
                    </a:p>
                  </a:txBody>
                  <a:tcPr marT="31100" marB="31100" marR="62200" marL="62200"/>
                </a:tc>
              </a:tr>
              <a:tr h="564800">
                <a:tc>
                  <a:txBody>
                    <a:bodyPr/>
                    <a:lstStyle/>
                    <a:p>
                      <a:pPr indent="0" lvl="0" marL="0" marR="0" rtl="0" algn="l">
                        <a:spcBef>
                          <a:spcPts val="0"/>
                        </a:spcBef>
                        <a:spcAft>
                          <a:spcPts val="0"/>
                        </a:spcAft>
                        <a:buNone/>
                      </a:pPr>
                      <a:r>
                        <a:rPr b="1" lang="en-US" sz="1600"/>
                        <a:t>Low Rate WPAN – IEEE 802.15.4</a:t>
                      </a:r>
                      <a:endParaRPr/>
                    </a:p>
                  </a:txBody>
                  <a:tcPr marT="31100" marB="31100" marR="62200" marL="62200"/>
                </a:tc>
                <a:tc>
                  <a:txBody>
                    <a:bodyPr/>
                    <a:lstStyle/>
                    <a:p>
                      <a:pPr indent="0" lvl="0" marL="0" marR="0" rtl="0" algn="l">
                        <a:spcBef>
                          <a:spcPts val="0"/>
                        </a:spcBef>
                        <a:spcAft>
                          <a:spcPts val="0"/>
                        </a:spcAft>
                        <a:buNone/>
                      </a:pPr>
                      <a:r>
                        <a:rPr lang="en-US" sz="1600"/>
                        <a:t>2.4</a:t>
                      </a:r>
                      <a:r>
                        <a:rPr lang="en-US" sz="1600"/>
                        <a:t> GHz</a:t>
                      </a:r>
                      <a:endParaRPr sz="1600"/>
                    </a:p>
                  </a:txBody>
                  <a:tcPr marT="31100" marB="31100" marR="62200" marL="62200"/>
                </a:tc>
                <a:tc>
                  <a:txBody>
                    <a:bodyPr/>
                    <a:lstStyle/>
                    <a:p>
                      <a:pPr indent="0" lvl="0" marL="0" marR="0" rtl="0" algn="l">
                        <a:spcBef>
                          <a:spcPts val="0"/>
                        </a:spcBef>
                        <a:spcAft>
                          <a:spcPts val="0"/>
                        </a:spcAft>
                        <a:buNone/>
                      </a:pPr>
                      <a:r>
                        <a:rPr lang="en-US" sz="1600"/>
                        <a:t>150</a:t>
                      </a:r>
                      <a:r>
                        <a:rPr lang="en-US" sz="1600"/>
                        <a:t> meters, Outdoor LoS</a:t>
                      </a:r>
                      <a:endParaRPr sz="1600"/>
                    </a:p>
                  </a:txBody>
                  <a:tcPr marT="31100" marB="31100" marR="62200" marL="62200"/>
                </a:tc>
                <a:tc>
                  <a:txBody>
                    <a:bodyPr/>
                    <a:lstStyle/>
                    <a:p>
                      <a:pPr indent="0" lvl="0" marL="0" marR="0" rtl="0" algn="l">
                        <a:spcBef>
                          <a:spcPts val="0"/>
                        </a:spcBef>
                        <a:spcAft>
                          <a:spcPts val="0"/>
                        </a:spcAft>
                        <a:buNone/>
                      </a:pPr>
                      <a:r>
                        <a:rPr lang="en-US" sz="1600"/>
                        <a:t>250 kbps</a:t>
                      </a:r>
                      <a:endParaRPr/>
                    </a:p>
                  </a:txBody>
                  <a:tcPr marT="31100" marB="31100" marR="62200" marL="62200"/>
                </a:tc>
                <a:tc>
                  <a:txBody>
                    <a:bodyPr/>
                    <a:lstStyle/>
                    <a:p>
                      <a:pPr indent="0" lvl="0" marL="0" marR="0" rtl="0" algn="l">
                        <a:spcBef>
                          <a:spcPts val="0"/>
                        </a:spcBef>
                        <a:spcAft>
                          <a:spcPts val="0"/>
                        </a:spcAft>
                        <a:buNone/>
                      </a:pPr>
                      <a:r>
                        <a:rPr lang="en-US" sz="1600"/>
                        <a:t>Low</a:t>
                      </a:r>
                      <a:endParaRPr/>
                    </a:p>
                  </a:txBody>
                  <a:tcPr marT="31100" marB="31100" marR="62200" marL="62200"/>
                </a:tc>
              </a:tr>
              <a:tr h="327225">
                <a:tc>
                  <a:txBody>
                    <a:bodyPr/>
                    <a:lstStyle/>
                    <a:p>
                      <a:pPr indent="0" lvl="0" marL="0" marR="0" rtl="0" algn="l">
                        <a:spcBef>
                          <a:spcPts val="0"/>
                        </a:spcBef>
                        <a:spcAft>
                          <a:spcPts val="0"/>
                        </a:spcAft>
                        <a:buNone/>
                      </a:pPr>
                      <a:r>
                        <a:rPr b="1" lang="en-US" sz="1600"/>
                        <a:t>LPWAN – LoRa</a:t>
                      </a:r>
                      <a:endParaRPr b="1" sz="1600"/>
                    </a:p>
                  </a:txBody>
                  <a:tcPr marT="31100" marB="31100" marR="62200" marL="62200"/>
                </a:tc>
                <a:tc>
                  <a:txBody>
                    <a:bodyPr/>
                    <a:lstStyle/>
                    <a:p>
                      <a:pPr indent="0" lvl="0" marL="0" marR="0" rtl="0" algn="l">
                        <a:spcBef>
                          <a:spcPts val="0"/>
                        </a:spcBef>
                        <a:spcAft>
                          <a:spcPts val="0"/>
                        </a:spcAft>
                        <a:buNone/>
                      </a:pPr>
                      <a:r>
                        <a:rPr lang="en-US" sz="1600"/>
                        <a:t>Sub GHz</a:t>
                      </a:r>
                      <a:r>
                        <a:rPr lang="en-US" sz="1600"/>
                        <a:t> </a:t>
                      </a:r>
                      <a:endParaRPr sz="1600"/>
                    </a:p>
                  </a:txBody>
                  <a:tcPr marT="31100" marB="31100" marR="62200" marL="62200"/>
                </a:tc>
                <a:tc>
                  <a:txBody>
                    <a:bodyPr/>
                    <a:lstStyle/>
                    <a:p>
                      <a:pPr indent="0" lvl="0" marL="0" marR="0" rtl="0" algn="l">
                        <a:spcBef>
                          <a:spcPts val="0"/>
                        </a:spcBef>
                        <a:spcAft>
                          <a:spcPts val="0"/>
                        </a:spcAft>
                        <a:buNone/>
                      </a:pPr>
                      <a:r>
                        <a:rPr lang="en-US" sz="1600"/>
                        <a:t>~ 10 km</a:t>
                      </a:r>
                      <a:endParaRPr/>
                    </a:p>
                  </a:txBody>
                  <a:tcPr marT="31100" marB="31100" marR="62200" marL="62200"/>
                </a:tc>
                <a:tc>
                  <a:txBody>
                    <a:bodyPr/>
                    <a:lstStyle/>
                    <a:p>
                      <a:pPr indent="0" lvl="0" marL="0" marR="0" rtl="0" algn="l">
                        <a:spcBef>
                          <a:spcPts val="0"/>
                        </a:spcBef>
                        <a:spcAft>
                          <a:spcPts val="0"/>
                        </a:spcAft>
                        <a:buNone/>
                      </a:pPr>
                      <a:r>
                        <a:rPr lang="en-US" sz="1600"/>
                        <a:t>0.3 – 27kbps</a:t>
                      </a:r>
                      <a:endParaRPr/>
                    </a:p>
                  </a:txBody>
                  <a:tcPr marT="31100" marB="31100" marR="62200" marL="62200"/>
                </a:tc>
                <a:tc>
                  <a:txBody>
                    <a:bodyPr/>
                    <a:lstStyle/>
                    <a:p>
                      <a:pPr indent="0" lvl="0" marL="0" marR="0" rtl="0" algn="l">
                        <a:spcBef>
                          <a:spcPts val="0"/>
                        </a:spcBef>
                        <a:spcAft>
                          <a:spcPts val="0"/>
                        </a:spcAft>
                        <a:buNone/>
                      </a:pPr>
                      <a:r>
                        <a:rPr lang="en-US" sz="1600"/>
                        <a:t>Low</a:t>
                      </a:r>
                      <a:endParaRPr/>
                    </a:p>
                  </a:txBody>
                  <a:tcPr marT="31100" marB="31100" marR="62200" marL="62200"/>
                </a:tc>
              </a:tr>
              <a:tr h="327225">
                <a:tc>
                  <a:txBody>
                    <a:bodyPr/>
                    <a:lstStyle/>
                    <a:p>
                      <a:pPr indent="0" lvl="0" marL="0" marR="0" rtl="0" algn="l">
                        <a:spcBef>
                          <a:spcPts val="0"/>
                        </a:spcBef>
                        <a:spcAft>
                          <a:spcPts val="0"/>
                        </a:spcAft>
                        <a:buNone/>
                      </a:pPr>
                      <a:r>
                        <a:rPr b="1" lang="en-US" sz="1600"/>
                        <a:t>NB-IoT</a:t>
                      </a:r>
                      <a:endParaRPr/>
                    </a:p>
                  </a:txBody>
                  <a:tcPr marT="31100" marB="31100" marR="62200" marL="62200"/>
                </a:tc>
                <a:tc>
                  <a:txBody>
                    <a:bodyPr/>
                    <a:lstStyle/>
                    <a:p>
                      <a:pPr indent="0" lvl="0" marL="0" marR="0" rtl="0" algn="l">
                        <a:spcBef>
                          <a:spcPts val="0"/>
                        </a:spcBef>
                        <a:spcAft>
                          <a:spcPts val="0"/>
                        </a:spcAft>
                        <a:buNone/>
                      </a:pPr>
                      <a:r>
                        <a:rPr lang="en-US" sz="1600"/>
                        <a:t>Cellular Bands</a:t>
                      </a:r>
                      <a:endParaRPr/>
                    </a:p>
                  </a:txBody>
                  <a:tcPr marT="31100" marB="31100" marR="62200" marL="62200"/>
                </a:tc>
                <a:tc>
                  <a:txBody>
                    <a:bodyPr/>
                    <a:lstStyle/>
                    <a:p>
                      <a:pPr indent="0" lvl="0" marL="0" marR="0" rtl="0" algn="l">
                        <a:spcBef>
                          <a:spcPts val="0"/>
                        </a:spcBef>
                        <a:spcAft>
                          <a:spcPts val="0"/>
                        </a:spcAft>
                        <a:buNone/>
                      </a:pPr>
                      <a:r>
                        <a:rPr lang="en-US" sz="1600"/>
                        <a:t>Several kms</a:t>
                      </a:r>
                      <a:endParaRPr sz="1600"/>
                    </a:p>
                  </a:txBody>
                  <a:tcPr marT="31100" marB="31100" marR="62200" marL="62200"/>
                </a:tc>
                <a:tc>
                  <a:txBody>
                    <a:bodyPr/>
                    <a:lstStyle/>
                    <a:p>
                      <a:pPr indent="0" lvl="0" marL="0" marR="0" rtl="0" algn="l">
                        <a:spcBef>
                          <a:spcPts val="0"/>
                        </a:spcBef>
                        <a:spcAft>
                          <a:spcPts val="0"/>
                        </a:spcAft>
                        <a:buNone/>
                      </a:pPr>
                      <a:r>
                        <a:rPr lang="en-US" sz="1600"/>
                        <a:t>300kbps</a:t>
                      </a:r>
                      <a:endParaRPr/>
                    </a:p>
                  </a:txBody>
                  <a:tcPr marT="31100" marB="31100" marR="62200" marL="62200"/>
                </a:tc>
                <a:tc>
                  <a:txBody>
                    <a:bodyPr/>
                    <a:lstStyle/>
                    <a:p>
                      <a:pPr indent="0" lvl="0" marL="0" marR="0" rtl="0" algn="l">
                        <a:spcBef>
                          <a:spcPts val="0"/>
                        </a:spcBef>
                        <a:spcAft>
                          <a:spcPts val="0"/>
                        </a:spcAft>
                        <a:buNone/>
                      </a:pPr>
                      <a:r>
                        <a:rPr lang="en-US" sz="1600"/>
                        <a:t>Medium</a:t>
                      </a:r>
                      <a:endParaRPr/>
                    </a:p>
                  </a:txBody>
                  <a:tcPr marT="31100" marB="31100" marR="62200" marL="62200"/>
                </a:tc>
              </a:tr>
              <a:tr h="327225">
                <a:tc>
                  <a:txBody>
                    <a:bodyPr/>
                    <a:lstStyle/>
                    <a:p>
                      <a:pPr indent="0" lvl="0" marL="0" marR="0" rtl="0" algn="l">
                        <a:spcBef>
                          <a:spcPts val="0"/>
                        </a:spcBef>
                        <a:spcAft>
                          <a:spcPts val="0"/>
                        </a:spcAft>
                        <a:buNone/>
                      </a:pPr>
                      <a:r>
                        <a:rPr b="1" lang="en-US" sz="1600"/>
                        <a:t>SigFox</a:t>
                      </a:r>
                      <a:endParaRPr b="1" sz="1600"/>
                    </a:p>
                  </a:txBody>
                  <a:tcPr marT="31100" marB="31100" marR="62200" marL="62200"/>
                </a:tc>
                <a:tc>
                  <a:txBody>
                    <a:bodyPr/>
                    <a:lstStyle/>
                    <a:p>
                      <a:pPr indent="0" lvl="0" marL="0" marR="0" rtl="0" algn="l">
                        <a:spcBef>
                          <a:spcPts val="0"/>
                        </a:spcBef>
                        <a:spcAft>
                          <a:spcPts val="0"/>
                        </a:spcAft>
                        <a:buNone/>
                      </a:pPr>
                      <a:r>
                        <a:rPr lang="en-US" sz="1600"/>
                        <a:t>Sub GHz</a:t>
                      </a:r>
                      <a:endParaRPr/>
                    </a:p>
                  </a:txBody>
                  <a:tcPr marT="31100" marB="31100" marR="62200" marL="62200"/>
                </a:tc>
                <a:tc>
                  <a:txBody>
                    <a:bodyPr/>
                    <a:lstStyle/>
                    <a:p>
                      <a:pPr indent="0" lvl="0" marL="0" marR="0" rtl="0" algn="l">
                        <a:spcBef>
                          <a:spcPts val="0"/>
                        </a:spcBef>
                        <a:spcAft>
                          <a:spcPts val="0"/>
                        </a:spcAft>
                        <a:buNone/>
                      </a:pPr>
                      <a:r>
                        <a:rPr lang="en-US" sz="1600"/>
                        <a:t>Several kms</a:t>
                      </a:r>
                      <a:endParaRPr sz="1600"/>
                    </a:p>
                  </a:txBody>
                  <a:tcPr marT="31100" marB="31100" marR="62200" marL="62200"/>
                </a:tc>
                <a:tc>
                  <a:txBody>
                    <a:bodyPr/>
                    <a:lstStyle/>
                    <a:p>
                      <a:pPr indent="0" lvl="0" marL="0" marR="0" rtl="0" algn="l">
                        <a:spcBef>
                          <a:spcPts val="0"/>
                        </a:spcBef>
                        <a:spcAft>
                          <a:spcPts val="0"/>
                        </a:spcAft>
                        <a:buNone/>
                      </a:pPr>
                      <a:r>
                        <a:rPr lang="en-US" sz="1600"/>
                        <a:t>&lt;1kbps</a:t>
                      </a:r>
                      <a:endParaRPr/>
                    </a:p>
                  </a:txBody>
                  <a:tcPr marT="31100" marB="31100" marR="62200" marL="62200"/>
                </a:tc>
                <a:tc>
                  <a:txBody>
                    <a:bodyPr/>
                    <a:lstStyle/>
                    <a:p>
                      <a:pPr indent="0" lvl="0" marL="0" marR="0" rtl="0" algn="l">
                        <a:spcBef>
                          <a:spcPts val="0"/>
                        </a:spcBef>
                        <a:spcAft>
                          <a:spcPts val="0"/>
                        </a:spcAft>
                        <a:buNone/>
                      </a:pPr>
                      <a:r>
                        <a:rPr lang="en-US" sz="1600"/>
                        <a:t>Low</a:t>
                      </a:r>
                      <a:endParaRPr/>
                    </a:p>
                  </a:txBody>
                  <a:tcPr marT="31100" marB="31100" marR="62200" marL="62200"/>
                </a:tc>
              </a:tr>
              <a:tr h="327225">
                <a:tc>
                  <a:txBody>
                    <a:bodyPr/>
                    <a:lstStyle/>
                    <a:p>
                      <a:pPr indent="0" lvl="0" marL="0" marR="0" rtl="0" algn="l">
                        <a:spcBef>
                          <a:spcPts val="0"/>
                        </a:spcBef>
                        <a:spcAft>
                          <a:spcPts val="0"/>
                        </a:spcAft>
                        <a:buNone/>
                      </a:pPr>
                      <a:r>
                        <a:rPr b="1" lang="en-US" sz="1600"/>
                        <a:t>Weightless</a:t>
                      </a:r>
                      <a:endParaRPr/>
                    </a:p>
                  </a:txBody>
                  <a:tcPr marT="31100" marB="31100" marR="62200" marL="62200"/>
                </a:tc>
                <a:tc>
                  <a:txBody>
                    <a:bodyPr/>
                    <a:lstStyle/>
                    <a:p>
                      <a:pPr indent="0" lvl="0" marL="0" marR="0" rtl="0" algn="l">
                        <a:spcBef>
                          <a:spcPts val="0"/>
                        </a:spcBef>
                        <a:spcAft>
                          <a:spcPts val="0"/>
                        </a:spcAft>
                        <a:buNone/>
                      </a:pPr>
                      <a:r>
                        <a:rPr lang="en-US" sz="1600"/>
                        <a:t>Sub GHz</a:t>
                      </a:r>
                      <a:endParaRPr/>
                    </a:p>
                  </a:txBody>
                  <a:tcPr marT="31100" marB="31100" marR="62200" marL="62200"/>
                </a:tc>
                <a:tc>
                  <a:txBody>
                    <a:bodyPr/>
                    <a:lstStyle/>
                    <a:p>
                      <a:pPr indent="0" lvl="0" marL="0" marR="0" rtl="0" algn="l">
                        <a:spcBef>
                          <a:spcPts val="0"/>
                        </a:spcBef>
                        <a:spcAft>
                          <a:spcPts val="0"/>
                        </a:spcAft>
                        <a:buNone/>
                      </a:pPr>
                      <a:r>
                        <a:rPr lang="en-US" sz="1600"/>
                        <a:t>Several kms</a:t>
                      </a:r>
                      <a:endParaRPr sz="1600"/>
                    </a:p>
                  </a:txBody>
                  <a:tcPr marT="31100" marB="31100" marR="62200" marL="62200"/>
                </a:tc>
                <a:tc>
                  <a:txBody>
                    <a:bodyPr/>
                    <a:lstStyle/>
                    <a:p>
                      <a:pPr indent="0" lvl="0" marL="0" marR="0" rtl="0" algn="l">
                        <a:spcBef>
                          <a:spcPts val="0"/>
                        </a:spcBef>
                        <a:spcAft>
                          <a:spcPts val="0"/>
                        </a:spcAft>
                        <a:buNone/>
                      </a:pPr>
                      <a:r>
                        <a:rPr lang="en-US" sz="1600"/>
                        <a:t>0.1 – 24 Mbps</a:t>
                      </a:r>
                      <a:endParaRPr/>
                    </a:p>
                  </a:txBody>
                  <a:tcPr marT="31100" marB="31100" marR="62200" marL="62200"/>
                </a:tc>
                <a:tc>
                  <a:txBody>
                    <a:bodyPr/>
                    <a:lstStyle/>
                    <a:p>
                      <a:pPr indent="0" lvl="0" marL="0" marR="0" rtl="0" algn="l">
                        <a:spcBef>
                          <a:spcPts val="0"/>
                        </a:spcBef>
                        <a:spcAft>
                          <a:spcPts val="0"/>
                        </a:spcAft>
                        <a:buNone/>
                      </a:pPr>
                      <a:r>
                        <a:rPr lang="en-US" sz="1600"/>
                        <a:t>Low</a:t>
                      </a:r>
                      <a:endParaRPr/>
                    </a:p>
                  </a:txBody>
                  <a:tcPr marT="31100" marB="31100" marR="62200" marL="62200"/>
                </a:tc>
              </a:tr>
              <a:tr h="327225">
                <a:tc>
                  <a:txBody>
                    <a:bodyPr/>
                    <a:lstStyle/>
                    <a:p>
                      <a:pPr indent="0" lvl="0" marL="0" marR="0" rtl="0" algn="l">
                        <a:spcBef>
                          <a:spcPts val="0"/>
                        </a:spcBef>
                        <a:spcAft>
                          <a:spcPts val="0"/>
                        </a:spcAft>
                        <a:buNone/>
                      </a:pPr>
                      <a:r>
                        <a:rPr b="1" lang="en-US" sz="1600"/>
                        <a:t>WiFi</a:t>
                      </a:r>
                      <a:endParaRPr b="1" sz="1600"/>
                    </a:p>
                  </a:txBody>
                  <a:tcPr marT="31100" marB="31100" marR="62200" marL="62200"/>
                </a:tc>
                <a:tc>
                  <a:txBody>
                    <a:bodyPr/>
                    <a:lstStyle/>
                    <a:p>
                      <a:pPr indent="0" lvl="0" marL="0" marR="0" rtl="0" algn="l">
                        <a:spcBef>
                          <a:spcPts val="0"/>
                        </a:spcBef>
                        <a:spcAft>
                          <a:spcPts val="0"/>
                        </a:spcAft>
                        <a:buNone/>
                      </a:pPr>
                      <a:r>
                        <a:rPr lang="en-US" sz="1600"/>
                        <a:t>Sub</a:t>
                      </a:r>
                      <a:r>
                        <a:rPr lang="en-US" sz="1600"/>
                        <a:t> GHz, 2.4G &amp; 5G </a:t>
                      </a:r>
                      <a:endParaRPr sz="1600"/>
                    </a:p>
                  </a:txBody>
                  <a:tcPr marT="31100" marB="31100" marR="62200" marL="62200"/>
                </a:tc>
                <a:tc>
                  <a:txBody>
                    <a:bodyPr/>
                    <a:lstStyle/>
                    <a:p>
                      <a:pPr indent="0" lvl="0" marL="0" marR="0" rtl="0" algn="l">
                        <a:spcBef>
                          <a:spcPts val="0"/>
                        </a:spcBef>
                        <a:spcAft>
                          <a:spcPts val="0"/>
                        </a:spcAft>
                        <a:buNone/>
                      </a:pPr>
                      <a:r>
                        <a:rPr lang="en-US" sz="1600"/>
                        <a:t>Upto 1 km</a:t>
                      </a:r>
                      <a:endParaRPr/>
                    </a:p>
                  </a:txBody>
                  <a:tcPr marT="31100" marB="31100" marR="62200" marL="62200"/>
                </a:tc>
                <a:tc>
                  <a:txBody>
                    <a:bodyPr/>
                    <a:lstStyle/>
                    <a:p>
                      <a:pPr indent="0" lvl="0" marL="0" marR="0" rtl="0" algn="l">
                        <a:spcBef>
                          <a:spcPts val="0"/>
                        </a:spcBef>
                        <a:spcAft>
                          <a:spcPts val="0"/>
                        </a:spcAft>
                        <a:buNone/>
                      </a:pPr>
                      <a:r>
                        <a:rPr lang="en-US" sz="1600"/>
                        <a:t>0.1 – 54Mbps</a:t>
                      </a:r>
                      <a:endParaRPr/>
                    </a:p>
                  </a:txBody>
                  <a:tcPr marT="31100" marB="31100" marR="62200" marL="62200"/>
                </a:tc>
                <a:tc>
                  <a:txBody>
                    <a:bodyPr/>
                    <a:lstStyle/>
                    <a:p>
                      <a:pPr indent="0" lvl="0" marL="0" marR="0" rtl="0" algn="l">
                        <a:spcBef>
                          <a:spcPts val="0"/>
                        </a:spcBef>
                        <a:spcAft>
                          <a:spcPts val="0"/>
                        </a:spcAft>
                        <a:buNone/>
                      </a:pPr>
                      <a:r>
                        <a:rPr lang="en-US" sz="1600"/>
                        <a:t>Medium</a:t>
                      </a:r>
                      <a:endParaRPr/>
                    </a:p>
                  </a:txBody>
                  <a:tcPr marT="31100" marB="31100" marR="62200" marL="62200"/>
                </a:tc>
              </a:tr>
              <a:tr h="327225">
                <a:tc>
                  <a:txBody>
                    <a:bodyPr/>
                    <a:lstStyle/>
                    <a:p>
                      <a:pPr indent="0" lvl="0" marL="0" marR="0" rtl="0" algn="l">
                        <a:spcBef>
                          <a:spcPts val="0"/>
                        </a:spcBef>
                        <a:spcAft>
                          <a:spcPts val="0"/>
                        </a:spcAft>
                        <a:buNone/>
                      </a:pPr>
                      <a:r>
                        <a:rPr b="1" lang="en-US" sz="1600"/>
                        <a:t>2G/3G/4G</a:t>
                      </a:r>
                      <a:endParaRPr/>
                    </a:p>
                  </a:txBody>
                  <a:tcPr marT="31100" marB="31100" marR="62200" marL="62200"/>
                </a:tc>
                <a:tc>
                  <a:txBody>
                    <a:bodyPr/>
                    <a:lstStyle/>
                    <a:p>
                      <a:pPr indent="0" lvl="0" marL="0" marR="0" rtl="0" algn="l">
                        <a:spcBef>
                          <a:spcPts val="0"/>
                        </a:spcBef>
                        <a:spcAft>
                          <a:spcPts val="0"/>
                        </a:spcAft>
                        <a:buNone/>
                      </a:pPr>
                      <a:r>
                        <a:rPr lang="en-US" sz="1600"/>
                        <a:t>Cellular Bands</a:t>
                      </a:r>
                      <a:endParaRPr/>
                    </a:p>
                  </a:txBody>
                  <a:tcPr marT="31100" marB="31100" marR="62200" marL="62200"/>
                </a:tc>
                <a:tc>
                  <a:txBody>
                    <a:bodyPr/>
                    <a:lstStyle/>
                    <a:p>
                      <a:pPr indent="0" lvl="0" marL="0" marR="0" rtl="0" algn="l">
                        <a:spcBef>
                          <a:spcPts val="0"/>
                        </a:spcBef>
                        <a:spcAft>
                          <a:spcPts val="0"/>
                        </a:spcAft>
                        <a:buNone/>
                      </a:pPr>
                      <a:r>
                        <a:rPr lang="en-US" sz="1600"/>
                        <a:t>Several kms</a:t>
                      </a:r>
                      <a:endParaRPr sz="1600"/>
                    </a:p>
                  </a:txBody>
                  <a:tcPr marT="31100" marB="31100" marR="62200" marL="62200"/>
                </a:tc>
                <a:tc>
                  <a:txBody>
                    <a:bodyPr/>
                    <a:lstStyle/>
                    <a:p>
                      <a:pPr indent="0" lvl="0" marL="0" marR="0" rtl="0" algn="l">
                        <a:spcBef>
                          <a:spcPts val="0"/>
                        </a:spcBef>
                        <a:spcAft>
                          <a:spcPts val="0"/>
                        </a:spcAft>
                        <a:buNone/>
                      </a:pPr>
                      <a:r>
                        <a:rPr lang="en-US" sz="1600"/>
                        <a:t>10Mbps</a:t>
                      </a:r>
                      <a:endParaRPr/>
                    </a:p>
                  </a:txBody>
                  <a:tcPr marT="31100" marB="31100" marR="62200" marL="62200"/>
                </a:tc>
                <a:tc>
                  <a:txBody>
                    <a:bodyPr/>
                    <a:lstStyle/>
                    <a:p>
                      <a:pPr indent="0" lvl="0" marL="0" marR="0" rtl="0" algn="l">
                        <a:spcBef>
                          <a:spcPts val="0"/>
                        </a:spcBef>
                        <a:spcAft>
                          <a:spcPts val="0"/>
                        </a:spcAft>
                        <a:buNone/>
                      </a:pPr>
                      <a:r>
                        <a:rPr lang="en-US" sz="1600"/>
                        <a:t>High</a:t>
                      </a:r>
                      <a:endParaRPr/>
                    </a:p>
                  </a:txBody>
                  <a:tcPr marT="31100" marB="31100" marR="62200" marL="62200"/>
                </a:tc>
              </a:tr>
            </a:tbl>
          </a:graphicData>
        </a:graphic>
      </p:graphicFrame>
    </p:spTree>
  </p:cSld>
  <p:clrMapOvr>
    <a:masterClrMapping/>
  </p:clrMapOvr>
  <p:transition p14:dur="10">
    <p:circle/>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4" name="Shape 1494"/>
        <p:cNvGrpSpPr/>
        <p:nvPr/>
      </p:nvGrpSpPr>
      <p:grpSpPr>
        <a:xfrm>
          <a:off x="0" y="0"/>
          <a:ext cx="0" cy="0"/>
          <a:chOff x="0" y="0"/>
          <a:chExt cx="0" cy="0"/>
        </a:xfrm>
      </p:grpSpPr>
      <p:pic>
        <p:nvPicPr>
          <p:cNvPr id="1495" name="Google Shape;1495;p131"/>
          <p:cNvPicPr preferRelativeResize="0"/>
          <p:nvPr/>
        </p:nvPicPr>
        <p:blipFill rotWithShape="1">
          <a:blip r:embed="rId3">
            <a:alphaModFix/>
          </a:blip>
          <a:srcRect b="7112" l="27562" r="28068" t="27277"/>
          <a:stretch/>
        </p:blipFill>
        <p:spPr>
          <a:xfrm>
            <a:off x="132080" y="1026160"/>
            <a:ext cx="8859520" cy="5527040"/>
          </a:xfrm>
          <a:prstGeom prst="rect">
            <a:avLst/>
          </a:prstGeom>
          <a:noFill/>
          <a:ln>
            <a:noFill/>
          </a:ln>
        </p:spPr>
      </p:pic>
      <p:sp>
        <p:nvSpPr>
          <p:cNvPr id="1496" name="Google Shape;1496;p131"/>
          <p:cNvSpPr txBox="1"/>
          <p:nvPr>
            <p:ph type="title"/>
          </p:nvPr>
        </p:nvSpPr>
        <p:spPr>
          <a:xfrm>
            <a:off x="447040" y="76200"/>
            <a:ext cx="8229600" cy="762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NB-IoT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0" name="Shape 1500"/>
        <p:cNvGrpSpPr/>
        <p:nvPr/>
      </p:nvGrpSpPr>
      <p:grpSpPr>
        <a:xfrm>
          <a:off x="0" y="0"/>
          <a:ext cx="0" cy="0"/>
          <a:chOff x="0" y="0"/>
          <a:chExt cx="0" cy="0"/>
        </a:xfrm>
      </p:grpSpPr>
      <p:pic>
        <p:nvPicPr>
          <p:cNvPr id="1501" name="Google Shape;1501;p132"/>
          <p:cNvPicPr preferRelativeResize="0"/>
          <p:nvPr/>
        </p:nvPicPr>
        <p:blipFill rotWithShape="1">
          <a:blip r:embed="rId3">
            <a:alphaModFix/>
          </a:blip>
          <a:srcRect b="5481" l="18374" r="18937" t="16741"/>
          <a:stretch/>
        </p:blipFill>
        <p:spPr>
          <a:xfrm>
            <a:off x="0" y="0"/>
            <a:ext cx="9144000" cy="68580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5" name="Shape 1505"/>
        <p:cNvGrpSpPr/>
        <p:nvPr/>
      </p:nvGrpSpPr>
      <p:grpSpPr>
        <a:xfrm>
          <a:off x="0" y="0"/>
          <a:ext cx="0" cy="0"/>
          <a:chOff x="0" y="0"/>
          <a:chExt cx="0" cy="0"/>
        </a:xfrm>
      </p:grpSpPr>
      <p:sp>
        <p:nvSpPr>
          <p:cNvPr id="1506" name="Google Shape;1506;p133"/>
          <p:cNvSpPr txBox="1"/>
          <p:nvPr>
            <p:ph type="title"/>
          </p:nvPr>
        </p:nvSpPr>
        <p:spPr>
          <a:xfrm>
            <a:off x="457200" y="274638"/>
            <a:ext cx="8229600" cy="639762"/>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a:t>LoRA vs NB-IoT: Physical Features </a:t>
            </a:r>
            <a:endParaRPr/>
          </a:p>
        </p:txBody>
      </p:sp>
      <p:pic>
        <p:nvPicPr>
          <p:cNvPr id="1507" name="Google Shape;1507;p133"/>
          <p:cNvPicPr preferRelativeResize="0"/>
          <p:nvPr/>
        </p:nvPicPr>
        <p:blipFill rotWithShape="1">
          <a:blip r:embed="rId3">
            <a:alphaModFix/>
          </a:blip>
          <a:srcRect b="3039" l="0" r="0" t="2902"/>
          <a:stretch/>
        </p:blipFill>
        <p:spPr>
          <a:xfrm>
            <a:off x="1524000" y="990601"/>
            <a:ext cx="6553200" cy="578404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1" name="Shape 1511"/>
        <p:cNvGrpSpPr/>
        <p:nvPr/>
      </p:nvGrpSpPr>
      <p:grpSpPr>
        <a:xfrm>
          <a:off x="0" y="0"/>
          <a:ext cx="0" cy="0"/>
          <a:chOff x="0" y="0"/>
          <a:chExt cx="0" cy="0"/>
        </a:xfrm>
      </p:grpSpPr>
      <p:sp>
        <p:nvSpPr>
          <p:cNvPr id="1512" name="Google Shape;1512;p134"/>
          <p:cNvSpPr txBox="1"/>
          <p:nvPr>
            <p:ph type="title"/>
          </p:nvPr>
        </p:nvSpPr>
        <p:spPr>
          <a:xfrm>
            <a:off x="419101" y="152400"/>
            <a:ext cx="8229600" cy="715962"/>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a:t>Comparison: IoT factors</a:t>
            </a:r>
            <a:endParaRPr/>
          </a:p>
        </p:txBody>
      </p:sp>
      <p:pic>
        <p:nvPicPr>
          <p:cNvPr descr="http://ars.els-cdn.com/content/image/1-s2.0-S2405959517300061-gr11_lrg.jpg" id="1513" name="Google Shape;1513;p134"/>
          <p:cNvPicPr preferRelativeResize="0"/>
          <p:nvPr/>
        </p:nvPicPr>
        <p:blipFill rotWithShape="1">
          <a:blip r:embed="rId3">
            <a:alphaModFix/>
          </a:blip>
          <a:srcRect b="0" l="0" r="0" t="0"/>
          <a:stretch/>
        </p:blipFill>
        <p:spPr>
          <a:xfrm>
            <a:off x="1295400" y="1244600"/>
            <a:ext cx="6858000" cy="517113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7" name="Shape 1517"/>
        <p:cNvGrpSpPr/>
        <p:nvPr/>
      </p:nvGrpSpPr>
      <p:grpSpPr>
        <a:xfrm>
          <a:off x="0" y="0"/>
          <a:ext cx="0" cy="0"/>
          <a:chOff x="0" y="0"/>
          <a:chExt cx="0" cy="0"/>
        </a:xfrm>
      </p:grpSpPr>
      <p:sp>
        <p:nvSpPr>
          <p:cNvPr id="1518" name="Google Shape;1518;p135"/>
          <p:cNvSpPr txBox="1"/>
          <p:nvPr>
            <p:ph type="title"/>
          </p:nvPr>
        </p:nvSpPr>
        <p:spPr>
          <a:xfrm>
            <a:off x="457200" y="228600"/>
            <a:ext cx="8229600" cy="639762"/>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a:t>IoT Use Cases</a:t>
            </a:r>
            <a:endParaRPr/>
          </a:p>
        </p:txBody>
      </p:sp>
      <p:pic>
        <p:nvPicPr>
          <p:cNvPr id="1519" name="Google Shape;1519;p135"/>
          <p:cNvPicPr preferRelativeResize="0"/>
          <p:nvPr/>
        </p:nvPicPr>
        <p:blipFill rotWithShape="1">
          <a:blip r:embed="rId3">
            <a:alphaModFix/>
          </a:blip>
          <a:srcRect b="0" l="0" r="0" t="0"/>
          <a:stretch/>
        </p:blipFill>
        <p:spPr>
          <a:xfrm>
            <a:off x="2286000" y="990600"/>
            <a:ext cx="4800600" cy="5723793"/>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23" name="Shape 1523"/>
        <p:cNvGrpSpPr/>
        <p:nvPr/>
      </p:nvGrpSpPr>
      <p:grpSpPr>
        <a:xfrm>
          <a:off x="0" y="0"/>
          <a:ext cx="0" cy="0"/>
          <a:chOff x="0" y="0"/>
          <a:chExt cx="0" cy="0"/>
        </a:xfrm>
      </p:grpSpPr>
      <p:sp>
        <p:nvSpPr>
          <p:cNvPr id="1524" name="Google Shape;1524;p136"/>
          <p:cNvSpPr txBox="1"/>
          <p:nvPr>
            <p:ph type="title"/>
          </p:nvPr>
        </p:nvSpPr>
        <p:spPr>
          <a:xfrm>
            <a:off x="457200" y="152400"/>
            <a:ext cx="8229600" cy="7921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IoT Communication</a:t>
            </a:r>
            <a:endParaRPr/>
          </a:p>
        </p:txBody>
      </p:sp>
      <p:pic>
        <p:nvPicPr>
          <p:cNvPr descr="u-Blox" id="1525" name="Google Shape;1525;p136"/>
          <p:cNvPicPr preferRelativeResize="0"/>
          <p:nvPr/>
        </p:nvPicPr>
        <p:blipFill rotWithShape="1">
          <a:blip r:embed="rId3">
            <a:alphaModFix/>
          </a:blip>
          <a:srcRect b="0" l="0" r="0" t="0"/>
          <a:stretch/>
        </p:blipFill>
        <p:spPr>
          <a:xfrm>
            <a:off x="457200" y="1447800"/>
            <a:ext cx="8229600" cy="41148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37"/>
          <p:cNvSpPr txBox="1"/>
          <p:nvPr>
            <p:ph type="title"/>
          </p:nvPr>
        </p:nvSpPr>
        <p:spPr>
          <a:xfrm>
            <a:off x="457200" y="274638"/>
            <a:ext cx="82296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IoT: Blend of Standards</a:t>
            </a:r>
            <a:endParaRPr/>
          </a:p>
        </p:txBody>
      </p:sp>
      <p:pic>
        <p:nvPicPr>
          <p:cNvPr descr="https://www.qorvo.com/-/media/images/qorvopublic/blog/2019/standards-end-game/fig1-iot-standards-detailed_960x500.png?la=en&amp;hash=9CD1C19A17075A5A0C09E14D6A2424AEBA4183FA" id="1531" name="Google Shape;1531;p137"/>
          <p:cNvPicPr preferRelativeResize="0"/>
          <p:nvPr/>
        </p:nvPicPr>
        <p:blipFill rotWithShape="1">
          <a:blip r:embed="rId3">
            <a:alphaModFix/>
          </a:blip>
          <a:srcRect b="8731" l="10000" r="9674" t="9251"/>
          <a:stretch/>
        </p:blipFill>
        <p:spPr>
          <a:xfrm>
            <a:off x="400878" y="1524001"/>
            <a:ext cx="8229600" cy="448251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38"/>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IoT: Blend of Standards</a:t>
            </a:r>
            <a:endParaRPr/>
          </a:p>
        </p:txBody>
      </p:sp>
      <p:pic>
        <p:nvPicPr>
          <p:cNvPr descr="https://www.synopsys.com/content/dam/synopsys/designware-ip/dwtb_q318_arc_zone_em9D_iot_fig1.jpg.imgw.850.x.jpg" id="1537" name="Google Shape;1537;p138"/>
          <p:cNvPicPr preferRelativeResize="0"/>
          <p:nvPr/>
        </p:nvPicPr>
        <p:blipFill rotWithShape="1">
          <a:blip r:embed="rId3">
            <a:alphaModFix/>
          </a:blip>
          <a:srcRect b="0" l="0" r="0" t="0"/>
          <a:stretch/>
        </p:blipFill>
        <p:spPr>
          <a:xfrm>
            <a:off x="304800" y="1828800"/>
            <a:ext cx="8351430" cy="34290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39"/>
          <p:cNvSpPr txBox="1"/>
          <p:nvPr>
            <p:ph type="title"/>
          </p:nvPr>
        </p:nvSpPr>
        <p:spPr>
          <a:xfrm>
            <a:off x="457200" y="228600"/>
            <a:ext cx="82296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Backbone</a:t>
            </a:r>
            <a:endParaRPr/>
          </a:p>
        </p:txBody>
      </p:sp>
      <p:pic>
        <p:nvPicPr>
          <p:cNvPr id="1543" name="Google Shape;1543;p139"/>
          <p:cNvPicPr preferRelativeResize="0"/>
          <p:nvPr>
            <p:ph idx="1" type="body"/>
          </p:nvPr>
        </p:nvPicPr>
        <p:blipFill rotWithShape="1">
          <a:blip r:embed="rId3">
            <a:alphaModFix/>
          </a:blip>
          <a:srcRect b="8389" l="7536" r="2407" t="17572"/>
          <a:stretch/>
        </p:blipFill>
        <p:spPr>
          <a:xfrm>
            <a:off x="152403" y="1371600"/>
            <a:ext cx="4758813" cy="2182761"/>
          </a:xfrm>
          <a:prstGeom prst="rect">
            <a:avLst/>
          </a:prstGeom>
          <a:noFill/>
          <a:ln>
            <a:noFill/>
          </a:ln>
        </p:spPr>
      </p:pic>
      <p:pic>
        <p:nvPicPr>
          <p:cNvPr id="1544" name="Google Shape;1544;p139"/>
          <p:cNvPicPr preferRelativeResize="0"/>
          <p:nvPr/>
        </p:nvPicPr>
        <p:blipFill rotWithShape="1">
          <a:blip r:embed="rId4">
            <a:alphaModFix/>
          </a:blip>
          <a:srcRect b="14530" l="0" r="0" t="0"/>
          <a:stretch/>
        </p:blipFill>
        <p:spPr>
          <a:xfrm>
            <a:off x="4038600" y="3581403"/>
            <a:ext cx="5010150" cy="27760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sp>
        <p:nvSpPr>
          <p:cNvPr id="313" name="Google Shape;313;p14"/>
          <p:cNvSpPr/>
          <p:nvPr/>
        </p:nvSpPr>
        <p:spPr>
          <a:xfrm>
            <a:off x="0" y="0"/>
            <a:ext cx="9143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4"/>
          <p:cNvSpPr txBox="1"/>
          <p:nvPr>
            <p:ph type="title"/>
          </p:nvPr>
        </p:nvSpPr>
        <p:spPr>
          <a:xfrm>
            <a:off x="6950931" y="2023110"/>
            <a:ext cx="1852218" cy="28460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sz="3200"/>
              <a:t>@Present</a:t>
            </a:r>
            <a:endParaRPr/>
          </a:p>
        </p:txBody>
      </p:sp>
      <p:sp>
        <p:nvSpPr>
          <p:cNvPr id="315" name="Google Shape;315;p14"/>
          <p:cNvSpPr/>
          <p:nvPr/>
        </p:nvSpPr>
        <p:spPr>
          <a:xfrm rot="-5400000">
            <a:off x="2361045" y="245695"/>
            <a:ext cx="1715478" cy="6437566"/>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14"/>
          <p:cNvSpPr/>
          <p:nvPr/>
        </p:nvSpPr>
        <p:spPr>
          <a:xfrm>
            <a:off x="226563" y="664308"/>
            <a:ext cx="6061974" cy="5600340"/>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artner Hype Cycle for Emerging Technologies, 2019" id="317" name="Google Shape;317;p14"/>
          <p:cNvPicPr preferRelativeResize="0"/>
          <p:nvPr/>
        </p:nvPicPr>
        <p:blipFill rotWithShape="1">
          <a:blip r:embed="rId3">
            <a:alphaModFix/>
          </a:blip>
          <a:srcRect b="3092" l="0" r="3" t="765"/>
          <a:stretch/>
        </p:blipFill>
        <p:spPr>
          <a:xfrm>
            <a:off x="408929" y="228601"/>
            <a:ext cx="5923328" cy="5410199"/>
          </a:xfrm>
          <a:prstGeom prst="rect">
            <a:avLst/>
          </a:prstGeom>
          <a:noFill/>
          <a:ln>
            <a:noFill/>
          </a:ln>
        </p:spPr>
      </p:pic>
      <p:sp>
        <p:nvSpPr>
          <p:cNvPr id="318" name="Google Shape;318;p14"/>
          <p:cNvSpPr/>
          <p:nvPr/>
        </p:nvSpPr>
        <p:spPr>
          <a:xfrm rot="5400000">
            <a:off x="5747951" y="3411145"/>
            <a:ext cx="1719072" cy="11428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40"/>
          <p:cNvSpPr txBox="1"/>
          <p:nvPr>
            <p:ph type="title"/>
          </p:nvPr>
        </p:nvSpPr>
        <p:spPr>
          <a:xfrm>
            <a:off x="456481" y="2514555"/>
            <a:ext cx="8219520" cy="113616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a:t>IPv6 over Low Power Wireless Personal Area Networks (6LoWPAN)</a:t>
            </a:r>
            <a:endParaRPr/>
          </a:p>
        </p:txBody>
      </p:sp>
      <p:pic>
        <p:nvPicPr>
          <p:cNvPr descr="http://orbigo.net/wp-content/uploads/2011/04/6lowpan.jpg" id="1550" name="Google Shape;1550;p140"/>
          <p:cNvPicPr preferRelativeResize="0"/>
          <p:nvPr/>
        </p:nvPicPr>
        <p:blipFill rotWithShape="1">
          <a:blip r:embed="rId3">
            <a:alphaModFix/>
          </a:blip>
          <a:srcRect b="0" l="0" r="0" t="0"/>
          <a:stretch/>
        </p:blipFill>
        <p:spPr>
          <a:xfrm>
            <a:off x="473159" y="3559635"/>
            <a:ext cx="1987200" cy="1200960"/>
          </a:xfrm>
          <a:prstGeom prst="rect">
            <a:avLst/>
          </a:prstGeom>
          <a:noFill/>
          <a:ln>
            <a:noFill/>
          </a:ln>
        </p:spPr>
      </p:pic>
      <p:sp>
        <p:nvSpPr>
          <p:cNvPr id="1551" name="Google Shape;1551;p140"/>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18-08-2021</a:t>
            </a:r>
            <a:endParaRPr/>
          </a:p>
        </p:txBody>
      </p:sp>
      <p:sp>
        <p:nvSpPr>
          <p:cNvPr id="1552" name="Google Shape;1552;p140"/>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553" name="Google Shape;1553;p140"/>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41"/>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What is it??</a:t>
            </a:r>
            <a:endParaRPr/>
          </a:p>
        </p:txBody>
      </p:sp>
      <p:sp>
        <p:nvSpPr>
          <p:cNvPr id="1559" name="Google Shape;1559;p141"/>
          <p:cNvSpPr txBox="1"/>
          <p:nvPr>
            <p:ph idx="1" type="body"/>
          </p:nvPr>
        </p:nvSpPr>
        <p:spPr>
          <a:xfrm>
            <a:off x="326364" y="1457978"/>
            <a:ext cx="8523273" cy="4763767"/>
          </a:xfrm>
          <a:prstGeom prst="rect">
            <a:avLst/>
          </a:prstGeom>
          <a:noFill/>
          <a:ln>
            <a:noFill/>
          </a:ln>
        </p:spPr>
        <p:txBody>
          <a:bodyPr anchorCtr="0" anchor="t" bIns="45700" lIns="91400" spcFirstLastPara="1" rIns="91400" wrap="square" tIns="45700">
            <a:normAutofit fontScale="77500" lnSpcReduction="20000"/>
          </a:bodyPr>
          <a:lstStyle/>
          <a:p>
            <a:pPr indent="-342793" lvl="0" marL="342793" rtl="0" algn="just">
              <a:spcBef>
                <a:spcPts val="0"/>
              </a:spcBef>
              <a:spcAft>
                <a:spcPts val="0"/>
              </a:spcAft>
              <a:buClr>
                <a:schemeClr val="dk1"/>
              </a:buClr>
              <a:buSzPct val="100000"/>
              <a:buChar char="•"/>
            </a:pPr>
            <a:r>
              <a:rPr lang="en-US"/>
              <a:t>6LoWPAN</a:t>
            </a:r>
            <a:endParaRPr/>
          </a:p>
          <a:p>
            <a:pPr indent="-285660" lvl="1" marL="742719" rtl="0" algn="just">
              <a:spcBef>
                <a:spcPts val="434"/>
              </a:spcBef>
              <a:spcAft>
                <a:spcPts val="0"/>
              </a:spcAft>
              <a:buClr>
                <a:schemeClr val="dk1"/>
              </a:buClr>
              <a:buSzPct val="100000"/>
              <a:buChar char="–"/>
            </a:pPr>
            <a:r>
              <a:rPr lang="en-US"/>
              <a:t>Internet Protocol (IPv6) for Low Power Constrained Devices</a:t>
            </a:r>
            <a:endParaRPr/>
          </a:p>
          <a:p>
            <a:pPr indent="-285660" lvl="1" marL="742719" rtl="0" algn="just">
              <a:spcBef>
                <a:spcPts val="434"/>
              </a:spcBef>
              <a:spcAft>
                <a:spcPts val="0"/>
              </a:spcAft>
              <a:buClr>
                <a:schemeClr val="dk1"/>
              </a:buClr>
              <a:buSzPct val="100000"/>
              <a:buChar char="–"/>
            </a:pPr>
            <a:r>
              <a:rPr lang="en-US"/>
              <a:t>Commissioned by the Internet Engineering Task Force (IETF) through 6LoWPAN Working Group</a:t>
            </a:r>
            <a:endParaRPr/>
          </a:p>
          <a:p>
            <a:pPr indent="-285660" lvl="1" marL="742719" rtl="0" algn="just">
              <a:spcBef>
                <a:spcPts val="434"/>
              </a:spcBef>
              <a:spcAft>
                <a:spcPts val="0"/>
              </a:spcAft>
              <a:buClr>
                <a:schemeClr val="dk1"/>
              </a:buClr>
              <a:buSzPct val="100000"/>
              <a:buChar char="–"/>
            </a:pPr>
            <a:r>
              <a:rPr lang="en-US"/>
              <a:t>Deals with the transmission of IPv6 packets over IEEE 802.15.4 PHY</a:t>
            </a:r>
            <a:endParaRPr/>
          </a:p>
          <a:p>
            <a:pPr indent="-342793" lvl="0" marL="342793" rtl="0" algn="just">
              <a:spcBef>
                <a:spcPts val="496"/>
              </a:spcBef>
              <a:spcAft>
                <a:spcPts val="0"/>
              </a:spcAft>
              <a:buClr>
                <a:schemeClr val="dk1"/>
              </a:buClr>
              <a:buSzPct val="100000"/>
              <a:buChar char="•"/>
            </a:pPr>
            <a:r>
              <a:rPr lang="en-US"/>
              <a:t>Why is it Important?</a:t>
            </a:r>
            <a:endParaRPr/>
          </a:p>
          <a:p>
            <a:pPr indent="-289445" lvl="1" marL="799212" rtl="0" algn="just">
              <a:spcBef>
                <a:spcPts val="434"/>
              </a:spcBef>
              <a:spcAft>
                <a:spcPts val="0"/>
              </a:spcAft>
              <a:buClr>
                <a:schemeClr val="dk1"/>
              </a:buClr>
              <a:buSzPct val="45000"/>
              <a:buFont typeface="Noto Sans Symbols"/>
              <a:buChar char="●"/>
            </a:pPr>
            <a:r>
              <a:rPr lang="en-US"/>
              <a:t>Interoperability with existing IP devices, using standard routing techniques</a:t>
            </a:r>
            <a:endParaRPr/>
          </a:p>
          <a:p>
            <a:pPr indent="-289445" lvl="1" marL="799212" rtl="0" algn="just">
              <a:spcBef>
                <a:spcPts val="434"/>
              </a:spcBef>
              <a:spcAft>
                <a:spcPts val="0"/>
              </a:spcAft>
              <a:buClr>
                <a:schemeClr val="dk1"/>
              </a:buClr>
              <a:buSzPct val="45000"/>
              <a:buFont typeface="Noto Sans Symbols"/>
              <a:buChar char="●"/>
            </a:pPr>
            <a:r>
              <a:rPr lang="en-US"/>
              <a:t>Way for standardization of communication functions </a:t>
            </a:r>
            <a:endParaRPr/>
          </a:p>
          <a:p>
            <a:pPr indent="-289445" lvl="1" marL="799212" rtl="0" algn="just">
              <a:spcBef>
                <a:spcPts val="434"/>
              </a:spcBef>
              <a:spcAft>
                <a:spcPts val="0"/>
              </a:spcAft>
              <a:buClr>
                <a:schemeClr val="dk1"/>
              </a:buClr>
              <a:buSzPct val="45000"/>
              <a:buFont typeface="Noto Sans Symbols"/>
              <a:buChar char="●"/>
            </a:pPr>
            <a:r>
              <a:rPr lang="en-US"/>
              <a:t>Tools available for managing and diagnosing IP – based network </a:t>
            </a:r>
            <a:endParaRPr/>
          </a:p>
          <a:p>
            <a:pPr indent="-289445" lvl="1" marL="799212" rtl="0" algn="just">
              <a:spcBef>
                <a:spcPts val="434"/>
              </a:spcBef>
              <a:spcAft>
                <a:spcPts val="0"/>
              </a:spcAft>
              <a:buClr>
                <a:schemeClr val="dk1"/>
              </a:buClr>
              <a:buSzPct val="45000"/>
              <a:buFont typeface="Noto Sans Symbols"/>
              <a:buChar char="●"/>
            </a:pPr>
            <a:r>
              <a:rPr lang="en-US"/>
              <a:t>IPv6 provides</a:t>
            </a:r>
            <a:endParaRPr/>
          </a:p>
          <a:p>
            <a:pPr indent="-290884" lvl="2" marL="1087216" rtl="0" algn="just">
              <a:spcBef>
                <a:spcPts val="372"/>
              </a:spcBef>
              <a:spcAft>
                <a:spcPts val="0"/>
              </a:spcAft>
              <a:buClr>
                <a:schemeClr val="dk1"/>
              </a:buClr>
              <a:buSzPct val="75000"/>
              <a:buFont typeface="Noto Sans Symbols"/>
              <a:buChar char="−"/>
            </a:pPr>
            <a:r>
              <a:rPr lang="en-US"/>
              <a:t>Address space for the large number of devices </a:t>
            </a:r>
            <a:endParaRPr/>
          </a:p>
          <a:p>
            <a:pPr indent="-290884" lvl="2" marL="1087216" rtl="0" algn="just">
              <a:spcBef>
                <a:spcPts val="372"/>
              </a:spcBef>
              <a:spcAft>
                <a:spcPts val="0"/>
              </a:spcAft>
              <a:buClr>
                <a:schemeClr val="dk1"/>
              </a:buClr>
              <a:buSzPct val="75000"/>
              <a:buFont typeface="Noto Sans Symbols"/>
              <a:buChar char="−"/>
            </a:pPr>
            <a:r>
              <a:rPr lang="en-US"/>
              <a:t>Stateless auto configuration of many devices</a:t>
            </a:r>
            <a:endParaRPr/>
          </a:p>
          <a:p>
            <a:pPr indent="-185313" lvl="0" marL="342793" rtl="0" algn="just">
              <a:spcBef>
                <a:spcPts val="496"/>
              </a:spcBef>
              <a:spcAft>
                <a:spcPts val="0"/>
              </a:spcAft>
              <a:buClr>
                <a:schemeClr val="dk1"/>
              </a:buClr>
              <a:buSzPct val="100000"/>
              <a:buNone/>
            </a:pPr>
            <a:r>
              <a:t/>
            </a:r>
            <a:endParaRPr/>
          </a:p>
        </p:txBody>
      </p:sp>
      <p:sp>
        <p:nvSpPr>
          <p:cNvPr id="1560" name="Google Shape;1560;p141"/>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561" name="Google Shape;1561;p141"/>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562" name="Google Shape;1562;p141"/>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pic>
        <p:nvPicPr>
          <p:cNvPr id="1568" name="Google Shape;1568;p142"/>
          <p:cNvPicPr preferRelativeResize="0"/>
          <p:nvPr/>
        </p:nvPicPr>
        <p:blipFill rotWithShape="1">
          <a:blip r:embed="rId3">
            <a:alphaModFix/>
          </a:blip>
          <a:srcRect b="0" l="0" r="0" t="0"/>
          <a:stretch/>
        </p:blipFill>
        <p:spPr>
          <a:xfrm>
            <a:off x="186157" y="1330098"/>
            <a:ext cx="4531446" cy="4664364"/>
          </a:xfrm>
          <a:prstGeom prst="rect">
            <a:avLst/>
          </a:prstGeom>
          <a:noFill/>
          <a:ln>
            <a:noFill/>
          </a:ln>
        </p:spPr>
      </p:pic>
      <p:sp>
        <p:nvSpPr>
          <p:cNvPr id="1569" name="Google Shape;1569;p142"/>
          <p:cNvSpPr txBox="1"/>
          <p:nvPr>
            <p:ph idx="4294967295" type="title"/>
          </p:nvPr>
        </p:nvSpPr>
        <p:spPr>
          <a:xfrm>
            <a:off x="457920" y="128723"/>
            <a:ext cx="8228160" cy="1144800"/>
          </a:xfrm>
          <a:prstGeom prst="rect">
            <a:avLst/>
          </a:prstGeom>
          <a:noFill/>
          <a:ln>
            <a:noFill/>
          </a:ln>
        </p:spPr>
        <p:txBody>
          <a:bodyPr anchorCtr="0" anchor="ctr" bIns="45700" lIns="91400" spcFirstLastPara="1" rIns="91400" wrap="square" tIns="35250">
            <a:normAutofit/>
          </a:bodyPr>
          <a:lstStyle/>
          <a:p>
            <a:pPr indent="0" lvl="0" marL="0" rtl="0" algn="ctr">
              <a:spcBef>
                <a:spcPts val="0"/>
              </a:spcBef>
              <a:spcAft>
                <a:spcPts val="0"/>
              </a:spcAft>
              <a:buClr>
                <a:schemeClr val="dk1"/>
              </a:buClr>
              <a:buSzPts val="3628"/>
              <a:buFont typeface="Calibri"/>
              <a:buNone/>
            </a:pPr>
            <a:r>
              <a:rPr lang="en-US" sz="3628"/>
              <a:t>6LoWPAN Architecture</a:t>
            </a:r>
            <a:endParaRPr/>
          </a:p>
        </p:txBody>
      </p:sp>
      <p:sp>
        <p:nvSpPr>
          <p:cNvPr id="1570" name="Google Shape;1570;p142"/>
          <p:cNvSpPr txBox="1"/>
          <p:nvPr>
            <p:ph idx="4294967295" type="body"/>
          </p:nvPr>
        </p:nvSpPr>
        <p:spPr>
          <a:xfrm>
            <a:off x="4717602" y="1604521"/>
            <a:ext cx="4100034" cy="4389941"/>
          </a:xfrm>
          <a:prstGeom prst="rect">
            <a:avLst/>
          </a:prstGeom>
          <a:noFill/>
          <a:ln>
            <a:noFill/>
          </a:ln>
        </p:spPr>
        <p:txBody>
          <a:bodyPr anchorCtr="0" anchor="t" bIns="45700" lIns="91400" spcFirstLastPara="1" rIns="91400" wrap="square" tIns="17625">
            <a:normAutofit/>
          </a:bodyPr>
          <a:lstStyle/>
          <a:p>
            <a:pPr indent="-289445" lvl="0" marL="384486" rtl="0" algn="l">
              <a:spcBef>
                <a:spcPts val="0"/>
              </a:spcBef>
              <a:spcAft>
                <a:spcPts val="0"/>
              </a:spcAft>
              <a:buClr>
                <a:schemeClr val="dk1"/>
              </a:buClr>
              <a:buSzPts val="898"/>
              <a:buFont typeface="Noto Sans Symbols"/>
              <a:buChar char="●"/>
            </a:pPr>
            <a:r>
              <a:rPr lang="en-US" sz="1995"/>
              <a:t>Edge Routers connects 6LoWPAN to other IP networks and Internet. Its  also called 6LoWPAN border router (6LBR)</a:t>
            </a:r>
            <a:endParaRPr/>
          </a:p>
          <a:p>
            <a:pPr indent="-290884" lvl="1" marL="776172" rtl="0" algn="l">
              <a:spcBef>
                <a:spcPts val="399"/>
              </a:spcBef>
              <a:spcAft>
                <a:spcPts val="0"/>
              </a:spcAft>
              <a:buClr>
                <a:schemeClr val="dk1"/>
              </a:buClr>
              <a:buSzPts val="1496"/>
              <a:buFont typeface="Noto Sans Symbols"/>
              <a:buChar char="−"/>
            </a:pPr>
            <a:r>
              <a:rPr lang="en-US" sz="1995"/>
              <a:t>Configuration information is generated and advertised to the network by the 6LBR </a:t>
            </a:r>
            <a:endParaRPr/>
          </a:p>
          <a:p>
            <a:pPr indent="-290884" lvl="1" marL="776172" rtl="0" algn="l">
              <a:spcBef>
                <a:spcPts val="399"/>
              </a:spcBef>
              <a:spcAft>
                <a:spcPts val="0"/>
              </a:spcAft>
              <a:buClr>
                <a:schemeClr val="dk1"/>
              </a:buClr>
              <a:buSzPts val="1496"/>
              <a:buFont typeface="Noto Sans Symbols"/>
              <a:buChar char="−"/>
            </a:pPr>
            <a:r>
              <a:rPr lang="en-US" sz="1995"/>
              <a:t>Eg: prefix, context, routing info.. etc</a:t>
            </a:r>
            <a:endParaRPr sz="1995"/>
          </a:p>
          <a:p>
            <a:pPr indent="-289445" lvl="0" marL="384486" rtl="0" algn="l">
              <a:spcBef>
                <a:spcPts val="399"/>
              </a:spcBef>
              <a:spcAft>
                <a:spcPts val="0"/>
              </a:spcAft>
              <a:buClr>
                <a:schemeClr val="dk1"/>
              </a:buClr>
              <a:buSzPts val="898"/>
              <a:buFont typeface="Noto Sans Symbols"/>
              <a:buChar char="●"/>
            </a:pPr>
            <a:r>
              <a:rPr lang="en-US" sz="1995"/>
              <a:t>LR – LoWPAN Routers forward  configuration info to the end devices. </a:t>
            </a:r>
            <a:endParaRPr/>
          </a:p>
        </p:txBody>
      </p:sp>
      <p:sp>
        <p:nvSpPr>
          <p:cNvPr id="1571" name="Google Shape;1571;p142"/>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18-08-2021</a:t>
            </a:r>
            <a:endParaRPr/>
          </a:p>
        </p:txBody>
      </p:sp>
      <p:sp>
        <p:nvSpPr>
          <p:cNvPr id="1572" name="Google Shape;1572;p142"/>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573" name="Google Shape;1573;p142"/>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7" name="Shape 1577"/>
        <p:cNvGrpSpPr/>
        <p:nvPr/>
      </p:nvGrpSpPr>
      <p:grpSpPr>
        <a:xfrm>
          <a:off x="0" y="0"/>
          <a:ext cx="0" cy="0"/>
          <a:chOff x="0" y="0"/>
          <a:chExt cx="0" cy="0"/>
        </a:xfrm>
      </p:grpSpPr>
      <p:pic>
        <p:nvPicPr>
          <p:cNvPr id="1578" name="Google Shape;1578;p143"/>
          <p:cNvPicPr preferRelativeResize="0"/>
          <p:nvPr/>
        </p:nvPicPr>
        <p:blipFill rotWithShape="1">
          <a:blip r:embed="rId3">
            <a:alphaModFix/>
          </a:blip>
          <a:srcRect b="0" l="0" r="0" t="0"/>
          <a:stretch/>
        </p:blipFill>
        <p:spPr>
          <a:xfrm>
            <a:off x="3467100" y="609600"/>
            <a:ext cx="5130800" cy="3390900"/>
          </a:xfrm>
          <a:prstGeom prst="rect">
            <a:avLst/>
          </a:prstGeom>
          <a:noFill/>
          <a:ln>
            <a:noFill/>
          </a:ln>
        </p:spPr>
      </p:pic>
      <p:pic>
        <p:nvPicPr>
          <p:cNvPr id="1579" name="Google Shape;1579;p143"/>
          <p:cNvPicPr preferRelativeResize="0"/>
          <p:nvPr/>
        </p:nvPicPr>
        <p:blipFill rotWithShape="1">
          <a:blip r:embed="rId4">
            <a:alphaModFix/>
          </a:blip>
          <a:srcRect b="0" l="0" r="0" t="0"/>
          <a:stretch/>
        </p:blipFill>
        <p:spPr>
          <a:xfrm>
            <a:off x="3467100" y="4076700"/>
            <a:ext cx="2006600" cy="2006600"/>
          </a:xfrm>
          <a:prstGeom prst="rect">
            <a:avLst/>
          </a:prstGeom>
          <a:noFill/>
          <a:ln>
            <a:noFill/>
          </a:ln>
        </p:spPr>
      </p:pic>
      <p:pic>
        <p:nvPicPr>
          <p:cNvPr id="1580" name="Google Shape;1580;p143"/>
          <p:cNvPicPr preferRelativeResize="0"/>
          <p:nvPr>
            <p:ph idx="4294967295" type="body"/>
          </p:nvPr>
        </p:nvPicPr>
        <p:blipFill rotWithShape="1">
          <a:blip r:embed="rId5">
            <a:alphaModFix/>
          </a:blip>
          <a:srcRect b="0" l="0" r="0" t="0"/>
          <a:stretch/>
        </p:blipFill>
        <p:spPr>
          <a:xfrm>
            <a:off x="5537200" y="4076700"/>
            <a:ext cx="3048000" cy="2006600"/>
          </a:xfrm>
          <a:prstGeom prst="rect">
            <a:avLst/>
          </a:prstGeom>
          <a:noFill/>
          <a:ln>
            <a:noFill/>
          </a:ln>
        </p:spPr>
      </p:pic>
      <p:sp>
        <p:nvSpPr>
          <p:cNvPr id="1581" name="Google Shape;1581;p143"/>
          <p:cNvSpPr txBox="1"/>
          <p:nvPr>
            <p:ph type="ctrTitle"/>
          </p:nvPr>
        </p:nvSpPr>
        <p:spPr>
          <a:xfrm>
            <a:off x="460695" y="228600"/>
            <a:ext cx="2828257" cy="1551709"/>
          </a:xfrm>
          <a:prstGeom prst="rect">
            <a:avLst/>
          </a:prstGeom>
          <a:noFill/>
          <a:ln>
            <a:noFill/>
          </a:ln>
        </p:spPr>
        <p:txBody>
          <a:bodyPr anchorCtr="0" anchor="ctr" bIns="45700" lIns="91400" spcFirstLastPara="1" rIns="91400" wrap="square" tIns="45700">
            <a:normAutofit/>
          </a:bodyPr>
          <a:lstStyle/>
          <a:p>
            <a:pPr indent="0" lvl="0" marL="0" rtl="0" algn="l">
              <a:spcBef>
                <a:spcPts val="0"/>
              </a:spcBef>
              <a:spcAft>
                <a:spcPts val="0"/>
              </a:spcAft>
              <a:buClr>
                <a:schemeClr val="dk1"/>
              </a:buClr>
              <a:buSzPts val="4700"/>
              <a:buFont typeface="Calibri"/>
              <a:buNone/>
            </a:pPr>
            <a:r>
              <a:rPr lang="en-US" sz="4700"/>
              <a:t>IoT Hardware</a:t>
            </a:r>
            <a:endParaRPr/>
          </a:p>
        </p:txBody>
      </p:sp>
      <p:sp>
        <p:nvSpPr>
          <p:cNvPr id="1582" name="Google Shape;1582;p143"/>
          <p:cNvSpPr txBox="1"/>
          <p:nvPr>
            <p:ph idx="1" type="subTitle"/>
          </p:nvPr>
        </p:nvSpPr>
        <p:spPr>
          <a:xfrm>
            <a:off x="228600" y="2057400"/>
            <a:ext cx="3505200" cy="4572000"/>
          </a:xfrm>
          <a:prstGeom prst="rect">
            <a:avLst/>
          </a:prstGeom>
          <a:noFill/>
          <a:ln>
            <a:noFill/>
          </a:ln>
        </p:spPr>
        <p:txBody>
          <a:bodyPr anchorCtr="0" anchor="t" bIns="45700" lIns="91400" spcFirstLastPara="1" rIns="91400" wrap="square" tIns="45700">
            <a:normAutofit/>
          </a:bodyPr>
          <a:lstStyle/>
          <a:p>
            <a:pPr indent="0" lvl="0" marL="0" rtl="0" algn="l">
              <a:lnSpc>
                <a:spcPct val="90000"/>
              </a:lnSpc>
              <a:spcBef>
                <a:spcPts val="0"/>
              </a:spcBef>
              <a:spcAft>
                <a:spcPts val="0"/>
              </a:spcAft>
              <a:buClr>
                <a:srgbClr val="888888"/>
              </a:buClr>
              <a:buSzPts val="1800"/>
              <a:buNone/>
            </a:pPr>
            <a:r>
              <a:rPr lang="en-US" sz="1800"/>
              <a:t>Wireless SoC (system on chip)</a:t>
            </a:r>
            <a:endParaRPr/>
          </a:p>
          <a:p>
            <a:pPr indent="-342793" lvl="0" marL="342793" rtl="0" algn="l">
              <a:lnSpc>
                <a:spcPct val="90000"/>
              </a:lnSpc>
              <a:spcBef>
                <a:spcPts val="360"/>
              </a:spcBef>
              <a:spcAft>
                <a:spcPts val="0"/>
              </a:spcAft>
              <a:buClr>
                <a:srgbClr val="888888"/>
              </a:buClr>
              <a:buSzPts val="1800"/>
              <a:buFont typeface="Arial"/>
              <a:buChar char="•"/>
            </a:pPr>
            <a:r>
              <a:rPr lang="en-US" sz="1800"/>
              <a:t>GainSpan</a:t>
            </a:r>
            <a:endParaRPr sz="1800"/>
          </a:p>
          <a:p>
            <a:pPr indent="-342793" lvl="0" marL="342793" rtl="0" algn="l">
              <a:lnSpc>
                <a:spcPct val="90000"/>
              </a:lnSpc>
              <a:spcBef>
                <a:spcPts val="360"/>
              </a:spcBef>
              <a:spcAft>
                <a:spcPts val="0"/>
              </a:spcAft>
              <a:buClr>
                <a:srgbClr val="888888"/>
              </a:buClr>
              <a:buSzPts val="1800"/>
              <a:buFont typeface="Arial"/>
              <a:buChar char="•"/>
            </a:pPr>
            <a:r>
              <a:rPr lang="en-US" sz="1800"/>
              <a:t>Wiznet</a:t>
            </a:r>
            <a:endParaRPr sz="1800"/>
          </a:p>
          <a:p>
            <a:pPr indent="-342793" lvl="0" marL="342793" rtl="0" algn="l">
              <a:lnSpc>
                <a:spcPct val="90000"/>
              </a:lnSpc>
              <a:spcBef>
                <a:spcPts val="360"/>
              </a:spcBef>
              <a:spcAft>
                <a:spcPts val="0"/>
              </a:spcAft>
              <a:buClr>
                <a:srgbClr val="888888"/>
              </a:buClr>
              <a:buSzPts val="1800"/>
              <a:buFont typeface="Arial"/>
              <a:buChar char="•"/>
            </a:pPr>
            <a:r>
              <a:rPr lang="en-US" sz="1800"/>
              <a:t>Nordic Semiconductors</a:t>
            </a:r>
            <a:endParaRPr/>
          </a:p>
          <a:p>
            <a:pPr indent="-342793" lvl="0" marL="342793" rtl="0" algn="l">
              <a:lnSpc>
                <a:spcPct val="90000"/>
              </a:lnSpc>
              <a:spcBef>
                <a:spcPts val="360"/>
              </a:spcBef>
              <a:spcAft>
                <a:spcPts val="0"/>
              </a:spcAft>
              <a:buClr>
                <a:srgbClr val="888888"/>
              </a:buClr>
              <a:buSzPts val="1800"/>
              <a:buFont typeface="Arial"/>
              <a:buChar char="•"/>
            </a:pPr>
            <a:r>
              <a:rPr lang="en-US" sz="1800"/>
              <a:t>TI</a:t>
            </a:r>
            <a:endParaRPr/>
          </a:p>
          <a:p>
            <a:pPr indent="0" lvl="0" marL="0" rtl="0" algn="l">
              <a:lnSpc>
                <a:spcPct val="90000"/>
              </a:lnSpc>
              <a:spcBef>
                <a:spcPts val="360"/>
              </a:spcBef>
              <a:spcAft>
                <a:spcPts val="0"/>
              </a:spcAft>
              <a:buClr>
                <a:srgbClr val="888888"/>
              </a:buClr>
              <a:buSzPts val="1800"/>
              <a:buNone/>
            </a:pPr>
            <a:r>
              <a:rPr lang="en-US" sz="1800"/>
              <a:t>Prototyping boards and platforms</a:t>
            </a:r>
            <a:endParaRPr/>
          </a:p>
          <a:p>
            <a:pPr indent="-342793" lvl="0" marL="342793" rtl="0" algn="l">
              <a:lnSpc>
                <a:spcPct val="90000"/>
              </a:lnSpc>
              <a:spcBef>
                <a:spcPts val="360"/>
              </a:spcBef>
              <a:spcAft>
                <a:spcPts val="0"/>
              </a:spcAft>
              <a:buClr>
                <a:srgbClr val="888888"/>
              </a:buClr>
              <a:buSzPts val="1800"/>
              <a:buFont typeface="Arial"/>
              <a:buChar char="•"/>
            </a:pPr>
            <a:r>
              <a:rPr lang="en-US" sz="1800"/>
              <a:t>Arduino</a:t>
            </a:r>
            <a:endParaRPr/>
          </a:p>
          <a:p>
            <a:pPr indent="-342793" lvl="0" marL="342793" rtl="0" algn="l">
              <a:lnSpc>
                <a:spcPct val="90000"/>
              </a:lnSpc>
              <a:spcBef>
                <a:spcPts val="360"/>
              </a:spcBef>
              <a:spcAft>
                <a:spcPts val="0"/>
              </a:spcAft>
              <a:buClr>
                <a:srgbClr val="888888"/>
              </a:buClr>
              <a:buSzPts val="1800"/>
              <a:buFont typeface="Arial"/>
              <a:buChar char="•"/>
            </a:pPr>
            <a:r>
              <a:rPr lang="en-US" sz="1800"/>
              <a:t>Rasberry Pi</a:t>
            </a:r>
            <a:endParaRPr/>
          </a:p>
          <a:p>
            <a:pPr indent="-342793" lvl="0" marL="342793" rtl="0" algn="l">
              <a:lnSpc>
                <a:spcPct val="90000"/>
              </a:lnSpc>
              <a:spcBef>
                <a:spcPts val="360"/>
              </a:spcBef>
              <a:spcAft>
                <a:spcPts val="0"/>
              </a:spcAft>
              <a:buClr>
                <a:srgbClr val="888888"/>
              </a:buClr>
              <a:buSzPts val="1800"/>
              <a:buFont typeface="Arial"/>
              <a:buChar char="•"/>
            </a:pPr>
            <a:r>
              <a:rPr lang="en-US" sz="1800"/>
              <a:t>Beaglebone Black</a:t>
            </a:r>
            <a:endParaRPr/>
          </a:p>
          <a:p>
            <a:pPr indent="-342793" lvl="0" marL="342793" rtl="0" algn="l">
              <a:lnSpc>
                <a:spcPct val="90000"/>
              </a:lnSpc>
              <a:spcBef>
                <a:spcPts val="360"/>
              </a:spcBef>
              <a:spcAft>
                <a:spcPts val="0"/>
              </a:spcAft>
              <a:buClr>
                <a:srgbClr val="888888"/>
              </a:buClr>
              <a:buSzPts val="1800"/>
              <a:buFont typeface="Arial"/>
              <a:buChar char="•"/>
            </a:pPr>
            <a:r>
              <a:rPr lang="en-US" sz="1800"/>
              <a:t>Linkit One</a:t>
            </a:r>
            <a:endParaRPr/>
          </a:p>
          <a:p>
            <a:pPr indent="-342793" lvl="0" marL="342793" rtl="0" algn="l">
              <a:lnSpc>
                <a:spcPct val="90000"/>
              </a:lnSpc>
              <a:spcBef>
                <a:spcPts val="360"/>
              </a:spcBef>
              <a:spcAft>
                <a:spcPts val="0"/>
              </a:spcAft>
              <a:buClr>
                <a:srgbClr val="888888"/>
              </a:buClr>
              <a:buSzPts val="1800"/>
              <a:buFont typeface="Arial"/>
              <a:buChar char="•"/>
            </a:pPr>
            <a:r>
              <a:rPr lang="en-US" sz="1800"/>
              <a:t>ESP8266</a:t>
            </a:r>
            <a:endParaRPr/>
          </a:p>
          <a:p>
            <a:pPr indent="0" lvl="0" marL="0" rtl="0" algn="l">
              <a:lnSpc>
                <a:spcPct val="90000"/>
              </a:lnSpc>
              <a:spcBef>
                <a:spcPts val="360"/>
              </a:spcBef>
              <a:spcAft>
                <a:spcPts val="0"/>
              </a:spcAft>
              <a:buClr>
                <a:srgbClr val="888888"/>
              </a:buClr>
              <a:buSzPts val="1800"/>
              <a:buNone/>
            </a:pPr>
            <a:r>
              <a:t/>
            </a:r>
            <a:endParaRPr sz="1800"/>
          </a:p>
          <a:p>
            <a:pPr indent="0" lvl="0" marL="0" rtl="0" algn="l">
              <a:lnSpc>
                <a:spcPct val="90000"/>
              </a:lnSpc>
              <a:spcBef>
                <a:spcPts val="360"/>
              </a:spcBef>
              <a:spcAft>
                <a:spcPts val="0"/>
              </a:spcAft>
              <a:buClr>
                <a:srgbClr val="888888"/>
              </a:buClr>
              <a:buSzPts val="1800"/>
              <a:buNone/>
            </a:pPr>
            <a:r>
              <a:rPr lang="en-US" sz="1800"/>
              <a:t>so on……………………………….</a:t>
            </a:r>
            <a:br>
              <a:rPr lang="en-US" sz="1800"/>
            </a:br>
            <a:endParaRPr sz="7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6" name="Shape 1586"/>
        <p:cNvGrpSpPr/>
        <p:nvPr/>
      </p:nvGrpSpPr>
      <p:grpSpPr>
        <a:xfrm>
          <a:off x="0" y="0"/>
          <a:ext cx="0" cy="0"/>
          <a:chOff x="0" y="0"/>
          <a:chExt cx="0" cy="0"/>
        </a:xfrm>
      </p:grpSpPr>
      <p:sp>
        <p:nvSpPr>
          <p:cNvPr id="1587" name="Google Shape;1587;p144"/>
          <p:cNvSpPr txBox="1"/>
          <p:nvPr>
            <p:ph type="title"/>
          </p:nvPr>
        </p:nvSpPr>
        <p:spPr>
          <a:xfrm>
            <a:off x="457200" y="0"/>
            <a:ext cx="8229600" cy="12192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10000"/>
              <a:buFont typeface="Calibri"/>
              <a:buNone/>
            </a:pPr>
            <a:br>
              <a:rPr lang="en-US"/>
            </a:br>
            <a:r>
              <a:rPr lang="en-US" sz="4000"/>
              <a:t>What’s the difference between Arduino, Raspberry Pi, BeagleBoard</a:t>
            </a:r>
            <a:br>
              <a:rPr lang="en-US" sz="4000"/>
            </a:br>
            <a:endParaRPr sz="4000"/>
          </a:p>
        </p:txBody>
      </p:sp>
      <p:pic>
        <p:nvPicPr>
          <p:cNvPr descr="https://www.adafruit.com/adablog/wp-content/uploads/2012/06/comparison.png" id="1588" name="Google Shape;1588;p144"/>
          <p:cNvPicPr preferRelativeResize="0"/>
          <p:nvPr/>
        </p:nvPicPr>
        <p:blipFill rotWithShape="1">
          <a:blip r:embed="rId3">
            <a:alphaModFix/>
          </a:blip>
          <a:srcRect b="0" l="0" r="0" t="0"/>
          <a:stretch/>
        </p:blipFill>
        <p:spPr>
          <a:xfrm>
            <a:off x="1283368" y="1524000"/>
            <a:ext cx="7098632" cy="44958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45"/>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Popular IoT OS</a:t>
            </a:r>
            <a:endParaRPr/>
          </a:p>
        </p:txBody>
      </p:sp>
      <p:graphicFrame>
        <p:nvGraphicFramePr>
          <p:cNvPr id="1594" name="Google Shape;1594;p145"/>
          <p:cNvGraphicFramePr/>
          <p:nvPr/>
        </p:nvGraphicFramePr>
        <p:xfrm>
          <a:off x="6095616" y="3088723"/>
          <a:ext cx="3000000" cy="3000000"/>
        </p:xfrm>
        <a:graphic>
          <a:graphicData uri="http://schemas.openxmlformats.org/drawingml/2006/table">
            <a:tbl>
              <a:tblPr bandRow="1" firstCol="1" firstRow="1">
                <a:noFill/>
                <a:tableStyleId>{4698FDC6-616B-4907-B123-BBF2F57A0CFE}</a:tableStyleId>
              </a:tblPr>
              <a:tblGrid>
                <a:gridCol w="1045250"/>
                <a:gridCol w="853800"/>
                <a:gridCol w="920750"/>
              </a:tblGrid>
              <a:tr h="651850">
                <a:tc>
                  <a:txBody>
                    <a:bodyPr/>
                    <a:lstStyle/>
                    <a:p>
                      <a:pPr indent="0" lvl="0" marL="0" marR="0" rtl="0" algn="ctr">
                        <a:lnSpc>
                          <a:spcPct val="96428"/>
                        </a:lnSpc>
                        <a:spcBef>
                          <a:spcPts val="0"/>
                        </a:spcBef>
                        <a:spcAft>
                          <a:spcPts val="0"/>
                        </a:spcAft>
                        <a:buNone/>
                      </a:pPr>
                      <a:r>
                        <a:rPr lang="en-US" sz="1400"/>
                        <a:t>OS</a:t>
                      </a:r>
                      <a:endParaRPr sz="1400">
                        <a:latin typeface="Calibri"/>
                        <a:ea typeface="Calibri"/>
                        <a:cs typeface="Calibri"/>
                        <a:sym typeface="Calibri"/>
                      </a:endParaRPr>
                    </a:p>
                  </a:txBody>
                  <a:tcPr marT="190500" marB="190500" marR="0" marL="0" anchor="ctr"/>
                </a:tc>
                <a:tc>
                  <a:txBody>
                    <a:bodyPr/>
                    <a:lstStyle/>
                    <a:p>
                      <a:pPr indent="0" lvl="0" marL="0" marR="0" rtl="0" algn="ctr">
                        <a:lnSpc>
                          <a:spcPct val="96428"/>
                        </a:lnSpc>
                        <a:spcBef>
                          <a:spcPts val="0"/>
                        </a:spcBef>
                        <a:spcAft>
                          <a:spcPts val="0"/>
                        </a:spcAft>
                        <a:buNone/>
                      </a:pPr>
                      <a:r>
                        <a:rPr lang="en-US" sz="1400"/>
                        <a:t>Min RAM</a:t>
                      </a:r>
                      <a:endParaRPr sz="1400">
                        <a:latin typeface="Calibri"/>
                        <a:ea typeface="Calibri"/>
                        <a:cs typeface="Calibri"/>
                        <a:sym typeface="Calibri"/>
                      </a:endParaRPr>
                    </a:p>
                  </a:txBody>
                  <a:tcPr marT="190500" marB="190500" marR="0" marL="0" anchor="ctr"/>
                </a:tc>
                <a:tc>
                  <a:txBody>
                    <a:bodyPr/>
                    <a:lstStyle/>
                    <a:p>
                      <a:pPr indent="0" lvl="0" marL="0" marR="0" rtl="0" algn="ctr">
                        <a:lnSpc>
                          <a:spcPct val="96428"/>
                        </a:lnSpc>
                        <a:spcBef>
                          <a:spcPts val="0"/>
                        </a:spcBef>
                        <a:spcAft>
                          <a:spcPts val="0"/>
                        </a:spcAft>
                        <a:buNone/>
                      </a:pPr>
                      <a:r>
                        <a:rPr lang="en-US" sz="1400"/>
                        <a:t>Min ROM</a:t>
                      </a:r>
                      <a:endParaRPr sz="1400">
                        <a:latin typeface="Calibri"/>
                        <a:ea typeface="Calibri"/>
                        <a:cs typeface="Calibri"/>
                        <a:sym typeface="Calibri"/>
                      </a:endParaRPr>
                    </a:p>
                  </a:txBody>
                  <a:tcPr marT="190500" marB="190500" marR="0" marL="0" anchor="ctr"/>
                </a:tc>
              </a:tr>
              <a:tr h="710700">
                <a:tc>
                  <a:txBody>
                    <a:bodyPr/>
                    <a:lstStyle/>
                    <a:p>
                      <a:pPr indent="0" lvl="0" marL="0" marR="0" rtl="0" algn="ctr">
                        <a:lnSpc>
                          <a:spcPct val="115000"/>
                        </a:lnSpc>
                        <a:spcBef>
                          <a:spcPts val="0"/>
                        </a:spcBef>
                        <a:spcAft>
                          <a:spcPts val="0"/>
                        </a:spcAft>
                        <a:buNone/>
                      </a:pPr>
                      <a:r>
                        <a:rPr lang="en-US" sz="1400"/>
                        <a:t>Contiki</a:t>
                      </a:r>
                      <a:endParaRPr sz="1400">
                        <a:latin typeface="Calibri"/>
                        <a:ea typeface="Calibri"/>
                        <a:cs typeface="Calibri"/>
                        <a:sym typeface="Calibri"/>
                      </a:endParaRPr>
                    </a:p>
                  </a:txBody>
                  <a:tcPr marT="190500" marB="190500" marR="0" marL="0" anchor="ctr"/>
                </a:tc>
                <a:tc>
                  <a:txBody>
                    <a:bodyPr/>
                    <a:lstStyle/>
                    <a:p>
                      <a:pPr indent="0" lvl="0" marL="0" marR="0" rtl="0" algn="ctr">
                        <a:lnSpc>
                          <a:spcPct val="115000"/>
                        </a:lnSpc>
                        <a:spcBef>
                          <a:spcPts val="0"/>
                        </a:spcBef>
                        <a:spcAft>
                          <a:spcPts val="0"/>
                        </a:spcAft>
                        <a:buNone/>
                      </a:pPr>
                      <a:r>
                        <a:rPr lang="en-US" sz="1400"/>
                        <a:t>&lt; 2kB</a:t>
                      </a:r>
                      <a:endParaRPr sz="1400">
                        <a:latin typeface="Calibri"/>
                        <a:ea typeface="Calibri"/>
                        <a:cs typeface="Calibri"/>
                        <a:sym typeface="Calibri"/>
                      </a:endParaRPr>
                    </a:p>
                  </a:txBody>
                  <a:tcPr marT="190500" marB="190500" marR="0" marL="0" anchor="ctr"/>
                </a:tc>
                <a:tc>
                  <a:txBody>
                    <a:bodyPr/>
                    <a:lstStyle/>
                    <a:p>
                      <a:pPr indent="0" lvl="0" marL="0" marR="0" rtl="0" algn="ctr">
                        <a:lnSpc>
                          <a:spcPct val="115000"/>
                        </a:lnSpc>
                        <a:spcBef>
                          <a:spcPts val="0"/>
                        </a:spcBef>
                        <a:spcAft>
                          <a:spcPts val="0"/>
                        </a:spcAft>
                        <a:buNone/>
                      </a:pPr>
                      <a:r>
                        <a:rPr lang="en-US" sz="1400"/>
                        <a:t>&lt; 30kB</a:t>
                      </a:r>
                      <a:endParaRPr sz="1400">
                        <a:latin typeface="Calibri"/>
                        <a:ea typeface="Calibri"/>
                        <a:cs typeface="Calibri"/>
                        <a:sym typeface="Calibri"/>
                      </a:endParaRPr>
                    </a:p>
                  </a:txBody>
                  <a:tcPr marT="190500" marB="190500" marR="0" marL="0" anchor="ctr"/>
                </a:tc>
              </a:tr>
              <a:tr h="710700">
                <a:tc>
                  <a:txBody>
                    <a:bodyPr/>
                    <a:lstStyle/>
                    <a:p>
                      <a:pPr indent="0" lvl="0" marL="0" marR="0" rtl="0" algn="ctr">
                        <a:lnSpc>
                          <a:spcPct val="115000"/>
                        </a:lnSpc>
                        <a:spcBef>
                          <a:spcPts val="0"/>
                        </a:spcBef>
                        <a:spcAft>
                          <a:spcPts val="0"/>
                        </a:spcAft>
                        <a:buNone/>
                      </a:pPr>
                      <a:r>
                        <a:rPr lang="en-US" sz="1400"/>
                        <a:t>Tiny OS</a:t>
                      </a:r>
                      <a:endParaRPr sz="1400">
                        <a:latin typeface="Calibri"/>
                        <a:ea typeface="Calibri"/>
                        <a:cs typeface="Calibri"/>
                        <a:sym typeface="Calibri"/>
                      </a:endParaRPr>
                    </a:p>
                  </a:txBody>
                  <a:tcPr marT="190500" marB="190500" marR="0" marL="0" anchor="ctr"/>
                </a:tc>
                <a:tc>
                  <a:txBody>
                    <a:bodyPr/>
                    <a:lstStyle/>
                    <a:p>
                      <a:pPr indent="0" lvl="0" marL="0" marR="0" rtl="0" algn="ctr">
                        <a:lnSpc>
                          <a:spcPct val="115000"/>
                        </a:lnSpc>
                        <a:spcBef>
                          <a:spcPts val="0"/>
                        </a:spcBef>
                        <a:spcAft>
                          <a:spcPts val="0"/>
                        </a:spcAft>
                        <a:buNone/>
                      </a:pPr>
                      <a:r>
                        <a:rPr lang="en-US" sz="1400"/>
                        <a:t>&lt; 1kB</a:t>
                      </a:r>
                      <a:endParaRPr sz="1400">
                        <a:latin typeface="Calibri"/>
                        <a:ea typeface="Calibri"/>
                        <a:cs typeface="Calibri"/>
                        <a:sym typeface="Calibri"/>
                      </a:endParaRPr>
                    </a:p>
                  </a:txBody>
                  <a:tcPr marT="190500" marB="190500" marR="0" marL="0" anchor="ctr"/>
                </a:tc>
                <a:tc>
                  <a:txBody>
                    <a:bodyPr/>
                    <a:lstStyle/>
                    <a:p>
                      <a:pPr indent="0" lvl="0" marL="0" marR="0" rtl="0" algn="ctr">
                        <a:lnSpc>
                          <a:spcPct val="115000"/>
                        </a:lnSpc>
                        <a:spcBef>
                          <a:spcPts val="0"/>
                        </a:spcBef>
                        <a:spcAft>
                          <a:spcPts val="0"/>
                        </a:spcAft>
                        <a:buNone/>
                      </a:pPr>
                      <a:r>
                        <a:rPr lang="en-US" sz="1400"/>
                        <a:t>&lt; 4KB</a:t>
                      </a:r>
                      <a:endParaRPr sz="1400">
                        <a:latin typeface="Calibri"/>
                        <a:ea typeface="Calibri"/>
                        <a:cs typeface="Calibri"/>
                        <a:sym typeface="Calibri"/>
                      </a:endParaRPr>
                    </a:p>
                  </a:txBody>
                  <a:tcPr marT="190500" marB="190500" marR="0" marL="0" anchor="ctr"/>
                </a:tc>
              </a:tr>
              <a:tr h="710700">
                <a:tc>
                  <a:txBody>
                    <a:bodyPr/>
                    <a:lstStyle/>
                    <a:p>
                      <a:pPr indent="0" lvl="0" marL="0" marR="0" rtl="0" algn="ctr">
                        <a:lnSpc>
                          <a:spcPct val="115000"/>
                        </a:lnSpc>
                        <a:spcBef>
                          <a:spcPts val="0"/>
                        </a:spcBef>
                        <a:spcAft>
                          <a:spcPts val="0"/>
                        </a:spcAft>
                        <a:buNone/>
                      </a:pPr>
                      <a:r>
                        <a:rPr lang="en-US" sz="1400"/>
                        <a:t>Linux</a:t>
                      </a:r>
                      <a:endParaRPr sz="1400">
                        <a:latin typeface="Calibri"/>
                        <a:ea typeface="Calibri"/>
                        <a:cs typeface="Calibri"/>
                        <a:sym typeface="Calibri"/>
                      </a:endParaRPr>
                    </a:p>
                  </a:txBody>
                  <a:tcPr marT="190500" marB="190500" marR="0" marL="0" anchor="ctr"/>
                </a:tc>
                <a:tc>
                  <a:txBody>
                    <a:bodyPr/>
                    <a:lstStyle/>
                    <a:p>
                      <a:pPr indent="0" lvl="0" marL="0" marR="0" rtl="0" algn="ctr">
                        <a:lnSpc>
                          <a:spcPct val="115000"/>
                        </a:lnSpc>
                        <a:spcBef>
                          <a:spcPts val="0"/>
                        </a:spcBef>
                        <a:spcAft>
                          <a:spcPts val="0"/>
                        </a:spcAft>
                        <a:buNone/>
                      </a:pPr>
                      <a:r>
                        <a:rPr lang="en-US" sz="1400"/>
                        <a:t>~ 1MB</a:t>
                      </a:r>
                      <a:endParaRPr sz="1400">
                        <a:latin typeface="Calibri"/>
                        <a:ea typeface="Calibri"/>
                        <a:cs typeface="Calibri"/>
                        <a:sym typeface="Calibri"/>
                      </a:endParaRPr>
                    </a:p>
                  </a:txBody>
                  <a:tcPr marT="190500" marB="190500" marR="0" marL="0" anchor="ctr"/>
                </a:tc>
                <a:tc>
                  <a:txBody>
                    <a:bodyPr/>
                    <a:lstStyle/>
                    <a:p>
                      <a:pPr indent="0" lvl="0" marL="0" marR="0" rtl="0" algn="ctr">
                        <a:lnSpc>
                          <a:spcPct val="115000"/>
                        </a:lnSpc>
                        <a:spcBef>
                          <a:spcPts val="0"/>
                        </a:spcBef>
                        <a:spcAft>
                          <a:spcPts val="0"/>
                        </a:spcAft>
                        <a:buNone/>
                      </a:pPr>
                      <a:r>
                        <a:rPr lang="en-US" sz="1400"/>
                        <a:t>~ 1MB</a:t>
                      </a:r>
                      <a:endParaRPr sz="1400">
                        <a:latin typeface="Calibri"/>
                        <a:ea typeface="Calibri"/>
                        <a:cs typeface="Calibri"/>
                        <a:sym typeface="Calibri"/>
                      </a:endParaRPr>
                    </a:p>
                  </a:txBody>
                  <a:tcPr marT="190500" marB="190500" marR="0" marL="0" anchor="ctr"/>
                </a:tc>
              </a:tr>
              <a:tr h="710700">
                <a:tc>
                  <a:txBody>
                    <a:bodyPr/>
                    <a:lstStyle/>
                    <a:p>
                      <a:pPr indent="0" lvl="0" marL="0" marR="0" rtl="0" algn="ctr">
                        <a:lnSpc>
                          <a:spcPct val="115000"/>
                        </a:lnSpc>
                        <a:spcBef>
                          <a:spcPts val="0"/>
                        </a:spcBef>
                        <a:spcAft>
                          <a:spcPts val="0"/>
                        </a:spcAft>
                        <a:buNone/>
                      </a:pPr>
                      <a:r>
                        <a:rPr lang="en-US" sz="1400">
                          <a:solidFill>
                            <a:srgbClr val="FF0000"/>
                          </a:solidFill>
                        </a:rPr>
                        <a:t>RIOT</a:t>
                      </a:r>
                      <a:endParaRPr sz="1400">
                        <a:solidFill>
                          <a:srgbClr val="FF0000"/>
                        </a:solidFill>
                        <a:latin typeface="Calibri"/>
                        <a:ea typeface="Calibri"/>
                        <a:cs typeface="Calibri"/>
                        <a:sym typeface="Calibri"/>
                      </a:endParaRPr>
                    </a:p>
                  </a:txBody>
                  <a:tcPr marT="190500" marB="190500" marR="0" marL="0" anchor="ctr"/>
                </a:tc>
                <a:tc>
                  <a:txBody>
                    <a:bodyPr/>
                    <a:lstStyle/>
                    <a:p>
                      <a:pPr indent="0" lvl="0" marL="0" marR="0" rtl="0" algn="ctr">
                        <a:lnSpc>
                          <a:spcPct val="115000"/>
                        </a:lnSpc>
                        <a:spcBef>
                          <a:spcPts val="0"/>
                        </a:spcBef>
                        <a:spcAft>
                          <a:spcPts val="0"/>
                        </a:spcAft>
                        <a:buNone/>
                      </a:pPr>
                      <a:r>
                        <a:rPr lang="en-US" sz="1400">
                          <a:solidFill>
                            <a:srgbClr val="FF0000"/>
                          </a:solidFill>
                        </a:rPr>
                        <a:t>~ 1.5kB</a:t>
                      </a:r>
                      <a:endParaRPr sz="1400">
                        <a:solidFill>
                          <a:srgbClr val="FF0000"/>
                        </a:solidFill>
                        <a:latin typeface="Calibri"/>
                        <a:ea typeface="Calibri"/>
                        <a:cs typeface="Calibri"/>
                        <a:sym typeface="Calibri"/>
                      </a:endParaRPr>
                    </a:p>
                  </a:txBody>
                  <a:tcPr marT="190500" marB="190500" marR="0" marL="0" anchor="ctr"/>
                </a:tc>
                <a:tc>
                  <a:txBody>
                    <a:bodyPr/>
                    <a:lstStyle/>
                    <a:p>
                      <a:pPr indent="0" lvl="0" marL="0" marR="0" rtl="0" algn="ctr">
                        <a:lnSpc>
                          <a:spcPct val="115000"/>
                        </a:lnSpc>
                        <a:spcBef>
                          <a:spcPts val="0"/>
                        </a:spcBef>
                        <a:spcAft>
                          <a:spcPts val="0"/>
                        </a:spcAft>
                        <a:buNone/>
                      </a:pPr>
                      <a:r>
                        <a:rPr lang="en-US" sz="1400">
                          <a:solidFill>
                            <a:srgbClr val="FF0000"/>
                          </a:solidFill>
                        </a:rPr>
                        <a:t>~ 5kB</a:t>
                      </a:r>
                      <a:endParaRPr sz="1400">
                        <a:solidFill>
                          <a:srgbClr val="FF0000"/>
                        </a:solidFill>
                        <a:latin typeface="Calibri"/>
                        <a:ea typeface="Calibri"/>
                        <a:cs typeface="Calibri"/>
                        <a:sym typeface="Calibri"/>
                      </a:endParaRPr>
                    </a:p>
                  </a:txBody>
                  <a:tcPr marT="190500" marB="190500" marR="0" marL="0" anchor="ctr"/>
                </a:tc>
              </a:tr>
            </a:tbl>
          </a:graphicData>
        </a:graphic>
      </p:graphicFrame>
      <p:grpSp>
        <p:nvGrpSpPr>
          <p:cNvPr id="1595" name="Google Shape;1595;p145"/>
          <p:cNvGrpSpPr/>
          <p:nvPr/>
        </p:nvGrpSpPr>
        <p:grpSpPr>
          <a:xfrm>
            <a:off x="446015" y="1371600"/>
            <a:ext cx="5324213" cy="4114800"/>
            <a:chOff x="973815" y="1403573"/>
            <a:chExt cx="8242961" cy="5455342"/>
          </a:xfrm>
        </p:grpSpPr>
        <p:pic>
          <p:nvPicPr>
            <p:cNvPr descr="Contiki OS : The Open Source OS for IoT - IoTbyHVM - Bits &amp; Bytes of IoT" id="1596" name="Google Shape;1596;p145"/>
            <p:cNvPicPr preferRelativeResize="0"/>
            <p:nvPr/>
          </p:nvPicPr>
          <p:blipFill rotWithShape="1">
            <a:blip r:embed="rId3">
              <a:alphaModFix/>
            </a:blip>
            <a:srcRect b="0" l="0" r="0" t="0"/>
            <a:stretch/>
          </p:blipFill>
          <p:spPr>
            <a:xfrm>
              <a:off x="3885413" y="4418764"/>
              <a:ext cx="2494792" cy="1251331"/>
            </a:xfrm>
            <a:prstGeom prst="rect">
              <a:avLst/>
            </a:prstGeom>
            <a:noFill/>
            <a:ln>
              <a:noFill/>
            </a:ln>
          </p:spPr>
        </p:pic>
        <p:pic>
          <p:nvPicPr>
            <p:cNvPr descr="Experimenting With Android Things · Blog · Liip" id="1597" name="Google Shape;1597;p145"/>
            <p:cNvPicPr preferRelativeResize="0"/>
            <p:nvPr/>
          </p:nvPicPr>
          <p:blipFill rotWithShape="1">
            <a:blip r:embed="rId4">
              <a:alphaModFix/>
            </a:blip>
            <a:srcRect b="0" l="11029" r="10942" t="0"/>
            <a:stretch/>
          </p:blipFill>
          <p:spPr>
            <a:xfrm>
              <a:off x="973815" y="1403573"/>
              <a:ext cx="2494791" cy="1579554"/>
            </a:xfrm>
            <a:prstGeom prst="rect">
              <a:avLst/>
            </a:prstGeom>
            <a:noFill/>
            <a:ln>
              <a:noFill/>
            </a:ln>
          </p:spPr>
        </p:pic>
        <p:pic>
          <p:nvPicPr>
            <p:cNvPr descr="RIOT - The friendly Operating System for the Internet of Things" id="1598" name="Google Shape;1598;p145"/>
            <p:cNvPicPr preferRelativeResize="0"/>
            <p:nvPr/>
          </p:nvPicPr>
          <p:blipFill rotWithShape="1">
            <a:blip r:embed="rId5">
              <a:alphaModFix/>
            </a:blip>
            <a:srcRect b="0" l="0" r="0" t="0"/>
            <a:stretch/>
          </p:blipFill>
          <p:spPr>
            <a:xfrm>
              <a:off x="1045667" y="4344539"/>
              <a:ext cx="2087984" cy="934918"/>
            </a:xfrm>
            <a:prstGeom prst="rect">
              <a:avLst/>
            </a:prstGeom>
            <a:noFill/>
            <a:ln>
              <a:noFill/>
            </a:ln>
          </p:spPr>
        </p:pic>
        <p:pic>
          <p:nvPicPr>
            <p:cNvPr descr="apache-mynewt" id="1599" name="Google Shape;1599;p145"/>
            <p:cNvPicPr preferRelativeResize="0"/>
            <p:nvPr/>
          </p:nvPicPr>
          <p:blipFill rotWithShape="1">
            <a:blip r:embed="rId6">
              <a:alphaModFix/>
            </a:blip>
            <a:srcRect b="0" l="0" r="0" t="0"/>
            <a:stretch/>
          </p:blipFill>
          <p:spPr>
            <a:xfrm>
              <a:off x="1230366" y="5664818"/>
              <a:ext cx="1518518" cy="1109505"/>
            </a:xfrm>
            <a:prstGeom prst="rect">
              <a:avLst/>
            </a:prstGeom>
            <a:noFill/>
            <a:ln>
              <a:noFill/>
            </a:ln>
          </p:spPr>
        </p:pic>
        <p:pic>
          <p:nvPicPr>
            <p:cNvPr descr="Zephyr (operating system) - Wikipedia" id="1600" name="Google Shape;1600;p145"/>
            <p:cNvPicPr preferRelativeResize="0"/>
            <p:nvPr/>
          </p:nvPicPr>
          <p:blipFill rotWithShape="1">
            <a:blip r:embed="rId7">
              <a:alphaModFix/>
            </a:blip>
            <a:srcRect b="0" l="0" r="0" t="0"/>
            <a:stretch/>
          </p:blipFill>
          <p:spPr>
            <a:xfrm>
              <a:off x="4231162" y="1572342"/>
              <a:ext cx="2128487" cy="1098354"/>
            </a:xfrm>
            <a:prstGeom prst="rect">
              <a:avLst/>
            </a:prstGeom>
            <a:noFill/>
            <a:ln>
              <a:noFill/>
            </a:ln>
          </p:spPr>
        </p:pic>
        <p:pic>
          <p:nvPicPr>
            <p:cNvPr descr="Snappy” gateway application development with Ubuntu Core - IoT Design" id="1601" name="Google Shape;1601;p145"/>
            <p:cNvPicPr preferRelativeResize="0"/>
            <p:nvPr/>
          </p:nvPicPr>
          <p:blipFill rotWithShape="1">
            <a:blip r:embed="rId8">
              <a:alphaModFix/>
            </a:blip>
            <a:srcRect b="0" l="0" r="0" t="0"/>
            <a:stretch/>
          </p:blipFill>
          <p:spPr>
            <a:xfrm>
              <a:off x="4438945" y="2960949"/>
              <a:ext cx="1313705" cy="1149492"/>
            </a:xfrm>
            <a:prstGeom prst="rect">
              <a:avLst/>
            </a:prstGeom>
            <a:noFill/>
            <a:ln>
              <a:noFill/>
            </a:ln>
          </p:spPr>
        </p:pic>
        <p:pic>
          <p:nvPicPr>
            <p:cNvPr descr="TinyOS - Wikipedia" id="1602" name="Google Shape;1602;p145"/>
            <p:cNvPicPr preferRelativeResize="0"/>
            <p:nvPr/>
          </p:nvPicPr>
          <p:blipFill rotWithShape="1">
            <a:blip r:embed="rId9">
              <a:alphaModFix/>
            </a:blip>
            <a:srcRect b="0" l="0" r="0" t="0"/>
            <a:stretch/>
          </p:blipFill>
          <p:spPr>
            <a:xfrm>
              <a:off x="6902817" y="5884104"/>
              <a:ext cx="2313959" cy="884942"/>
            </a:xfrm>
            <a:prstGeom prst="rect">
              <a:avLst/>
            </a:prstGeom>
            <a:noFill/>
            <a:ln>
              <a:noFill/>
            </a:ln>
          </p:spPr>
        </p:pic>
        <p:pic>
          <p:nvPicPr>
            <p:cNvPr descr="Windows 10 IoT now supports Intel's full processor family" id="1603" name="Google Shape;1603;p145"/>
            <p:cNvPicPr preferRelativeResize="0"/>
            <p:nvPr/>
          </p:nvPicPr>
          <p:blipFill rotWithShape="1">
            <a:blip r:embed="rId10">
              <a:alphaModFix/>
            </a:blip>
            <a:srcRect b="0" l="0" r="0" t="0"/>
            <a:stretch/>
          </p:blipFill>
          <p:spPr>
            <a:xfrm>
              <a:off x="7007759" y="4594160"/>
              <a:ext cx="1905516" cy="1070658"/>
            </a:xfrm>
            <a:prstGeom prst="rect">
              <a:avLst/>
            </a:prstGeom>
            <a:noFill/>
            <a:ln>
              <a:noFill/>
            </a:ln>
          </p:spPr>
        </p:pic>
        <p:pic>
          <p:nvPicPr>
            <p:cNvPr descr="TizenRT lightweight RTOS for low-end IoT devices (Intro)" id="1604" name="Google Shape;1604;p145"/>
            <p:cNvPicPr preferRelativeResize="0"/>
            <p:nvPr/>
          </p:nvPicPr>
          <p:blipFill rotWithShape="1">
            <a:blip r:embed="rId11">
              <a:alphaModFix/>
            </a:blip>
            <a:srcRect b="13883" l="0" r="24883" t="27366"/>
            <a:stretch/>
          </p:blipFill>
          <p:spPr>
            <a:xfrm>
              <a:off x="4019001" y="5924378"/>
              <a:ext cx="2153592" cy="934537"/>
            </a:xfrm>
            <a:prstGeom prst="rect">
              <a:avLst/>
            </a:prstGeom>
            <a:noFill/>
            <a:ln>
              <a:noFill/>
            </a:ln>
          </p:spPr>
        </p:pic>
        <p:pic>
          <p:nvPicPr>
            <p:cNvPr descr="Raspberry Pi SD image - Raspbian (Linux OS)" id="1605" name="Google Shape;1605;p145"/>
            <p:cNvPicPr preferRelativeResize="0"/>
            <p:nvPr/>
          </p:nvPicPr>
          <p:blipFill rotWithShape="1">
            <a:blip r:embed="rId12">
              <a:alphaModFix/>
            </a:blip>
            <a:srcRect b="0" l="0" r="0" t="0"/>
            <a:stretch/>
          </p:blipFill>
          <p:spPr>
            <a:xfrm>
              <a:off x="7007759" y="3047098"/>
              <a:ext cx="1712760" cy="1446019"/>
            </a:xfrm>
            <a:prstGeom prst="rect">
              <a:avLst/>
            </a:prstGeom>
            <a:noFill/>
            <a:ln>
              <a:noFill/>
            </a:ln>
          </p:spPr>
        </p:pic>
        <p:pic>
          <p:nvPicPr>
            <p:cNvPr descr="Amazon FreeRTOS | Microsemi" id="1606" name="Google Shape;1606;p145"/>
            <p:cNvPicPr preferRelativeResize="0"/>
            <p:nvPr/>
          </p:nvPicPr>
          <p:blipFill rotWithShape="1">
            <a:blip r:embed="rId13">
              <a:alphaModFix/>
            </a:blip>
            <a:srcRect b="0" l="0" r="0" t="0"/>
            <a:stretch/>
          </p:blipFill>
          <p:spPr>
            <a:xfrm>
              <a:off x="6886168" y="1523421"/>
              <a:ext cx="1761381" cy="1285875"/>
            </a:xfrm>
            <a:prstGeom prst="rect">
              <a:avLst/>
            </a:prstGeom>
            <a:noFill/>
            <a:ln>
              <a:noFill/>
            </a:ln>
          </p:spPr>
        </p:pic>
        <p:pic>
          <p:nvPicPr>
            <p:cNvPr descr="Design IoT And Embedded Devices - All You Need Is ARM mbed OS" id="1607" name="Google Shape;1607;p145"/>
            <p:cNvPicPr preferRelativeResize="0"/>
            <p:nvPr/>
          </p:nvPicPr>
          <p:blipFill rotWithShape="1">
            <a:blip r:embed="rId14">
              <a:alphaModFix/>
            </a:blip>
            <a:srcRect b="0" l="0" r="0" t="0"/>
            <a:stretch/>
          </p:blipFill>
          <p:spPr>
            <a:xfrm>
              <a:off x="1209279" y="2983127"/>
              <a:ext cx="2023864" cy="1105136"/>
            </a:xfrm>
            <a:prstGeom prst="rect">
              <a:avLst/>
            </a:prstGeom>
            <a:noFill/>
            <a:ln>
              <a:noFill/>
            </a:ln>
          </p:spPr>
        </p:pic>
      </p:gr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46"/>
          <p:cNvSpPr txBox="1"/>
          <p:nvPr>
            <p:ph type="title"/>
          </p:nvPr>
        </p:nvSpPr>
        <p:spPr>
          <a:xfrm>
            <a:off x="130837" y="136522"/>
            <a:ext cx="8686800" cy="11430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a:t>Things to consider when choosing an OS</a:t>
            </a:r>
            <a:endParaRPr/>
          </a:p>
        </p:txBody>
      </p:sp>
      <p:sp>
        <p:nvSpPr>
          <p:cNvPr id="1613" name="Google Shape;1613;p146"/>
          <p:cNvSpPr txBox="1"/>
          <p:nvPr>
            <p:ph idx="1" type="body"/>
          </p:nvPr>
        </p:nvSpPr>
        <p:spPr>
          <a:xfrm>
            <a:off x="326363" y="1404158"/>
            <a:ext cx="8491274" cy="4763767"/>
          </a:xfrm>
          <a:prstGeom prst="rect">
            <a:avLst/>
          </a:prstGeom>
          <a:noFill/>
          <a:ln>
            <a:noFill/>
          </a:ln>
        </p:spPr>
        <p:txBody>
          <a:bodyPr anchorCtr="0" anchor="t" bIns="45700" lIns="91400" spcFirstLastPara="1" rIns="91400" wrap="square" tIns="45700">
            <a:normAutofit fontScale="70000" lnSpcReduction="20000"/>
          </a:bodyPr>
          <a:lstStyle/>
          <a:p>
            <a:pPr indent="-322565" lvl="0" marL="322565" rtl="0" algn="l">
              <a:spcBef>
                <a:spcPts val="0"/>
              </a:spcBef>
              <a:spcAft>
                <a:spcPts val="0"/>
              </a:spcAft>
              <a:buClr>
                <a:schemeClr val="dk1"/>
              </a:buClr>
              <a:buSzPct val="100000"/>
              <a:buChar char="•"/>
            </a:pPr>
            <a:r>
              <a:rPr lang="en-US"/>
              <a:t>What support is available for hardware platforms, IoT connectivity radios and sensor interfacings?</a:t>
            </a:r>
            <a:endParaRPr/>
          </a:p>
          <a:p>
            <a:pPr indent="-322565" lvl="0" marL="322565" rtl="0" algn="l">
              <a:spcBef>
                <a:spcPts val="448"/>
              </a:spcBef>
              <a:spcAft>
                <a:spcPts val="0"/>
              </a:spcAft>
              <a:buClr>
                <a:schemeClr val="dk1"/>
              </a:buClr>
              <a:buSzPct val="100000"/>
              <a:buChar char="•"/>
            </a:pPr>
            <a:r>
              <a:rPr lang="en-US"/>
              <a:t>Does it provide implementations of popular software stacks required for the IoT device?</a:t>
            </a:r>
            <a:endParaRPr/>
          </a:p>
          <a:p>
            <a:pPr indent="-322565" lvl="0" marL="322565" rtl="0" algn="l">
              <a:spcBef>
                <a:spcPts val="448"/>
              </a:spcBef>
              <a:spcAft>
                <a:spcPts val="0"/>
              </a:spcAft>
              <a:buClr>
                <a:schemeClr val="dk1"/>
              </a:buClr>
              <a:buSzPct val="100000"/>
              <a:buChar char="•"/>
            </a:pPr>
            <a:r>
              <a:rPr lang="en-US"/>
              <a:t>What is the memory overhead of the OS – RAM and ROM?</a:t>
            </a:r>
            <a:endParaRPr/>
          </a:p>
          <a:p>
            <a:pPr indent="-322565" lvl="0" marL="322565" rtl="0" algn="l">
              <a:spcBef>
                <a:spcPts val="448"/>
              </a:spcBef>
              <a:spcAft>
                <a:spcPts val="0"/>
              </a:spcAft>
              <a:buClr>
                <a:schemeClr val="dk1"/>
              </a:buClr>
              <a:buSzPct val="100000"/>
              <a:buChar char="•"/>
            </a:pPr>
            <a:r>
              <a:rPr lang="en-US"/>
              <a:t>What is the language of development? Is it traditional C or other languages?</a:t>
            </a:r>
            <a:endParaRPr/>
          </a:p>
          <a:p>
            <a:pPr indent="-322565" lvl="0" marL="322565" rtl="0" algn="l">
              <a:spcBef>
                <a:spcPts val="448"/>
              </a:spcBef>
              <a:spcAft>
                <a:spcPts val="0"/>
              </a:spcAft>
              <a:buClr>
                <a:schemeClr val="dk1"/>
              </a:buClr>
              <a:buSzPct val="100000"/>
              <a:buChar char="•"/>
            </a:pPr>
            <a:r>
              <a:rPr lang="en-US"/>
              <a:t>Is it open source or proprietary? Commercially available or free?</a:t>
            </a:r>
            <a:endParaRPr/>
          </a:p>
          <a:p>
            <a:pPr indent="-322565" lvl="0" marL="322565" rtl="0" algn="l">
              <a:spcBef>
                <a:spcPts val="448"/>
              </a:spcBef>
              <a:spcAft>
                <a:spcPts val="0"/>
              </a:spcAft>
              <a:buClr>
                <a:schemeClr val="dk1"/>
              </a:buClr>
              <a:buSzPct val="100000"/>
              <a:buChar char="•"/>
            </a:pPr>
            <a:r>
              <a:rPr lang="en-US"/>
              <a:t>Does it have active support forum, communities, documentation, updates? How quickly do problems get resolved?</a:t>
            </a:r>
            <a:endParaRPr/>
          </a:p>
          <a:p>
            <a:pPr indent="-322565" lvl="0" marL="322565" rtl="0" algn="l">
              <a:spcBef>
                <a:spcPts val="448"/>
              </a:spcBef>
              <a:spcAft>
                <a:spcPts val="0"/>
              </a:spcAft>
              <a:buClr>
                <a:schemeClr val="dk1"/>
              </a:buClr>
              <a:buSzPct val="100000"/>
              <a:buChar char="•"/>
            </a:pPr>
            <a:r>
              <a:rPr lang="en-US"/>
              <a:t>Does it have Debug support, IDE support, Easy integration of required libraries?</a:t>
            </a:r>
            <a:endParaRPr/>
          </a:p>
          <a:p>
            <a:pPr indent="-322565" lvl="0" marL="322565" rtl="0" algn="l">
              <a:spcBef>
                <a:spcPts val="448"/>
              </a:spcBef>
              <a:spcAft>
                <a:spcPts val="0"/>
              </a:spcAft>
              <a:buClr>
                <a:schemeClr val="dk1"/>
              </a:buClr>
              <a:buSzPct val="100000"/>
              <a:buChar char="•"/>
            </a:pPr>
            <a:r>
              <a:rPr lang="en-US"/>
              <a:t>Is it real-time or general purpose? </a:t>
            </a:r>
            <a:endParaRPr/>
          </a:p>
          <a:p>
            <a:pPr indent="-322565" lvl="0" marL="322565" rtl="0" algn="l">
              <a:spcBef>
                <a:spcPts val="448"/>
              </a:spcBef>
              <a:spcAft>
                <a:spcPts val="0"/>
              </a:spcAft>
              <a:buClr>
                <a:schemeClr val="dk1"/>
              </a:buClr>
              <a:buSzPct val="100000"/>
              <a:buChar char="•"/>
            </a:pPr>
            <a:r>
              <a:rPr lang="en-US"/>
              <a:t>What features does it provide – task management, synchronization, IPC, Security?</a:t>
            </a:r>
            <a:endParaRPr/>
          </a:p>
          <a:p>
            <a:pPr indent="-200553" lvl="0" marL="342793" rtl="0" algn="l">
              <a:spcBef>
                <a:spcPts val="448"/>
              </a:spcBef>
              <a:spcAft>
                <a:spcPts val="0"/>
              </a:spcAft>
              <a:buClr>
                <a:schemeClr val="dk1"/>
              </a:buClr>
              <a:buSzPct val="100000"/>
              <a:buNone/>
            </a:pPr>
            <a:r>
              <a:t/>
            </a:r>
            <a:endParaRPr/>
          </a:p>
        </p:txBody>
      </p:sp>
      <p:sp>
        <p:nvSpPr>
          <p:cNvPr id="1614" name="Google Shape;1614;p146"/>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18-08-2021</a:t>
            </a:r>
            <a:endParaRPr/>
          </a:p>
        </p:txBody>
      </p:sp>
      <p:sp>
        <p:nvSpPr>
          <p:cNvPr id="1615" name="Google Shape;1615;p146"/>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616" name="Google Shape;1616;p146"/>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47"/>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Protocols</a:t>
            </a:r>
            <a:endParaRPr/>
          </a:p>
        </p:txBody>
      </p:sp>
      <p:pic>
        <p:nvPicPr>
          <p:cNvPr id="1622" name="Google Shape;1622;p147"/>
          <p:cNvPicPr preferRelativeResize="0"/>
          <p:nvPr>
            <p:ph idx="1" type="body"/>
          </p:nvPr>
        </p:nvPicPr>
        <p:blipFill rotWithShape="1">
          <a:blip r:embed="rId3">
            <a:alphaModFix/>
          </a:blip>
          <a:srcRect b="0" l="0" r="0" t="0"/>
          <a:stretch/>
        </p:blipFill>
        <p:spPr>
          <a:xfrm>
            <a:off x="1752603" y="1600200"/>
            <a:ext cx="5669771" cy="431634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48"/>
          <p:cNvSpPr txBox="1"/>
          <p:nvPr>
            <p:ph type="title"/>
          </p:nvPr>
        </p:nvSpPr>
        <p:spPr>
          <a:xfrm>
            <a:off x="2895600" y="274638"/>
            <a:ext cx="57912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protocols war ! </a:t>
            </a:r>
            <a:endParaRPr/>
          </a:p>
        </p:txBody>
      </p:sp>
      <p:sp>
        <p:nvSpPr>
          <p:cNvPr id="1628" name="Google Shape;1628;p148"/>
          <p:cNvSpPr txBox="1"/>
          <p:nvPr>
            <p:ph idx="1" type="body"/>
          </p:nvPr>
        </p:nvSpPr>
        <p:spPr>
          <a:xfrm>
            <a:off x="5715000" y="1600203"/>
            <a:ext cx="3276600" cy="4525963"/>
          </a:xfrm>
          <a:prstGeom prst="rect">
            <a:avLst/>
          </a:prstGeom>
          <a:noFill/>
          <a:ln>
            <a:noFill/>
          </a:ln>
        </p:spPr>
        <p:txBody>
          <a:bodyPr anchorCtr="0" anchor="t" bIns="45700" lIns="91400" spcFirstLastPara="1" rIns="91400" wrap="square" tIns="45700">
            <a:normAutofit/>
          </a:bodyPr>
          <a:lstStyle/>
          <a:p>
            <a:pPr indent="-342793" lvl="0" marL="342793" rtl="0" algn="l">
              <a:spcBef>
                <a:spcPts val="0"/>
              </a:spcBef>
              <a:spcAft>
                <a:spcPts val="0"/>
              </a:spcAft>
              <a:buClr>
                <a:schemeClr val="dk1"/>
              </a:buClr>
              <a:buSzPts val="2800"/>
              <a:buChar char="•"/>
            </a:pPr>
            <a:r>
              <a:rPr lang="en-US" sz="2800"/>
              <a:t>MQTT </a:t>
            </a:r>
            <a:endParaRPr/>
          </a:p>
          <a:p>
            <a:pPr indent="-342793" lvl="0" marL="342793" rtl="0" algn="l">
              <a:spcBef>
                <a:spcPts val="560"/>
              </a:spcBef>
              <a:spcAft>
                <a:spcPts val="0"/>
              </a:spcAft>
              <a:buClr>
                <a:schemeClr val="dk1"/>
              </a:buClr>
              <a:buSzPts val="2800"/>
              <a:buChar char="•"/>
            </a:pPr>
            <a:r>
              <a:rPr lang="en-US" sz="2800"/>
              <a:t>CoAP</a:t>
            </a:r>
            <a:endParaRPr sz="2800"/>
          </a:p>
          <a:p>
            <a:pPr indent="-342793" lvl="0" marL="342793" rtl="0" algn="l">
              <a:spcBef>
                <a:spcPts val="560"/>
              </a:spcBef>
              <a:spcAft>
                <a:spcPts val="0"/>
              </a:spcAft>
              <a:buClr>
                <a:schemeClr val="dk1"/>
              </a:buClr>
              <a:buSzPts val="2800"/>
              <a:buChar char="•"/>
            </a:pPr>
            <a:r>
              <a:rPr lang="en-US" sz="2800"/>
              <a:t>XMPP </a:t>
            </a:r>
            <a:endParaRPr/>
          </a:p>
          <a:p>
            <a:pPr indent="-342793" lvl="0" marL="342793" rtl="0" algn="l">
              <a:spcBef>
                <a:spcPts val="560"/>
              </a:spcBef>
              <a:spcAft>
                <a:spcPts val="0"/>
              </a:spcAft>
              <a:buClr>
                <a:schemeClr val="dk1"/>
              </a:buClr>
              <a:buSzPts val="2800"/>
              <a:buChar char="•"/>
            </a:pPr>
            <a:r>
              <a:rPr lang="en-US" sz="2800"/>
              <a:t>DDS</a:t>
            </a:r>
            <a:endParaRPr/>
          </a:p>
          <a:p>
            <a:pPr indent="-342793" lvl="0" marL="342793" rtl="0" algn="l">
              <a:spcBef>
                <a:spcPts val="560"/>
              </a:spcBef>
              <a:spcAft>
                <a:spcPts val="0"/>
              </a:spcAft>
              <a:buClr>
                <a:schemeClr val="dk1"/>
              </a:buClr>
              <a:buSzPts val="2800"/>
              <a:buChar char="•"/>
            </a:pPr>
            <a:r>
              <a:rPr lang="en-US" sz="2800"/>
              <a:t>AMQP</a:t>
            </a:r>
            <a:endParaRPr/>
          </a:p>
          <a:p>
            <a:pPr indent="0" lvl="0" marL="0" rtl="0" algn="l">
              <a:spcBef>
                <a:spcPts val="560"/>
              </a:spcBef>
              <a:spcAft>
                <a:spcPts val="0"/>
              </a:spcAft>
              <a:buClr>
                <a:schemeClr val="dk1"/>
              </a:buClr>
              <a:buSzPts val="2800"/>
              <a:buNone/>
            </a:pPr>
            <a:r>
              <a:t/>
            </a:r>
            <a:endParaRPr sz="2800"/>
          </a:p>
          <a:p>
            <a:pPr indent="0" lvl="0" marL="0" rtl="0" algn="l">
              <a:spcBef>
                <a:spcPts val="560"/>
              </a:spcBef>
              <a:spcAft>
                <a:spcPts val="0"/>
              </a:spcAft>
              <a:buClr>
                <a:schemeClr val="dk1"/>
              </a:buClr>
              <a:buSzPts val="2800"/>
              <a:buNone/>
            </a:pPr>
            <a:r>
              <a:rPr lang="en-US" sz="2800"/>
              <a:t>and many more…..</a:t>
            </a:r>
            <a:endParaRPr/>
          </a:p>
        </p:txBody>
      </p:sp>
      <p:pic>
        <p:nvPicPr>
          <p:cNvPr id="1629" name="Google Shape;1629;p148"/>
          <p:cNvPicPr preferRelativeResize="0"/>
          <p:nvPr/>
        </p:nvPicPr>
        <p:blipFill rotWithShape="1">
          <a:blip r:embed="rId3">
            <a:alphaModFix/>
          </a:blip>
          <a:srcRect b="0" l="0" r="0" t="0"/>
          <a:stretch/>
        </p:blipFill>
        <p:spPr>
          <a:xfrm>
            <a:off x="0" y="0"/>
            <a:ext cx="3333750" cy="33337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3" name="Shape 1633"/>
        <p:cNvGrpSpPr/>
        <p:nvPr/>
      </p:nvGrpSpPr>
      <p:grpSpPr>
        <a:xfrm>
          <a:off x="0" y="0"/>
          <a:ext cx="0" cy="0"/>
          <a:chOff x="0" y="0"/>
          <a:chExt cx="0" cy="0"/>
        </a:xfrm>
      </p:grpSpPr>
      <p:sp>
        <p:nvSpPr>
          <p:cNvPr id="1634" name="Google Shape;1634;p149"/>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Device Requirements</a:t>
            </a:r>
            <a:endParaRPr/>
          </a:p>
        </p:txBody>
      </p:sp>
      <p:pic>
        <p:nvPicPr>
          <p:cNvPr descr="http://electronicdesign.com/site-files/electronicdesign.com/files/uploads/2015/02/0915_SiLabs_Table2.gif" id="1635" name="Google Shape;1635;p149"/>
          <p:cNvPicPr preferRelativeResize="0"/>
          <p:nvPr>
            <p:ph idx="1" type="body"/>
          </p:nvPr>
        </p:nvPicPr>
        <p:blipFill rotWithShape="1">
          <a:blip r:embed="rId3">
            <a:alphaModFix/>
          </a:blip>
          <a:srcRect b="0" l="0" r="0" t="0"/>
          <a:stretch/>
        </p:blipFill>
        <p:spPr>
          <a:xfrm>
            <a:off x="1752600" y="1676400"/>
            <a:ext cx="5667375" cy="3629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5"/>
          <p:cNvPicPr preferRelativeResize="0"/>
          <p:nvPr/>
        </p:nvPicPr>
        <p:blipFill rotWithShape="1">
          <a:blip r:embed="rId3">
            <a:alphaModFix/>
          </a:blip>
          <a:srcRect b="37669" l="7461" r="1290" t="17573"/>
          <a:stretch/>
        </p:blipFill>
        <p:spPr>
          <a:xfrm>
            <a:off x="0" y="1351932"/>
            <a:ext cx="9144000" cy="2353586"/>
          </a:xfrm>
          <a:prstGeom prst="rect">
            <a:avLst/>
          </a:prstGeom>
          <a:noFill/>
          <a:ln>
            <a:noFill/>
          </a:ln>
        </p:spPr>
      </p:pic>
      <p:sp>
        <p:nvSpPr>
          <p:cNvPr id="324" name="Google Shape;324;p15"/>
          <p:cNvSpPr txBox="1"/>
          <p:nvPr>
            <p:ph type="ctrTitle"/>
          </p:nvPr>
        </p:nvSpPr>
        <p:spPr>
          <a:xfrm>
            <a:off x="838200" y="169601"/>
            <a:ext cx="7772400" cy="1088923"/>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latin typeface="Calibri"/>
                <a:ea typeface="Calibri"/>
                <a:cs typeface="Calibri"/>
                <a:sym typeface="Calibri"/>
              </a:rPr>
              <a:t>Internet of Things (IoT)</a:t>
            </a:r>
            <a:endParaRPr sz="3600"/>
          </a:p>
        </p:txBody>
      </p:sp>
      <p:sp>
        <p:nvSpPr>
          <p:cNvPr id="325" name="Google Shape;325;p15"/>
          <p:cNvSpPr txBox="1"/>
          <p:nvPr>
            <p:ph idx="1" type="subTitle"/>
          </p:nvPr>
        </p:nvSpPr>
        <p:spPr>
          <a:xfrm>
            <a:off x="1430592" y="4254902"/>
            <a:ext cx="6400800" cy="914398"/>
          </a:xfrm>
          <a:prstGeom prst="rect">
            <a:avLst/>
          </a:prstGeom>
          <a:noFill/>
          <a:ln>
            <a:noFill/>
          </a:ln>
        </p:spPr>
        <p:txBody>
          <a:bodyPr anchorCtr="0" anchor="t" bIns="45700" lIns="91400" spcFirstLastPara="1" rIns="91400" wrap="square" tIns="45700">
            <a:normAutofit/>
          </a:bodyPr>
          <a:lstStyle/>
          <a:p>
            <a:pPr indent="0" lvl="0" marL="0" rtl="0" algn="ctr">
              <a:spcBef>
                <a:spcPts val="0"/>
              </a:spcBef>
              <a:spcAft>
                <a:spcPts val="0"/>
              </a:spcAft>
              <a:buClr>
                <a:schemeClr val="dk1"/>
              </a:buClr>
              <a:buSzPts val="3200"/>
              <a:buNone/>
            </a:pPr>
            <a:r>
              <a:rPr b="1" lang="en-US">
                <a:solidFill>
                  <a:schemeClr val="dk1"/>
                </a:solidFill>
              </a:rPr>
              <a:t>Definition</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50"/>
          <p:cNvSpPr txBox="1"/>
          <p:nvPr>
            <p:ph type="title"/>
          </p:nvPr>
        </p:nvSpPr>
        <p:spPr>
          <a:xfrm>
            <a:off x="522315" y="2514555"/>
            <a:ext cx="8219520" cy="113616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MQ Telemetry Transport (MQTT)</a:t>
            </a:r>
            <a:endParaRPr/>
          </a:p>
        </p:txBody>
      </p:sp>
      <p:sp>
        <p:nvSpPr>
          <p:cNvPr id="1641" name="Google Shape;1641;p150"/>
          <p:cNvSpPr txBox="1"/>
          <p:nvPr>
            <p:ph idx="10" type="dt"/>
          </p:nvPr>
        </p:nvSpPr>
        <p:spPr>
          <a:xfrm>
            <a:off x="1" y="6356521"/>
            <a:ext cx="2132640" cy="36432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18-08-2021</a:t>
            </a:r>
            <a:endParaRPr/>
          </a:p>
        </p:txBody>
      </p:sp>
      <p:sp>
        <p:nvSpPr>
          <p:cNvPr id="1642" name="Google Shape;1642;p150"/>
          <p:cNvSpPr txBox="1"/>
          <p:nvPr>
            <p:ph idx="11" type="ftr"/>
          </p:nvPr>
        </p:nvSpPr>
        <p:spPr>
          <a:xfrm>
            <a:off x="3135016" y="6302970"/>
            <a:ext cx="2894400" cy="36432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643" name="Google Shape;1643;p150"/>
          <p:cNvSpPr txBox="1"/>
          <p:nvPr>
            <p:ph idx="12" type="sldNum"/>
          </p:nvPr>
        </p:nvSpPr>
        <p:spPr>
          <a:xfrm>
            <a:off x="7009921" y="6356521"/>
            <a:ext cx="2134080" cy="364320"/>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44" name="Google Shape;1644;p150"/>
          <p:cNvPicPr preferRelativeResize="0"/>
          <p:nvPr/>
        </p:nvPicPr>
        <p:blipFill rotWithShape="1">
          <a:blip r:embed="rId3">
            <a:alphaModFix/>
          </a:blip>
          <a:srcRect b="18871" l="16401" r="16401" t="23317"/>
          <a:stretch/>
        </p:blipFill>
        <p:spPr>
          <a:xfrm>
            <a:off x="522315" y="3298365"/>
            <a:ext cx="2612700" cy="84912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51"/>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25450">
            <a:normAutofit/>
          </a:bodyPr>
          <a:lstStyle/>
          <a:p>
            <a:pPr indent="0" lvl="0" marL="0" rtl="0" algn="ctr">
              <a:spcBef>
                <a:spcPts val="0"/>
              </a:spcBef>
              <a:spcAft>
                <a:spcPts val="0"/>
              </a:spcAft>
              <a:buClr>
                <a:schemeClr val="dk1"/>
              </a:buClr>
              <a:buSzPts val="4400"/>
              <a:buFont typeface="Calibri"/>
              <a:buNone/>
            </a:pPr>
            <a:r>
              <a:rPr lang="en-US"/>
              <a:t>MQTT – What is it??</a:t>
            </a:r>
            <a:endParaRPr/>
          </a:p>
        </p:txBody>
      </p:sp>
      <p:sp>
        <p:nvSpPr>
          <p:cNvPr id="1651" name="Google Shape;1651;p151"/>
          <p:cNvSpPr txBox="1"/>
          <p:nvPr>
            <p:ph idx="1" type="body"/>
          </p:nvPr>
        </p:nvSpPr>
        <p:spPr>
          <a:xfrm>
            <a:off x="326363" y="1604521"/>
            <a:ext cx="8491274" cy="4110480"/>
          </a:xfrm>
          <a:prstGeom prst="rect">
            <a:avLst/>
          </a:prstGeom>
          <a:noFill/>
          <a:ln>
            <a:noFill/>
          </a:ln>
        </p:spPr>
        <p:txBody>
          <a:bodyPr anchorCtr="0" anchor="t" bIns="45700" lIns="91400" spcFirstLastPara="1" rIns="91400" wrap="square" tIns="45700">
            <a:normAutofit fontScale="85000" lnSpcReduction="10000"/>
          </a:bodyPr>
          <a:lstStyle/>
          <a:p>
            <a:pPr indent="-289445" lvl="0" marL="384486" rtl="0" algn="l">
              <a:spcBef>
                <a:spcPts val="0"/>
              </a:spcBef>
              <a:spcAft>
                <a:spcPts val="0"/>
              </a:spcAft>
              <a:buClr>
                <a:schemeClr val="dk1"/>
              </a:buClr>
              <a:buSzPct val="45000"/>
              <a:buFont typeface="Noto Sans Symbols"/>
              <a:buChar char="●"/>
            </a:pPr>
            <a:r>
              <a:rPr lang="en-US"/>
              <a:t>Defined by IBM &amp; Arcom for traditional IP and Sensor Networks. Later, made open and standardized under OASIS</a:t>
            </a:r>
            <a:endParaRPr/>
          </a:p>
          <a:p>
            <a:pPr indent="-289445" lvl="0" marL="384486" rtl="0" algn="l">
              <a:spcBef>
                <a:spcPts val="432"/>
              </a:spcBef>
              <a:spcAft>
                <a:spcPts val="0"/>
              </a:spcAft>
              <a:buClr>
                <a:schemeClr val="dk1"/>
              </a:buClr>
              <a:buSzPct val="45000"/>
              <a:buFont typeface="Noto Sans Symbols"/>
              <a:buChar char="●"/>
            </a:pPr>
            <a:r>
              <a:rPr lang="en-US" sz="2540"/>
              <a:t>It is a Client Server, publish/subscribe messaging transport protocol</a:t>
            </a:r>
            <a:endParaRPr/>
          </a:p>
          <a:p>
            <a:pPr indent="-289445" lvl="0" marL="384486" rtl="0" algn="l">
              <a:spcBef>
                <a:spcPts val="432"/>
              </a:spcBef>
              <a:spcAft>
                <a:spcPts val="0"/>
              </a:spcAft>
              <a:buClr>
                <a:schemeClr val="dk1"/>
              </a:buClr>
              <a:buSzPct val="45000"/>
              <a:buFont typeface="Noto Sans Symbols"/>
              <a:buChar char="●"/>
            </a:pPr>
            <a:r>
              <a:rPr lang="en-US" sz="2540"/>
              <a:t>Application protocol with Data Centric Approach</a:t>
            </a:r>
            <a:endParaRPr/>
          </a:p>
          <a:p>
            <a:pPr indent="-289445" lvl="0" marL="384486" rtl="0" algn="l">
              <a:spcBef>
                <a:spcPts val="544"/>
              </a:spcBef>
              <a:spcAft>
                <a:spcPts val="0"/>
              </a:spcAft>
              <a:buClr>
                <a:schemeClr val="dk1"/>
              </a:buClr>
              <a:buSzPct val="45000"/>
              <a:buFont typeface="Noto Sans Symbols"/>
              <a:buChar char="●"/>
            </a:pPr>
            <a:r>
              <a:rPr lang="en-US"/>
              <a:t>Broker-based Lightweight</a:t>
            </a:r>
            <a:r>
              <a:rPr lang="en-US" sz="2540"/>
              <a:t>, Open, simple and easy to implement protocol</a:t>
            </a:r>
            <a:endParaRPr/>
          </a:p>
          <a:p>
            <a:pPr indent="-290905" lvl="1" marL="776172" rtl="0" algn="l">
              <a:spcBef>
                <a:spcPts val="370"/>
              </a:spcBef>
              <a:spcAft>
                <a:spcPts val="0"/>
              </a:spcAft>
              <a:buClr>
                <a:schemeClr val="dk1"/>
              </a:buClr>
              <a:buSzPct val="74999"/>
              <a:buFont typeface="Noto Sans Symbols"/>
              <a:buChar char="−"/>
            </a:pPr>
            <a:r>
              <a:rPr lang="en-US" sz="2177"/>
              <a:t>Clients publish data to the broker based on matching topic names</a:t>
            </a:r>
            <a:endParaRPr/>
          </a:p>
          <a:p>
            <a:pPr indent="-290905" lvl="1" marL="776172" rtl="0" algn="l">
              <a:spcBef>
                <a:spcPts val="370"/>
              </a:spcBef>
              <a:spcAft>
                <a:spcPts val="0"/>
              </a:spcAft>
              <a:buClr>
                <a:schemeClr val="dk1"/>
              </a:buClr>
              <a:buSzPct val="74999"/>
              <a:buFont typeface="Noto Sans Symbols"/>
              <a:buChar char="−"/>
            </a:pPr>
            <a:r>
              <a:rPr lang="en-US" sz="2177"/>
              <a:t>Subscribers then request data from the broker based on topic names</a:t>
            </a:r>
            <a:endParaRPr/>
          </a:p>
          <a:p>
            <a:pPr indent="-290905" lvl="1" marL="776172" rtl="0" algn="l">
              <a:spcBef>
                <a:spcPts val="370"/>
              </a:spcBef>
              <a:spcAft>
                <a:spcPts val="0"/>
              </a:spcAft>
              <a:buClr>
                <a:schemeClr val="dk1"/>
              </a:buClr>
              <a:buSzPct val="74999"/>
              <a:buFont typeface="Noto Sans Symbols"/>
              <a:buChar char="−"/>
            </a:pPr>
            <a:r>
              <a:rPr lang="en-US" sz="2177"/>
              <a:t>No structure/hierarchy is required for publishing data</a:t>
            </a:r>
            <a:endParaRPr/>
          </a:p>
          <a:p>
            <a:pPr indent="-342793" lvl="0" marL="485288" rtl="0" algn="l">
              <a:spcBef>
                <a:spcPts val="432"/>
              </a:spcBef>
              <a:spcAft>
                <a:spcPts val="0"/>
              </a:spcAft>
              <a:buClr>
                <a:schemeClr val="dk1"/>
              </a:buClr>
              <a:buSzPct val="75000"/>
              <a:buChar char="•"/>
            </a:pPr>
            <a:r>
              <a:rPr lang="en-US" sz="2540"/>
              <a:t>Ideal for constrained environments like M2M and IoT</a:t>
            </a:r>
            <a:endParaRPr/>
          </a:p>
        </p:txBody>
      </p:sp>
      <p:sp>
        <p:nvSpPr>
          <p:cNvPr id="1652" name="Google Shape;1652;p151"/>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653" name="Google Shape;1653;p151"/>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654" name="Google Shape;1654;p151"/>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55" name="Google Shape;1655;p151"/>
          <p:cNvPicPr preferRelativeResize="0"/>
          <p:nvPr/>
        </p:nvPicPr>
        <p:blipFill rotWithShape="1">
          <a:blip r:embed="rId3">
            <a:alphaModFix/>
          </a:blip>
          <a:srcRect b="18871" l="16401" r="16401" t="23317"/>
          <a:stretch/>
        </p:blipFill>
        <p:spPr>
          <a:xfrm>
            <a:off x="6270255" y="5585303"/>
            <a:ext cx="2612700" cy="8491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52"/>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MQTT Example</a:t>
            </a:r>
            <a:endParaRPr/>
          </a:p>
        </p:txBody>
      </p:sp>
      <p:sp>
        <p:nvSpPr>
          <p:cNvPr id="1661" name="Google Shape;1661;p152"/>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662" name="Google Shape;1662;p152"/>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663" name="Google Shape;1663;p152"/>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picture containing device&#10;&#10;Description automatically generated" id="1664" name="Google Shape;1664;p152"/>
          <p:cNvPicPr preferRelativeResize="0"/>
          <p:nvPr>
            <p:ph idx="1" type="body"/>
          </p:nvPr>
        </p:nvPicPr>
        <p:blipFill rotWithShape="1">
          <a:blip r:embed="rId3">
            <a:alphaModFix/>
          </a:blip>
          <a:srcRect b="11158" l="0" r="0" t="4369"/>
          <a:stretch/>
        </p:blipFill>
        <p:spPr>
          <a:xfrm>
            <a:off x="321688" y="1404158"/>
            <a:ext cx="8485665" cy="3788415"/>
          </a:xfrm>
          <a:prstGeom prst="rect">
            <a:avLst/>
          </a:prstGeom>
          <a:noFill/>
          <a:ln cap="flat" cmpd="sng" w="9525">
            <a:solidFill>
              <a:schemeClr val="dk2"/>
            </a:solidFill>
            <a:prstDash val="solid"/>
            <a:round/>
            <a:headEnd len="sm" w="sm" type="none"/>
            <a:tailEnd len="sm" w="sm" type="none"/>
          </a:ln>
        </p:spPr>
      </p:pic>
      <p:sp>
        <p:nvSpPr>
          <p:cNvPr id="1665" name="Google Shape;1665;p152"/>
          <p:cNvSpPr txBox="1"/>
          <p:nvPr/>
        </p:nvSpPr>
        <p:spPr>
          <a:xfrm>
            <a:off x="336648" y="5292032"/>
            <a:ext cx="8470704" cy="1097480"/>
          </a:xfrm>
          <a:prstGeom prst="rect">
            <a:avLst/>
          </a:prstGeom>
          <a:gradFill>
            <a:gsLst>
              <a:gs pos="0">
                <a:srgbClr val="9BE9FF"/>
              </a:gs>
              <a:gs pos="35000">
                <a:srgbClr val="B8F1FF"/>
              </a:gs>
              <a:gs pos="100000">
                <a:srgbClr val="E2FBFF"/>
              </a:gs>
            </a:gsLst>
            <a:lin ang="16200000" scaled="0"/>
          </a:gradFill>
          <a:ln cap="flat" cmpd="sng" w="9525">
            <a:solidFill>
              <a:srgbClr val="45A9C4"/>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259204" lvl="0" marL="259204" marR="0" rtl="0" algn="l">
              <a:spcBef>
                <a:spcPts val="0"/>
              </a:spcBef>
              <a:spcAft>
                <a:spcPts val="0"/>
              </a:spcAft>
              <a:buClr>
                <a:srgbClr val="333333"/>
              </a:buClr>
              <a:buSzPts val="1633"/>
              <a:buFont typeface="Arial"/>
              <a:buChar char="•"/>
            </a:pPr>
            <a:r>
              <a:rPr b="1" lang="en-US" sz="1633">
                <a:solidFill>
                  <a:srgbClr val="333333"/>
                </a:solidFill>
                <a:latin typeface="Roboto"/>
                <a:ea typeface="Roboto"/>
                <a:cs typeface="Roboto"/>
                <a:sym typeface="Roboto"/>
              </a:rPr>
              <a:t>Space decoupling – </a:t>
            </a:r>
            <a:r>
              <a:rPr lang="en-US" sz="1633">
                <a:solidFill>
                  <a:srgbClr val="333333"/>
                </a:solidFill>
                <a:latin typeface="Roboto"/>
                <a:ea typeface="Roboto"/>
                <a:cs typeface="Roboto"/>
                <a:sym typeface="Roboto"/>
              </a:rPr>
              <a:t>Publisher and Subscriber do not know each other</a:t>
            </a:r>
            <a:endParaRPr/>
          </a:p>
          <a:p>
            <a:pPr indent="-259204" lvl="0" marL="259204" marR="0" rtl="0" algn="l">
              <a:spcBef>
                <a:spcPts val="0"/>
              </a:spcBef>
              <a:spcAft>
                <a:spcPts val="0"/>
              </a:spcAft>
              <a:buClr>
                <a:srgbClr val="333333"/>
              </a:buClr>
              <a:buSzPts val="1633"/>
              <a:buFont typeface="Arial"/>
              <a:buChar char="•"/>
            </a:pPr>
            <a:r>
              <a:rPr b="1" lang="en-US" sz="1633">
                <a:solidFill>
                  <a:srgbClr val="333333"/>
                </a:solidFill>
                <a:latin typeface="Roboto"/>
                <a:ea typeface="Roboto"/>
                <a:cs typeface="Roboto"/>
                <a:sym typeface="Roboto"/>
              </a:rPr>
              <a:t>Time decoupling – </a:t>
            </a:r>
            <a:r>
              <a:rPr lang="en-US" sz="1633">
                <a:solidFill>
                  <a:srgbClr val="333333"/>
                </a:solidFill>
                <a:latin typeface="Roboto"/>
                <a:ea typeface="Roboto"/>
                <a:cs typeface="Roboto"/>
                <a:sym typeface="Roboto"/>
              </a:rPr>
              <a:t>Publisher and Subscriber do not operate at the same time</a:t>
            </a:r>
            <a:endParaRPr b="1" sz="1633">
              <a:solidFill>
                <a:srgbClr val="333333"/>
              </a:solidFill>
              <a:latin typeface="Roboto"/>
              <a:ea typeface="Roboto"/>
              <a:cs typeface="Roboto"/>
              <a:sym typeface="Roboto"/>
            </a:endParaRPr>
          </a:p>
          <a:p>
            <a:pPr indent="-259204" lvl="0" marL="259204" marR="0" rtl="0" algn="l">
              <a:spcBef>
                <a:spcPts val="0"/>
              </a:spcBef>
              <a:spcAft>
                <a:spcPts val="0"/>
              </a:spcAft>
              <a:buClr>
                <a:srgbClr val="333333"/>
              </a:buClr>
              <a:buSzPts val="1633"/>
              <a:buFont typeface="Arial"/>
              <a:buChar char="•"/>
            </a:pPr>
            <a:r>
              <a:rPr b="1" lang="en-US" sz="1633">
                <a:solidFill>
                  <a:srgbClr val="333333"/>
                </a:solidFill>
                <a:latin typeface="Roboto"/>
                <a:ea typeface="Roboto"/>
                <a:cs typeface="Roboto"/>
                <a:sym typeface="Roboto"/>
              </a:rPr>
              <a:t>Synchronization decoupling – </a:t>
            </a:r>
            <a:r>
              <a:rPr lang="en-US" sz="1633">
                <a:solidFill>
                  <a:srgbClr val="333333"/>
                </a:solidFill>
                <a:latin typeface="Roboto"/>
                <a:ea typeface="Roboto"/>
                <a:cs typeface="Roboto"/>
                <a:sym typeface="Roboto"/>
              </a:rPr>
              <a:t>No interruptions between publisher and subscriber functions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53"/>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a:t>MQTT: Client, Broker /Server Connection Establishment</a:t>
            </a:r>
            <a:endParaRPr/>
          </a:p>
        </p:txBody>
      </p:sp>
      <p:sp>
        <p:nvSpPr>
          <p:cNvPr id="1671" name="Google Shape;1671;p153"/>
          <p:cNvSpPr txBox="1"/>
          <p:nvPr>
            <p:ph idx="1" type="body"/>
          </p:nvPr>
        </p:nvSpPr>
        <p:spPr>
          <a:xfrm>
            <a:off x="326363" y="1464352"/>
            <a:ext cx="4631077" cy="3438713"/>
          </a:xfrm>
          <a:prstGeom prst="rect">
            <a:avLst/>
          </a:prstGeom>
          <a:noFill/>
          <a:ln>
            <a:noFill/>
          </a:ln>
        </p:spPr>
        <p:txBody>
          <a:bodyPr anchorCtr="0" anchor="t" bIns="45700" lIns="91400" spcFirstLastPara="1" rIns="91400" wrap="square" tIns="45700">
            <a:normAutofit fontScale="85000" lnSpcReduction="10000"/>
          </a:bodyPr>
          <a:lstStyle/>
          <a:p>
            <a:pPr indent="-342793" lvl="0" marL="342793" rtl="0" algn="l">
              <a:spcBef>
                <a:spcPts val="0"/>
              </a:spcBef>
              <a:spcAft>
                <a:spcPts val="0"/>
              </a:spcAft>
              <a:buClr>
                <a:schemeClr val="dk1"/>
              </a:buClr>
              <a:buSzPct val="100000"/>
              <a:buChar char="•"/>
            </a:pPr>
            <a:r>
              <a:rPr lang="en-US"/>
              <a:t>Two device roles</a:t>
            </a:r>
            <a:endParaRPr/>
          </a:p>
          <a:p>
            <a:pPr indent="-285660" lvl="1" marL="742719" rtl="0" algn="l">
              <a:spcBef>
                <a:spcPts val="476"/>
              </a:spcBef>
              <a:spcAft>
                <a:spcPts val="0"/>
              </a:spcAft>
              <a:buClr>
                <a:schemeClr val="dk1"/>
              </a:buClr>
              <a:buSzPct val="100000"/>
              <a:buChar char="–"/>
            </a:pPr>
            <a:r>
              <a:rPr lang="en-US"/>
              <a:t>MQTT Client</a:t>
            </a:r>
            <a:endParaRPr/>
          </a:p>
          <a:p>
            <a:pPr indent="-228528" lvl="2" marL="1142646" rtl="0" algn="l">
              <a:spcBef>
                <a:spcPts val="408"/>
              </a:spcBef>
              <a:spcAft>
                <a:spcPts val="0"/>
              </a:spcAft>
              <a:buClr>
                <a:schemeClr val="dk1"/>
              </a:buClr>
              <a:buSzPct val="100000"/>
              <a:buChar char="•"/>
            </a:pPr>
            <a:r>
              <a:rPr lang="en-US"/>
              <a:t>Publish and Subscribe to services/topics</a:t>
            </a:r>
            <a:endParaRPr/>
          </a:p>
          <a:p>
            <a:pPr indent="-285660" lvl="1" marL="742719" rtl="0" algn="l">
              <a:spcBef>
                <a:spcPts val="476"/>
              </a:spcBef>
              <a:spcAft>
                <a:spcPts val="0"/>
              </a:spcAft>
              <a:buClr>
                <a:schemeClr val="dk1"/>
              </a:buClr>
              <a:buSzPct val="100000"/>
              <a:buChar char="–"/>
            </a:pPr>
            <a:r>
              <a:rPr lang="en-US"/>
              <a:t>MQTT Broker/Server</a:t>
            </a:r>
            <a:endParaRPr/>
          </a:p>
          <a:p>
            <a:pPr indent="-228528" lvl="2" marL="1142646" rtl="0" algn="l">
              <a:spcBef>
                <a:spcPts val="408"/>
              </a:spcBef>
              <a:spcAft>
                <a:spcPts val="0"/>
              </a:spcAft>
              <a:buClr>
                <a:schemeClr val="dk1"/>
              </a:buClr>
              <a:buSzPct val="100000"/>
              <a:buChar char="•"/>
            </a:pPr>
            <a:r>
              <a:rPr lang="en-US"/>
              <a:t>Manage publish and subscribe requests from MQTT clients</a:t>
            </a:r>
            <a:endParaRPr/>
          </a:p>
          <a:p>
            <a:pPr indent="-228528" lvl="2" marL="1142646" rtl="0" algn="l">
              <a:spcBef>
                <a:spcPts val="408"/>
              </a:spcBef>
              <a:spcAft>
                <a:spcPts val="0"/>
              </a:spcAft>
              <a:buClr>
                <a:schemeClr val="dk1"/>
              </a:buClr>
              <a:buSzPct val="100000"/>
              <a:buChar char="•"/>
            </a:pPr>
            <a:r>
              <a:rPr lang="en-US"/>
              <a:t>Maintain data to be stored/shared – Receive, filter and send data</a:t>
            </a:r>
            <a:endParaRPr/>
          </a:p>
          <a:p>
            <a:pPr indent="-98989" lvl="2" marL="1142646" rtl="0" algn="l">
              <a:spcBef>
                <a:spcPts val="408"/>
              </a:spcBef>
              <a:spcAft>
                <a:spcPts val="0"/>
              </a:spcAft>
              <a:buClr>
                <a:schemeClr val="dk1"/>
              </a:buClr>
              <a:buSzPct val="100000"/>
              <a:buNone/>
            </a:pPr>
            <a:r>
              <a:t/>
            </a:r>
            <a:endParaRPr/>
          </a:p>
        </p:txBody>
      </p:sp>
      <p:sp>
        <p:nvSpPr>
          <p:cNvPr id="1672" name="Google Shape;1672;p153"/>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673" name="Google Shape;1673;p153"/>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674" name="Google Shape;1674;p153"/>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mqtt-tcp-ip-stack" id="1675" name="Google Shape;1675;p153"/>
          <p:cNvPicPr preferRelativeResize="0"/>
          <p:nvPr/>
        </p:nvPicPr>
        <p:blipFill rotWithShape="1">
          <a:blip r:embed="rId3">
            <a:alphaModFix/>
          </a:blip>
          <a:srcRect b="0" l="0" r="0" t="0"/>
          <a:stretch/>
        </p:blipFill>
        <p:spPr>
          <a:xfrm>
            <a:off x="5421127" y="1874412"/>
            <a:ext cx="3024000" cy="1460160"/>
          </a:xfrm>
          <a:prstGeom prst="rect">
            <a:avLst/>
          </a:prstGeom>
          <a:noFill/>
          <a:ln>
            <a:noFill/>
          </a:ln>
        </p:spPr>
      </p:pic>
      <p:pic>
        <p:nvPicPr>
          <p:cNvPr id="1676" name="Google Shape;1676;p153"/>
          <p:cNvPicPr preferRelativeResize="0"/>
          <p:nvPr/>
        </p:nvPicPr>
        <p:blipFill rotWithShape="1">
          <a:blip r:embed="rId4">
            <a:alphaModFix/>
          </a:blip>
          <a:srcRect b="0" l="0" r="0" t="0"/>
          <a:stretch/>
        </p:blipFill>
        <p:spPr>
          <a:xfrm>
            <a:off x="5303424" y="3523430"/>
            <a:ext cx="3225127" cy="1002722"/>
          </a:xfrm>
          <a:prstGeom prst="rect">
            <a:avLst/>
          </a:prstGeom>
          <a:noFill/>
          <a:ln>
            <a:noFill/>
          </a:ln>
        </p:spPr>
      </p:pic>
      <p:sp>
        <p:nvSpPr>
          <p:cNvPr id="1677" name="Google Shape;1677;p153"/>
          <p:cNvSpPr txBox="1"/>
          <p:nvPr/>
        </p:nvSpPr>
        <p:spPr>
          <a:xfrm>
            <a:off x="5303423" y="1427141"/>
            <a:ext cx="3069922" cy="483209"/>
          </a:xfrm>
          <a:prstGeom prst="rect">
            <a:avLst/>
          </a:prstGeom>
          <a:noFill/>
          <a:ln>
            <a:noFill/>
          </a:ln>
        </p:spPr>
        <p:txBody>
          <a:bodyPr anchorCtr="0" anchor="t" bIns="45700" lIns="91425" spcFirstLastPara="1" rIns="91425" wrap="square" tIns="45700">
            <a:spAutoFit/>
          </a:bodyPr>
          <a:lstStyle/>
          <a:p>
            <a:pPr indent="-259204" lvl="0" marL="259204" marR="0" rtl="0" algn="l">
              <a:spcBef>
                <a:spcPts val="0"/>
              </a:spcBef>
              <a:spcAft>
                <a:spcPts val="0"/>
              </a:spcAft>
              <a:buClr>
                <a:schemeClr val="dk2"/>
              </a:buClr>
              <a:buSzPts val="2540"/>
              <a:buFont typeface="Arial"/>
              <a:buChar char="•"/>
            </a:pPr>
            <a:r>
              <a:rPr lang="en-US" sz="2540">
                <a:solidFill>
                  <a:schemeClr val="dk2"/>
                </a:solidFill>
                <a:latin typeface="Calibri"/>
                <a:ea typeface="Calibri"/>
                <a:cs typeface="Calibri"/>
                <a:sym typeface="Calibri"/>
              </a:rPr>
              <a:t>MQTT Connection</a:t>
            </a:r>
            <a:endParaRPr/>
          </a:p>
        </p:txBody>
      </p:sp>
      <p:pic>
        <p:nvPicPr>
          <p:cNvPr descr="MQTT Publish Message Flow" id="1678" name="Google Shape;1678;p153"/>
          <p:cNvPicPr preferRelativeResize="0"/>
          <p:nvPr/>
        </p:nvPicPr>
        <p:blipFill rotWithShape="1">
          <a:blip r:embed="rId5">
            <a:alphaModFix/>
          </a:blip>
          <a:srcRect b="0" l="0" r="0" t="0"/>
          <a:stretch/>
        </p:blipFill>
        <p:spPr>
          <a:xfrm>
            <a:off x="554974" y="4903064"/>
            <a:ext cx="4245637" cy="1406367"/>
          </a:xfrm>
          <a:prstGeom prst="rect">
            <a:avLst/>
          </a:prstGeom>
          <a:noFill/>
          <a:ln>
            <a:noFill/>
          </a:ln>
        </p:spPr>
      </p:pic>
      <p:pic>
        <p:nvPicPr>
          <p:cNvPr descr="MQTT Subscribe Flow" id="1679" name="Google Shape;1679;p153"/>
          <p:cNvPicPr preferRelativeResize="0"/>
          <p:nvPr/>
        </p:nvPicPr>
        <p:blipFill rotWithShape="1">
          <a:blip r:embed="rId6">
            <a:alphaModFix/>
          </a:blip>
          <a:srcRect b="0" l="0" r="0" t="0"/>
          <a:stretch/>
        </p:blipFill>
        <p:spPr>
          <a:xfrm>
            <a:off x="5029223" y="4798782"/>
            <a:ext cx="3936545" cy="14063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7">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54"/>
          <p:cNvSpPr txBox="1"/>
          <p:nvPr>
            <p:ph type="title"/>
          </p:nvPr>
        </p:nvSpPr>
        <p:spPr>
          <a:xfrm>
            <a:off x="457200" y="152400"/>
            <a:ext cx="8229600" cy="6096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sz="3600"/>
              <a:t>MQTT: A Glimpse</a:t>
            </a:r>
            <a:endParaRPr/>
          </a:p>
        </p:txBody>
      </p:sp>
      <p:sp>
        <p:nvSpPr>
          <p:cNvPr id="1685" name="Google Shape;1685;p154"/>
          <p:cNvSpPr txBox="1"/>
          <p:nvPr>
            <p:ph idx="1" type="body"/>
          </p:nvPr>
        </p:nvSpPr>
        <p:spPr>
          <a:xfrm>
            <a:off x="457200" y="838200"/>
            <a:ext cx="5715000" cy="5867400"/>
          </a:xfrm>
          <a:prstGeom prst="rect">
            <a:avLst/>
          </a:prstGeom>
          <a:noFill/>
          <a:ln>
            <a:noFill/>
          </a:ln>
        </p:spPr>
        <p:txBody>
          <a:bodyPr anchorCtr="0" anchor="t" bIns="45700" lIns="91400" spcFirstLastPara="1" rIns="91400" wrap="square" tIns="45700">
            <a:noAutofit/>
          </a:bodyPr>
          <a:lstStyle/>
          <a:p>
            <a:pPr indent="-342793" lvl="0" marL="342793" rtl="0" algn="l">
              <a:spcBef>
                <a:spcPts val="0"/>
              </a:spcBef>
              <a:spcAft>
                <a:spcPts val="0"/>
              </a:spcAft>
              <a:buClr>
                <a:schemeClr val="dk1"/>
              </a:buClr>
              <a:buSzPts val="2400"/>
              <a:buChar char="•"/>
            </a:pPr>
            <a:r>
              <a:rPr lang="en-US" sz="2400"/>
              <a:t>MQTT stands for ... MQ Telemetry Transport</a:t>
            </a:r>
            <a:endParaRPr/>
          </a:p>
          <a:p>
            <a:pPr indent="-342793" lvl="0" marL="342793" rtl="0" algn="l">
              <a:spcBef>
                <a:spcPts val="480"/>
              </a:spcBef>
              <a:spcAft>
                <a:spcPts val="0"/>
              </a:spcAft>
              <a:buClr>
                <a:schemeClr val="dk1"/>
              </a:buClr>
              <a:buSzPts val="2400"/>
              <a:buChar char="•"/>
            </a:pPr>
            <a:r>
              <a:rPr lang="en-US" sz="2400"/>
              <a:t>Designed by: Andy Stanford Clark, IBM</a:t>
            </a:r>
            <a:endParaRPr/>
          </a:p>
          <a:p>
            <a:pPr indent="-342793" lvl="0" marL="342793" rtl="0" algn="l">
              <a:spcBef>
                <a:spcPts val="480"/>
              </a:spcBef>
              <a:spcAft>
                <a:spcPts val="0"/>
              </a:spcAft>
              <a:buClr>
                <a:schemeClr val="dk1"/>
              </a:buClr>
              <a:buSzPts val="2400"/>
              <a:buChar char="•"/>
            </a:pPr>
            <a:r>
              <a:rPr lang="en-US" sz="2400"/>
              <a:t>Open - Invented in 1999, OASIS standard in 2014</a:t>
            </a:r>
            <a:endParaRPr/>
          </a:p>
          <a:p>
            <a:pPr indent="-342793" lvl="0" marL="342793" rtl="0" algn="l">
              <a:spcBef>
                <a:spcPts val="480"/>
              </a:spcBef>
              <a:spcAft>
                <a:spcPts val="0"/>
              </a:spcAft>
              <a:buClr>
                <a:schemeClr val="dk1"/>
              </a:buClr>
              <a:buSzPts val="2400"/>
              <a:buChar char="•"/>
            </a:pPr>
            <a:r>
              <a:rPr lang="en-US" sz="2400"/>
              <a:t>Lightweight</a:t>
            </a:r>
            <a:endParaRPr/>
          </a:p>
          <a:p>
            <a:pPr indent="-342793" lvl="0" marL="342793" rtl="0" algn="l">
              <a:spcBef>
                <a:spcPts val="480"/>
              </a:spcBef>
              <a:spcAft>
                <a:spcPts val="0"/>
              </a:spcAft>
              <a:buClr>
                <a:schemeClr val="dk1"/>
              </a:buClr>
              <a:buSzPts val="2400"/>
              <a:buChar char="•"/>
            </a:pPr>
            <a:r>
              <a:rPr lang="en-US" sz="2400"/>
              <a:t>Reliable &amp; Simple</a:t>
            </a:r>
            <a:endParaRPr/>
          </a:p>
          <a:p>
            <a:pPr indent="-342793" lvl="0" marL="342793" rtl="0" algn="l">
              <a:spcBef>
                <a:spcPts val="480"/>
              </a:spcBef>
              <a:spcAft>
                <a:spcPts val="0"/>
              </a:spcAft>
              <a:buClr>
                <a:schemeClr val="dk1"/>
              </a:buClr>
              <a:buSzPts val="2400"/>
              <a:buChar char="•"/>
            </a:pPr>
            <a:r>
              <a:rPr lang="en-US" sz="2400"/>
              <a:t>Publish Subscribe model</a:t>
            </a:r>
            <a:endParaRPr/>
          </a:p>
          <a:p>
            <a:pPr indent="-342793" lvl="0" marL="342793" rtl="0" algn="l">
              <a:spcBef>
                <a:spcPts val="480"/>
              </a:spcBef>
              <a:spcAft>
                <a:spcPts val="0"/>
              </a:spcAft>
              <a:buClr>
                <a:schemeClr val="dk1"/>
              </a:buClr>
              <a:buSzPts val="2400"/>
              <a:buChar char="•"/>
            </a:pPr>
            <a:r>
              <a:rPr lang="en-US" sz="2400"/>
              <a:t>Space decoupling</a:t>
            </a:r>
            <a:endParaRPr/>
          </a:p>
          <a:p>
            <a:pPr indent="-342793" lvl="0" marL="342793" rtl="0" algn="l">
              <a:spcBef>
                <a:spcPts val="480"/>
              </a:spcBef>
              <a:spcAft>
                <a:spcPts val="0"/>
              </a:spcAft>
              <a:buClr>
                <a:schemeClr val="dk1"/>
              </a:buClr>
              <a:buSzPts val="2400"/>
              <a:buChar char="•"/>
            </a:pPr>
            <a:r>
              <a:rPr lang="en-US" sz="2400"/>
              <a:t>Time decoupling</a:t>
            </a:r>
            <a:endParaRPr/>
          </a:p>
          <a:p>
            <a:pPr indent="-342793" lvl="0" marL="342793" rtl="0" algn="l">
              <a:spcBef>
                <a:spcPts val="480"/>
              </a:spcBef>
              <a:spcAft>
                <a:spcPts val="0"/>
              </a:spcAft>
              <a:buClr>
                <a:schemeClr val="dk1"/>
              </a:buClr>
              <a:buSzPts val="2400"/>
              <a:buChar char="•"/>
            </a:pPr>
            <a:r>
              <a:rPr lang="en-US" sz="2400"/>
              <a:t>Synchronization decoupling</a:t>
            </a:r>
            <a:endParaRPr/>
          </a:p>
          <a:p>
            <a:pPr indent="-342793" lvl="0" marL="342793" rtl="0" algn="l">
              <a:spcBef>
                <a:spcPts val="480"/>
              </a:spcBef>
              <a:spcAft>
                <a:spcPts val="0"/>
              </a:spcAft>
              <a:buClr>
                <a:schemeClr val="dk1"/>
              </a:buClr>
              <a:buSzPts val="2400"/>
              <a:buChar char="•"/>
            </a:pPr>
            <a:r>
              <a:rPr lang="en-US" sz="2400"/>
              <a:t>QoS: 3 levels</a:t>
            </a:r>
            <a:endParaRPr/>
          </a:p>
          <a:p>
            <a:pPr indent="-342793" lvl="0" marL="342793" rtl="0" algn="l">
              <a:spcBef>
                <a:spcPts val="480"/>
              </a:spcBef>
              <a:spcAft>
                <a:spcPts val="0"/>
              </a:spcAft>
              <a:buClr>
                <a:schemeClr val="dk1"/>
              </a:buClr>
              <a:buSzPts val="2400"/>
              <a:buChar char="•"/>
            </a:pPr>
            <a:r>
              <a:rPr lang="en-US" sz="2400"/>
              <a:t>Last Will &amp; Testament (LWT)</a:t>
            </a:r>
            <a:endParaRPr/>
          </a:p>
        </p:txBody>
      </p:sp>
      <p:pic>
        <p:nvPicPr>
          <p:cNvPr id="1686" name="Google Shape;1686;p154"/>
          <p:cNvPicPr preferRelativeResize="0"/>
          <p:nvPr/>
        </p:nvPicPr>
        <p:blipFill rotWithShape="1">
          <a:blip r:embed="rId3">
            <a:alphaModFix/>
          </a:blip>
          <a:srcRect b="4473" l="6500" r="8167" t="6130"/>
          <a:stretch/>
        </p:blipFill>
        <p:spPr>
          <a:xfrm>
            <a:off x="5577483" y="3657600"/>
            <a:ext cx="3430094" cy="1927122"/>
          </a:xfrm>
          <a:prstGeom prst="rect">
            <a:avLst/>
          </a:prstGeom>
          <a:noFill/>
          <a:ln>
            <a:noFill/>
          </a:ln>
        </p:spPr>
      </p:pic>
      <p:pic>
        <p:nvPicPr>
          <p:cNvPr id="1687" name="Google Shape;1687;p154"/>
          <p:cNvPicPr preferRelativeResize="0"/>
          <p:nvPr/>
        </p:nvPicPr>
        <p:blipFill rotWithShape="1">
          <a:blip r:embed="rId4">
            <a:alphaModFix/>
          </a:blip>
          <a:srcRect b="19791" l="11392" r="15192" t="6918"/>
          <a:stretch/>
        </p:blipFill>
        <p:spPr>
          <a:xfrm>
            <a:off x="6356555" y="2026920"/>
            <a:ext cx="2650285" cy="129147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1" name="Shape 1691"/>
        <p:cNvGrpSpPr/>
        <p:nvPr/>
      </p:nvGrpSpPr>
      <p:grpSpPr>
        <a:xfrm>
          <a:off x="0" y="0"/>
          <a:ext cx="0" cy="0"/>
          <a:chOff x="0" y="0"/>
          <a:chExt cx="0" cy="0"/>
        </a:xfrm>
      </p:grpSpPr>
      <p:sp>
        <p:nvSpPr>
          <p:cNvPr id="1692" name="Google Shape;1692;p155"/>
          <p:cNvSpPr txBox="1"/>
          <p:nvPr>
            <p:ph type="title"/>
          </p:nvPr>
        </p:nvSpPr>
        <p:spPr>
          <a:xfrm>
            <a:off x="456481" y="2579873"/>
            <a:ext cx="8219520" cy="1136160"/>
          </a:xfrm>
          <a:prstGeom prst="rect">
            <a:avLst/>
          </a:prstGeom>
          <a:noFill/>
          <a:ln>
            <a:noFill/>
          </a:ln>
        </p:spPr>
        <p:txBody>
          <a:bodyPr anchorCtr="0" anchor="ctr" bIns="45700" lIns="91400" spcFirstLastPara="1" rIns="91400" wrap="square" tIns="45700">
            <a:normAutofit fontScale="90000"/>
          </a:bodyPr>
          <a:lstStyle/>
          <a:p>
            <a:pPr indent="0" lvl="0" marL="0" rtl="0" algn="l">
              <a:spcBef>
                <a:spcPts val="0"/>
              </a:spcBef>
              <a:spcAft>
                <a:spcPts val="0"/>
              </a:spcAft>
              <a:buClr>
                <a:schemeClr val="dk1"/>
              </a:buClr>
              <a:buSzPct val="100000"/>
              <a:buFont typeface="Calibri"/>
              <a:buNone/>
            </a:pPr>
            <a:r>
              <a:rPr lang="en-US"/>
              <a:t>Constrained Application Protocol (CoAP)</a:t>
            </a:r>
            <a:endParaRPr/>
          </a:p>
        </p:txBody>
      </p:sp>
      <p:sp>
        <p:nvSpPr>
          <p:cNvPr id="1693" name="Google Shape;1693;p155"/>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18-08-2021</a:t>
            </a:r>
            <a:endParaRPr/>
          </a:p>
        </p:txBody>
      </p:sp>
      <p:sp>
        <p:nvSpPr>
          <p:cNvPr id="1694" name="Google Shape;1694;p155"/>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695" name="Google Shape;1695;p155"/>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oAP - Constrained Application Protocol - Radiocrafts" id="1696" name="Google Shape;1696;p155"/>
          <p:cNvPicPr preferRelativeResize="0"/>
          <p:nvPr/>
        </p:nvPicPr>
        <p:blipFill rotWithShape="1">
          <a:blip r:embed="rId3">
            <a:alphaModFix/>
          </a:blip>
          <a:srcRect b="13272" l="0" r="0" t="9781"/>
          <a:stretch/>
        </p:blipFill>
        <p:spPr>
          <a:xfrm>
            <a:off x="319239" y="3709705"/>
            <a:ext cx="3899154" cy="113616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56"/>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CoAP – What is it??</a:t>
            </a:r>
            <a:endParaRPr/>
          </a:p>
        </p:txBody>
      </p:sp>
      <p:sp>
        <p:nvSpPr>
          <p:cNvPr id="1702" name="Google Shape;1702;p156"/>
          <p:cNvSpPr txBox="1"/>
          <p:nvPr>
            <p:ph idx="1" type="body"/>
          </p:nvPr>
        </p:nvSpPr>
        <p:spPr>
          <a:xfrm>
            <a:off x="326363" y="1273523"/>
            <a:ext cx="8556592" cy="4964129"/>
          </a:xfrm>
          <a:prstGeom prst="rect">
            <a:avLst/>
          </a:prstGeom>
          <a:noFill/>
          <a:ln>
            <a:noFill/>
          </a:ln>
        </p:spPr>
        <p:txBody>
          <a:bodyPr anchorCtr="0" anchor="t" bIns="45700" lIns="91400" spcFirstLastPara="1" rIns="91400" wrap="square" tIns="45700">
            <a:normAutofit fontScale="55000" lnSpcReduction="20000"/>
          </a:bodyPr>
          <a:lstStyle/>
          <a:p>
            <a:pPr indent="-322565" lvl="0" marL="322565" rtl="0" algn="l">
              <a:spcBef>
                <a:spcPts val="0"/>
              </a:spcBef>
              <a:spcAft>
                <a:spcPts val="0"/>
              </a:spcAft>
              <a:buClr>
                <a:schemeClr val="dk1"/>
              </a:buClr>
              <a:buSzPct val="100000"/>
              <a:buChar char="•"/>
            </a:pPr>
            <a:r>
              <a:rPr lang="en-US"/>
              <a:t>Also called Web of Things Protocol</a:t>
            </a:r>
            <a:endParaRPr/>
          </a:p>
          <a:p>
            <a:pPr indent="-322565" lvl="0" marL="322565" rtl="0" algn="l">
              <a:spcBef>
                <a:spcPts val="352"/>
              </a:spcBef>
              <a:spcAft>
                <a:spcPts val="0"/>
              </a:spcAft>
              <a:buClr>
                <a:schemeClr val="dk1"/>
              </a:buClr>
              <a:buSzPct val="100000"/>
              <a:buChar char="•"/>
            </a:pPr>
            <a:r>
              <a:rPr lang="en-US"/>
              <a:t>Specified in RFC-7252 by the Constrained Restful Environment (CoRE) Working Group of IETF</a:t>
            </a:r>
            <a:endParaRPr/>
          </a:p>
          <a:p>
            <a:pPr indent="-237604" lvl="1" marL="652330" rtl="0" algn="l">
              <a:spcBef>
                <a:spcPts val="308"/>
              </a:spcBef>
              <a:spcAft>
                <a:spcPts val="0"/>
              </a:spcAft>
              <a:buClr>
                <a:schemeClr val="dk1"/>
              </a:buClr>
              <a:buSzPct val="100000"/>
              <a:buChar char="–"/>
            </a:pPr>
            <a:r>
              <a:rPr lang="en-US"/>
              <a:t>It is a specialized web transfer protocol, similar to HTTP, for Constrained Nodes and Networks</a:t>
            </a:r>
            <a:endParaRPr/>
          </a:p>
          <a:p>
            <a:pPr indent="-237604" lvl="1" marL="652330" rtl="0" algn="l">
              <a:spcBef>
                <a:spcPts val="308"/>
              </a:spcBef>
              <a:spcAft>
                <a:spcPts val="0"/>
              </a:spcAft>
              <a:buClr>
                <a:schemeClr val="dk1"/>
              </a:buClr>
              <a:buSzPct val="100000"/>
              <a:buChar char="–"/>
            </a:pPr>
            <a:r>
              <a:rPr lang="en-US"/>
              <a:t>Finds useful application in M2M &amp; IoT Application Environments</a:t>
            </a:r>
            <a:endParaRPr/>
          </a:p>
          <a:p>
            <a:pPr indent="-322565" lvl="0" marL="322565" rtl="0" algn="l">
              <a:spcBef>
                <a:spcPts val="352"/>
              </a:spcBef>
              <a:spcAft>
                <a:spcPts val="0"/>
              </a:spcAft>
              <a:buClr>
                <a:schemeClr val="dk1"/>
              </a:buClr>
              <a:buSzPct val="100000"/>
              <a:buChar char="•"/>
            </a:pPr>
            <a:r>
              <a:rPr lang="en-US"/>
              <a:t>Implements RESTful Architecture for data transactions (Request-Response Interactions)</a:t>
            </a:r>
            <a:endParaRPr/>
          </a:p>
          <a:p>
            <a:pPr indent="-237604" lvl="1" marL="652330" rtl="0" algn="l">
              <a:spcBef>
                <a:spcPts val="308"/>
              </a:spcBef>
              <a:spcAft>
                <a:spcPts val="0"/>
              </a:spcAft>
              <a:buClr>
                <a:schemeClr val="dk1"/>
              </a:buClr>
              <a:buSzPct val="100000"/>
              <a:buChar char="–"/>
            </a:pPr>
            <a:r>
              <a:rPr lang="en-US"/>
              <a:t>Servers make resources available under a URL</a:t>
            </a:r>
            <a:endParaRPr/>
          </a:p>
          <a:p>
            <a:pPr indent="-237604" lvl="1" marL="652330" rtl="0" algn="l">
              <a:spcBef>
                <a:spcPts val="308"/>
              </a:spcBef>
              <a:spcAft>
                <a:spcPts val="0"/>
              </a:spcAft>
              <a:buClr>
                <a:schemeClr val="dk1"/>
              </a:buClr>
              <a:buSzPct val="100000"/>
              <a:buChar char="–"/>
            </a:pPr>
            <a:r>
              <a:rPr lang="en-US"/>
              <a:t>Clients use RESTFul methods - Get, Put, Post, Delete to access these resources</a:t>
            </a:r>
            <a:endParaRPr/>
          </a:p>
          <a:p>
            <a:pPr indent="-237604" lvl="1" marL="652330" rtl="0" algn="l">
              <a:spcBef>
                <a:spcPts val="308"/>
              </a:spcBef>
              <a:spcAft>
                <a:spcPts val="0"/>
              </a:spcAft>
              <a:buClr>
                <a:schemeClr val="dk1"/>
              </a:buClr>
              <a:buSzPct val="100000"/>
              <a:buChar char="–"/>
            </a:pPr>
            <a:r>
              <a:rPr lang="en-US"/>
              <a:t>coap://[IP Address]/&lt;Access URL&gt;</a:t>
            </a:r>
            <a:endParaRPr/>
          </a:p>
          <a:p>
            <a:pPr indent="-322565" lvl="0" marL="322565" rtl="0" algn="l">
              <a:spcBef>
                <a:spcPts val="352"/>
              </a:spcBef>
              <a:spcAft>
                <a:spcPts val="0"/>
              </a:spcAft>
              <a:buClr>
                <a:schemeClr val="dk1"/>
              </a:buClr>
              <a:buSzPct val="100000"/>
              <a:buChar char="•"/>
            </a:pPr>
            <a:r>
              <a:rPr lang="en-US"/>
              <a:t>Recognizes different types of payloads and understands URI specifications</a:t>
            </a:r>
            <a:endParaRPr/>
          </a:p>
          <a:p>
            <a:pPr indent="-237604" lvl="1" marL="652330" rtl="0" algn="l">
              <a:spcBef>
                <a:spcPts val="308"/>
              </a:spcBef>
              <a:spcAft>
                <a:spcPts val="0"/>
              </a:spcAft>
              <a:buClr>
                <a:schemeClr val="dk1"/>
              </a:buClr>
              <a:buSzPct val="100000"/>
              <a:buChar char="–"/>
            </a:pPr>
            <a:r>
              <a:rPr lang="en-US"/>
              <a:t>Integrates XML, JSON, CBOR or </a:t>
            </a:r>
            <a:endParaRPr/>
          </a:p>
          <a:p>
            <a:pPr indent="-237604" lvl="1" marL="652330" rtl="0" algn="l">
              <a:spcBef>
                <a:spcPts val="308"/>
              </a:spcBef>
              <a:spcAft>
                <a:spcPts val="0"/>
              </a:spcAft>
              <a:buClr>
                <a:schemeClr val="dk1"/>
              </a:buClr>
              <a:buSzPct val="100000"/>
              <a:buChar char="–"/>
            </a:pPr>
            <a:r>
              <a:rPr lang="en-US"/>
              <a:t>Any other data format of our choice</a:t>
            </a:r>
            <a:endParaRPr/>
          </a:p>
          <a:p>
            <a:pPr indent="-322565" lvl="0" marL="322565" rtl="0" algn="l">
              <a:spcBef>
                <a:spcPts val="352"/>
              </a:spcBef>
              <a:spcAft>
                <a:spcPts val="0"/>
              </a:spcAft>
              <a:buClr>
                <a:schemeClr val="dk1"/>
              </a:buClr>
              <a:buSzPct val="100000"/>
              <a:buChar char="•"/>
            </a:pPr>
            <a:r>
              <a:rPr lang="en-US"/>
              <a:t>Designed to work on microcontrollers with as low as 10 KiB of RAM and 100 KiB of code space (RFC 7228)</a:t>
            </a:r>
            <a:endParaRPr/>
          </a:p>
          <a:p>
            <a:pPr indent="-322565" lvl="0" marL="322565" rtl="0" algn="l">
              <a:spcBef>
                <a:spcPts val="352"/>
              </a:spcBef>
              <a:spcAft>
                <a:spcPts val="0"/>
              </a:spcAft>
              <a:buClr>
                <a:schemeClr val="dk1"/>
              </a:buClr>
              <a:buSzPct val="100000"/>
              <a:buChar char="•"/>
            </a:pPr>
            <a:r>
              <a:rPr lang="en-US"/>
              <a:t>Uses UDP at the Transport layer with a compact 4-byte header</a:t>
            </a:r>
            <a:endParaRPr/>
          </a:p>
          <a:p>
            <a:pPr indent="-227522" lvl="0" marL="322565" rtl="0" algn="l">
              <a:spcBef>
                <a:spcPts val="352"/>
              </a:spcBef>
              <a:spcAft>
                <a:spcPts val="0"/>
              </a:spcAft>
              <a:buClr>
                <a:schemeClr val="dk1"/>
              </a:buClr>
              <a:buSzPct val="45000"/>
              <a:buFont typeface="Noto Sans Symbols"/>
              <a:buChar char="●"/>
            </a:pPr>
            <a:r>
              <a:rPr lang="en-US"/>
              <a:t>Stateless HTTP mapping to CoAP resources</a:t>
            </a:r>
            <a:endParaRPr/>
          </a:p>
          <a:p>
            <a:pPr indent="-227522" lvl="0" marL="322565" rtl="0" algn="l">
              <a:spcBef>
                <a:spcPts val="352"/>
              </a:spcBef>
              <a:spcAft>
                <a:spcPts val="0"/>
              </a:spcAft>
              <a:buClr>
                <a:schemeClr val="dk1"/>
              </a:buClr>
              <a:buSzPct val="45000"/>
              <a:buFont typeface="Noto Sans Symbols"/>
              <a:buChar char="●"/>
            </a:pPr>
            <a:r>
              <a:rPr lang="en-US"/>
              <a:t>CoAP library support is available for many languages, open source, for direct integration</a:t>
            </a:r>
            <a:endParaRPr/>
          </a:p>
        </p:txBody>
      </p:sp>
      <p:sp>
        <p:nvSpPr>
          <p:cNvPr id="1703" name="Google Shape;1703;p156"/>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704" name="Google Shape;1704;p156"/>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705" name="Google Shape;1705;p156"/>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2">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57"/>
          <p:cNvSpPr txBox="1"/>
          <p:nvPr>
            <p:ph type="title"/>
          </p:nvPr>
        </p:nvSpPr>
        <p:spPr>
          <a:xfrm>
            <a:off x="391681" y="222324"/>
            <a:ext cx="7576829" cy="981471"/>
          </a:xfrm>
          <a:prstGeom prst="rect">
            <a:avLst/>
          </a:prstGeom>
          <a:noFill/>
          <a:ln>
            <a:noFill/>
          </a:ln>
        </p:spPr>
        <p:txBody>
          <a:bodyPr anchorCtr="0" anchor="ctr" bIns="45700" lIns="91400" spcFirstLastPara="1" rIns="91400" wrap="square" tIns="25450">
            <a:normAutofit/>
          </a:bodyPr>
          <a:lstStyle/>
          <a:p>
            <a:pPr indent="0" lvl="0" marL="0" rtl="0" algn="ctr">
              <a:spcBef>
                <a:spcPts val="0"/>
              </a:spcBef>
              <a:spcAft>
                <a:spcPts val="0"/>
              </a:spcAft>
              <a:buClr>
                <a:schemeClr val="dk1"/>
              </a:buClr>
              <a:buSzPts val="4400"/>
              <a:buFont typeface="Calibri"/>
              <a:buNone/>
            </a:pPr>
            <a:r>
              <a:rPr lang="en-US"/>
              <a:t>CoAP – How does it work</a:t>
            </a:r>
            <a:endParaRPr/>
          </a:p>
        </p:txBody>
      </p:sp>
      <p:sp>
        <p:nvSpPr>
          <p:cNvPr id="1712" name="Google Shape;1712;p157"/>
          <p:cNvSpPr txBox="1"/>
          <p:nvPr>
            <p:ph idx="1" type="body"/>
          </p:nvPr>
        </p:nvSpPr>
        <p:spPr>
          <a:xfrm>
            <a:off x="5779713" y="4143082"/>
            <a:ext cx="3103242" cy="1702665"/>
          </a:xfrm>
          <a:prstGeom prst="rect">
            <a:avLst/>
          </a:prstGeom>
          <a:noFill/>
          <a:ln>
            <a:noFill/>
          </a:ln>
        </p:spPr>
        <p:txBody>
          <a:bodyPr anchorCtr="0" anchor="t" bIns="45700" lIns="91400" spcFirstLastPara="1" rIns="91400" wrap="square" tIns="45700">
            <a:normAutofit/>
          </a:bodyPr>
          <a:lstStyle/>
          <a:p>
            <a:pPr indent="-289445" lvl="0" marL="384486" rtl="0" algn="l">
              <a:spcBef>
                <a:spcPts val="0"/>
              </a:spcBef>
              <a:spcAft>
                <a:spcPts val="0"/>
              </a:spcAft>
              <a:buClr>
                <a:schemeClr val="dk1"/>
              </a:buClr>
              <a:buSzPts val="1143"/>
              <a:buFont typeface="Noto Sans Symbols"/>
              <a:buChar char="●"/>
            </a:pPr>
            <a:r>
              <a:rPr lang="en-US" sz="2540"/>
              <a:t>Reliability using Confirmable, Non-Confirmable messages</a:t>
            </a:r>
            <a:endParaRPr/>
          </a:p>
        </p:txBody>
      </p:sp>
      <p:sp>
        <p:nvSpPr>
          <p:cNvPr id="1713" name="Google Shape;1713;p157"/>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714" name="Google Shape;1714;p157"/>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715" name="Google Shape;1715;p157"/>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16" name="Google Shape;1716;p157"/>
          <p:cNvPicPr preferRelativeResize="0"/>
          <p:nvPr/>
        </p:nvPicPr>
        <p:blipFill rotWithShape="1">
          <a:blip r:embed="rId3">
            <a:alphaModFix/>
          </a:blip>
          <a:srcRect b="0" l="0" r="0" t="0"/>
          <a:stretch/>
        </p:blipFill>
        <p:spPr>
          <a:xfrm>
            <a:off x="5747715" y="1203795"/>
            <a:ext cx="3264434" cy="2939287"/>
          </a:xfrm>
          <a:prstGeom prst="rect">
            <a:avLst/>
          </a:prstGeom>
          <a:noFill/>
          <a:ln>
            <a:noFill/>
          </a:ln>
        </p:spPr>
      </p:pic>
      <p:pic>
        <p:nvPicPr>
          <p:cNvPr descr="An overview architecture of CoAP protocol | Download Scientific Diagram" id="1717" name="Google Shape;1717;p157"/>
          <p:cNvPicPr preferRelativeResize="0"/>
          <p:nvPr/>
        </p:nvPicPr>
        <p:blipFill rotWithShape="1">
          <a:blip r:embed="rId4">
            <a:alphaModFix/>
          </a:blip>
          <a:srcRect b="0" l="0" r="0" t="0"/>
          <a:stretch/>
        </p:blipFill>
        <p:spPr>
          <a:xfrm>
            <a:off x="382332" y="1142888"/>
            <a:ext cx="5191034" cy="3246185"/>
          </a:xfrm>
          <a:prstGeom prst="rect">
            <a:avLst/>
          </a:prstGeom>
          <a:noFill/>
          <a:ln cap="flat" cmpd="sng" w="9525">
            <a:solidFill>
              <a:schemeClr val="dk2"/>
            </a:solidFill>
            <a:prstDash val="solid"/>
            <a:round/>
            <a:headEnd len="sm" w="sm" type="none"/>
            <a:tailEnd len="sm" w="sm" type="none"/>
          </a:ln>
        </p:spPr>
      </p:pic>
      <p:pic>
        <p:nvPicPr>
          <p:cNvPr id="1718" name="Google Shape;1718;p157"/>
          <p:cNvPicPr preferRelativeResize="0"/>
          <p:nvPr/>
        </p:nvPicPr>
        <p:blipFill rotWithShape="1">
          <a:blip r:embed="rId5">
            <a:alphaModFix/>
          </a:blip>
          <a:srcRect b="7875" l="11008" r="11788" t="7875"/>
          <a:stretch/>
        </p:blipFill>
        <p:spPr>
          <a:xfrm>
            <a:off x="1533767" y="4424209"/>
            <a:ext cx="2888162" cy="179098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58"/>
          <p:cNvSpPr txBox="1"/>
          <p:nvPr>
            <p:ph type="title"/>
          </p:nvPr>
        </p:nvSpPr>
        <p:spPr>
          <a:xfrm>
            <a:off x="361336" y="152400"/>
            <a:ext cx="8229600" cy="762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CoAP</a:t>
            </a:r>
            <a:endParaRPr sz="3600"/>
          </a:p>
        </p:txBody>
      </p:sp>
      <p:sp>
        <p:nvSpPr>
          <p:cNvPr id="1724" name="Google Shape;1724;p158"/>
          <p:cNvSpPr txBox="1"/>
          <p:nvPr>
            <p:ph idx="1" type="body"/>
          </p:nvPr>
        </p:nvSpPr>
        <p:spPr>
          <a:xfrm>
            <a:off x="533400" y="1066800"/>
            <a:ext cx="5410200" cy="5715000"/>
          </a:xfrm>
          <a:prstGeom prst="rect">
            <a:avLst/>
          </a:prstGeom>
          <a:noFill/>
          <a:ln>
            <a:noFill/>
          </a:ln>
        </p:spPr>
        <p:txBody>
          <a:bodyPr anchorCtr="0" anchor="t" bIns="45700" lIns="91400" spcFirstLastPara="1" rIns="91400" wrap="square" tIns="45700">
            <a:noAutofit/>
          </a:bodyPr>
          <a:lstStyle/>
          <a:p>
            <a:pPr indent="-342793" lvl="0" marL="342793" rtl="0" algn="l">
              <a:spcBef>
                <a:spcPts val="0"/>
              </a:spcBef>
              <a:spcAft>
                <a:spcPts val="0"/>
              </a:spcAft>
              <a:buClr>
                <a:schemeClr val="dk1"/>
              </a:buClr>
              <a:buSzPts val="2400"/>
              <a:buChar char="•"/>
            </a:pPr>
            <a:r>
              <a:rPr lang="en-US" sz="2400"/>
              <a:t>CoAP stands for ... Constrained Application Protocol</a:t>
            </a:r>
            <a:endParaRPr/>
          </a:p>
          <a:p>
            <a:pPr indent="-342793" lvl="0" marL="342793" rtl="0" algn="l">
              <a:spcBef>
                <a:spcPts val="480"/>
              </a:spcBef>
              <a:spcAft>
                <a:spcPts val="0"/>
              </a:spcAft>
              <a:buClr>
                <a:schemeClr val="dk1"/>
              </a:buClr>
              <a:buSzPts val="2400"/>
              <a:buChar char="•"/>
            </a:pPr>
            <a:r>
              <a:rPr lang="en-US" sz="2400"/>
              <a:t>Open - IETF standard in 2013</a:t>
            </a:r>
            <a:endParaRPr/>
          </a:p>
          <a:p>
            <a:pPr indent="-342793" lvl="0" marL="342793" rtl="0" algn="l">
              <a:spcBef>
                <a:spcPts val="480"/>
              </a:spcBef>
              <a:spcAft>
                <a:spcPts val="0"/>
              </a:spcAft>
              <a:buClr>
                <a:schemeClr val="dk1"/>
              </a:buClr>
              <a:buSzPts val="2400"/>
              <a:buChar char="•"/>
            </a:pPr>
            <a:r>
              <a:rPr lang="en-US" sz="2400"/>
              <a:t>Client-Server model (primarily one to one)</a:t>
            </a:r>
            <a:endParaRPr/>
          </a:p>
          <a:p>
            <a:pPr indent="-342793" lvl="0" marL="342793" rtl="0" algn="l">
              <a:spcBef>
                <a:spcPts val="480"/>
              </a:spcBef>
              <a:spcAft>
                <a:spcPts val="0"/>
              </a:spcAft>
              <a:buClr>
                <a:schemeClr val="dk1"/>
              </a:buClr>
              <a:buSzPts val="2400"/>
              <a:buChar char="•"/>
            </a:pPr>
            <a:r>
              <a:rPr lang="en-US" sz="2400"/>
              <a:t>Native UDP </a:t>
            </a:r>
            <a:endParaRPr/>
          </a:p>
          <a:p>
            <a:pPr indent="-342793" lvl="0" marL="342793" rtl="0" algn="l">
              <a:spcBef>
                <a:spcPts val="480"/>
              </a:spcBef>
              <a:spcAft>
                <a:spcPts val="0"/>
              </a:spcAft>
              <a:buClr>
                <a:schemeClr val="dk1"/>
              </a:buClr>
              <a:buSzPts val="2400"/>
              <a:buChar char="•"/>
            </a:pPr>
            <a:r>
              <a:rPr lang="en-US" sz="2400"/>
              <a:t>Multicast Support</a:t>
            </a:r>
            <a:endParaRPr/>
          </a:p>
          <a:p>
            <a:pPr indent="-342793" lvl="0" marL="342793" rtl="0" algn="l">
              <a:spcBef>
                <a:spcPts val="480"/>
              </a:spcBef>
              <a:spcAft>
                <a:spcPts val="0"/>
              </a:spcAft>
              <a:buClr>
                <a:schemeClr val="dk1"/>
              </a:buClr>
              <a:buSzPts val="2400"/>
              <a:buChar char="•"/>
            </a:pPr>
            <a:r>
              <a:rPr lang="en-US" sz="2400"/>
              <a:t>Resource/Service Discovery</a:t>
            </a:r>
            <a:endParaRPr/>
          </a:p>
          <a:p>
            <a:pPr indent="-342793" lvl="0" marL="342793" rtl="0" algn="l">
              <a:spcBef>
                <a:spcPts val="480"/>
              </a:spcBef>
              <a:spcAft>
                <a:spcPts val="0"/>
              </a:spcAft>
              <a:buClr>
                <a:schemeClr val="dk1"/>
              </a:buClr>
              <a:buSzPts val="2400"/>
              <a:buChar char="•"/>
            </a:pPr>
            <a:r>
              <a:rPr lang="en-US" sz="2400"/>
              <a:t>Asynchronous</a:t>
            </a:r>
            <a:endParaRPr/>
          </a:p>
          <a:p>
            <a:pPr indent="-342793" lvl="0" marL="342793" rtl="0" algn="l">
              <a:spcBef>
                <a:spcPts val="480"/>
              </a:spcBef>
              <a:spcAft>
                <a:spcPts val="0"/>
              </a:spcAft>
              <a:buClr>
                <a:schemeClr val="dk1"/>
              </a:buClr>
              <a:buSzPts val="2400"/>
              <a:buChar char="•"/>
            </a:pPr>
            <a:r>
              <a:rPr lang="en-US" sz="2400"/>
              <a:t>Small 4-byte header</a:t>
            </a:r>
            <a:endParaRPr/>
          </a:p>
          <a:p>
            <a:pPr indent="-342793" lvl="0" marL="342793" rtl="0" algn="l">
              <a:spcBef>
                <a:spcPts val="480"/>
              </a:spcBef>
              <a:spcAft>
                <a:spcPts val="0"/>
              </a:spcAft>
              <a:buClr>
                <a:schemeClr val="dk1"/>
              </a:buClr>
              <a:buSzPts val="2400"/>
              <a:buChar char="•"/>
            </a:pPr>
            <a:r>
              <a:rPr lang="en-US" sz="2400"/>
              <a:t>coap://[IP Address]/&lt;Access URL&gt;</a:t>
            </a:r>
            <a:endParaRPr/>
          </a:p>
          <a:p>
            <a:pPr indent="-342793" lvl="0" marL="342793" rtl="0" algn="l">
              <a:spcBef>
                <a:spcPts val="480"/>
              </a:spcBef>
              <a:spcAft>
                <a:spcPts val="0"/>
              </a:spcAft>
              <a:buClr>
                <a:schemeClr val="dk1"/>
              </a:buClr>
              <a:buSzPts val="2400"/>
              <a:buChar char="•"/>
            </a:pPr>
            <a:r>
              <a:rPr lang="en-US" sz="2400"/>
              <a:t>QoS: 2 levels</a:t>
            </a:r>
            <a:endParaRPr sz="2400"/>
          </a:p>
          <a:p>
            <a:pPr indent="-164993" lvl="0" marL="342793" rtl="0" algn="l">
              <a:spcBef>
                <a:spcPts val="560"/>
              </a:spcBef>
              <a:spcAft>
                <a:spcPts val="0"/>
              </a:spcAft>
              <a:buClr>
                <a:schemeClr val="dk1"/>
              </a:buClr>
              <a:buSzPts val="2800"/>
              <a:buNone/>
            </a:pPr>
            <a:r>
              <a:t/>
            </a:r>
            <a:endParaRPr sz="2800"/>
          </a:p>
        </p:txBody>
      </p:sp>
      <p:pic>
        <p:nvPicPr>
          <p:cNvPr id="1725" name="Google Shape;1725;p158"/>
          <p:cNvPicPr preferRelativeResize="0"/>
          <p:nvPr/>
        </p:nvPicPr>
        <p:blipFill rotWithShape="1">
          <a:blip r:embed="rId3">
            <a:alphaModFix/>
          </a:blip>
          <a:srcRect b="7875" l="11008" r="11788" t="7875"/>
          <a:stretch/>
        </p:blipFill>
        <p:spPr>
          <a:xfrm>
            <a:off x="6172200" y="2590800"/>
            <a:ext cx="2639962" cy="1637070"/>
          </a:xfrm>
          <a:prstGeom prst="rect">
            <a:avLst/>
          </a:prstGeom>
          <a:noFill/>
          <a:ln>
            <a:noFill/>
          </a:ln>
        </p:spPr>
      </p:pic>
      <p:pic>
        <p:nvPicPr>
          <p:cNvPr id="1726" name="Google Shape;1726;p158"/>
          <p:cNvPicPr preferRelativeResize="0"/>
          <p:nvPr/>
        </p:nvPicPr>
        <p:blipFill rotWithShape="1">
          <a:blip r:embed="rId4">
            <a:alphaModFix/>
          </a:blip>
          <a:srcRect b="5102" l="3044" r="3625" t="8910"/>
          <a:stretch/>
        </p:blipFill>
        <p:spPr>
          <a:xfrm>
            <a:off x="5486400" y="4773562"/>
            <a:ext cx="3651694" cy="205739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59"/>
          <p:cNvSpPr txBox="1"/>
          <p:nvPr>
            <p:ph type="title"/>
          </p:nvPr>
        </p:nvSpPr>
        <p:spPr>
          <a:xfrm>
            <a:off x="457200" y="274638"/>
            <a:ext cx="82296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MQTT &amp; CoAP</a:t>
            </a:r>
            <a:endParaRPr sz="3600"/>
          </a:p>
        </p:txBody>
      </p:sp>
      <p:pic>
        <p:nvPicPr>
          <p:cNvPr descr="http://electronicdesign.com/site-files/electronicdesign.com/files/uploads/2015/02/0915_SiLabs_F2.gif" id="1732" name="Google Shape;1732;p159"/>
          <p:cNvPicPr preferRelativeResize="0"/>
          <p:nvPr/>
        </p:nvPicPr>
        <p:blipFill rotWithShape="1">
          <a:blip r:embed="rId3">
            <a:alphaModFix/>
          </a:blip>
          <a:srcRect b="0" l="0" r="0" t="0"/>
          <a:stretch/>
        </p:blipFill>
        <p:spPr>
          <a:xfrm>
            <a:off x="1184787" y="1371600"/>
            <a:ext cx="7086600" cy="441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6"/>
          <p:cNvSpPr txBox="1"/>
          <p:nvPr>
            <p:ph type="title"/>
          </p:nvPr>
        </p:nvSpPr>
        <p:spPr>
          <a:xfrm>
            <a:off x="457200" y="152400"/>
            <a:ext cx="82296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latin typeface="Calibri"/>
                <a:ea typeface="Calibri"/>
                <a:cs typeface="Calibri"/>
                <a:sym typeface="Calibri"/>
              </a:rPr>
              <a:t>Internet of Things (IoT)</a:t>
            </a:r>
            <a:endParaRPr sz="3600"/>
          </a:p>
        </p:txBody>
      </p:sp>
      <p:sp>
        <p:nvSpPr>
          <p:cNvPr id="331" name="Google Shape;331;p16"/>
          <p:cNvSpPr txBox="1"/>
          <p:nvPr>
            <p:ph idx="1" type="body"/>
          </p:nvPr>
        </p:nvSpPr>
        <p:spPr>
          <a:xfrm>
            <a:off x="457200" y="1371601"/>
            <a:ext cx="5029200" cy="2971800"/>
          </a:xfrm>
          <a:prstGeom prst="rect">
            <a:avLst/>
          </a:prstGeom>
          <a:noFill/>
          <a:ln>
            <a:noFill/>
          </a:ln>
        </p:spPr>
        <p:txBody>
          <a:bodyPr anchorCtr="0" anchor="t" bIns="45700" lIns="91400" spcFirstLastPara="1" rIns="91400" wrap="square" tIns="45700">
            <a:normAutofit/>
          </a:bodyPr>
          <a:lstStyle/>
          <a:p>
            <a:pPr indent="-342793" lvl="0" marL="342793" rtl="0" algn="just">
              <a:spcBef>
                <a:spcPts val="0"/>
              </a:spcBef>
              <a:spcAft>
                <a:spcPts val="0"/>
              </a:spcAft>
              <a:buClr>
                <a:schemeClr val="dk1"/>
              </a:buClr>
              <a:buSzPts val="2800"/>
              <a:buChar char="•"/>
            </a:pPr>
            <a:r>
              <a:rPr lang="en-US" sz="2800"/>
              <a:t>Coined by Kevin Ashton in 1999</a:t>
            </a:r>
            <a:endParaRPr/>
          </a:p>
          <a:p>
            <a:pPr indent="-342793" lvl="0" marL="342793" rtl="0" algn="just">
              <a:spcBef>
                <a:spcPts val="560"/>
              </a:spcBef>
              <a:spcAft>
                <a:spcPts val="0"/>
              </a:spcAft>
              <a:buClr>
                <a:schemeClr val="dk1"/>
              </a:buClr>
              <a:buSzPts val="2800"/>
              <a:buChar char="•"/>
            </a:pPr>
            <a:r>
              <a:rPr lang="en-US" sz="2800"/>
              <a:t>Refers to </a:t>
            </a:r>
            <a:r>
              <a:rPr b="1" lang="en-US" sz="2800">
                <a:solidFill>
                  <a:srgbClr val="C00000"/>
                </a:solidFill>
              </a:rPr>
              <a:t>uniquely identifiable objects</a:t>
            </a:r>
            <a:r>
              <a:rPr lang="en-US" sz="2800">
                <a:solidFill>
                  <a:srgbClr val="C00000"/>
                </a:solidFill>
              </a:rPr>
              <a:t> </a:t>
            </a:r>
            <a:r>
              <a:rPr lang="en-US" sz="2800"/>
              <a:t>and their </a:t>
            </a:r>
            <a:r>
              <a:rPr b="1" lang="en-US" sz="2800">
                <a:solidFill>
                  <a:srgbClr val="C00000"/>
                </a:solidFill>
              </a:rPr>
              <a:t>virtual representations</a:t>
            </a:r>
            <a:r>
              <a:rPr lang="en-US" sz="2800"/>
              <a:t> in an Internet like structure</a:t>
            </a:r>
            <a:endParaRPr/>
          </a:p>
          <a:p>
            <a:pPr indent="-164993" lvl="0" marL="342793" rtl="0" algn="l">
              <a:spcBef>
                <a:spcPts val="560"/>
              </a:spcBef>
              <a:spcAft>
                <a:spcPts val="0"/>
              </a:spcAft>
              <a:buClr>
                <a:schemeClr val="dk1"/>
              </a:buClr>
              <a:buSzPts val="2800"/>
              <a:buNone/>
            </a:pPr>
            <a:r>
              <a:t/>
            </a:r>
            <a:endParaRPr sz="2800"/>
          </a:p>
        </p:txBody>
      </p:sp>
      <p:pic>
        <p:nvPicPr>
          <p:cNvPr id="332" name="Google Shape;332;p16"/>
          <p:cNvPicPr preferRelativeResize="0"/>
          <p:nvPr/>
        </p:nvPicPr>
        <p:blipFill rotWithShape="1">
          <a:blip r:embed="rId3">
            <a:alphaModFix/>
          </a:blip>
          <a:srcRect b="0" l="0" r="0" t="0"/>
          <a:stretch/>
        </p:blipFill>
        <p:spPr>
          <a:xfrm>
            <a:off x="5791200" y="1600200"/>
            <a:ext cx="3246852" cy="32004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160"/>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MQTT vs CoAP</a:t>
            </a:r>
            <a:endParaRPr sz="3600"/>
          </a:p>
        </p:txBody>
      </p:sp>
      <p:pic>
        <p:nvPicPr>
          <p:cNvPr id="1738" name="Google Shape;1738;p160"/>
          <p:cNvPicPr preferRelativeResize="0"/>
          <p:nvPr/>
        </p:nvPicPr>
        <p:blipFill rotWithShape="1">
          <a:blip r:embed="rId3">
            <a:alphaModFix/>
          </a:blip>
          <a:srcRect b="0" l="0" r="0" t="0"/>
          <a:stretch/>
        </p:blipFill>
        <p:spPr>
          <a:xfrm>
            <a:off x="331839" y="2260163"/>
            <a:ext cx="8626642" cy="2388037"/>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61"/>
          <p:cNvSpPr txBox="1"/>
          <p:nvPr>
            <p:ph type="title"/>
          </p:nvPr>
        </p:nvSpPr>
        <p:spPr>
          <a:xfrm>
            <a:off x="457200" y="274638"/>
            <a:ext cx="8229600" cy="841783"/>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Special Mention</a:t>
            </a:r>
            <a:endParaRPr/>
          </a:p>
        </p:txBody>
      </p:sp>
      <p:sp>
        <p:nvSpPr>
          <p:cNvPr id="1744" name="Google Shape;1744;p161"/>
          <p:cNvSpPr txBox="1"/>
          <p:nvPr>
            <p:ph idx="1" type="body"/>
          </p:nvPr>
        </p:nvSpPr>
        <p:spPr>
          <a:xfrm>
            <a:off x="457200" y="1600203"/>
            <a:ext cx="8229600" cy="4525963"/>
          </a:xfrm>
          <a:prstGeom prst="rect">
            <a:avLst/>
          </a:prstGeom>
          <a:noFill/>
          <a:ln>
            <a:noFill/>
          </a:ln>
        </p:spPr>
        <p:txBody>
          <a:bodyPr anchorCtr="0" anchor="t" bIns="45700" lIns="91400" spcFirstLastPara="1" rIns="91400" wrap="square" tIns="45700">
            <a:normAutofit/>
          </a:bodyPr>
          <a:lstStyle/>
          <a:p>
            <a:pPr indent="-342793" lvl="0" marL="342793" rtl="0" algn="l">
              <a:spcBef>
                <a:spcPts val="0"/>
              </a:spcBef>
              <a:spcAft>
                <a:spcPts val="0"/>
              </a:spcAft>
              <a:buClr>
                <a:schemeClr val="dk1"/>
              </a:buClr>
              <a:buSzPts val="2800"/>
              <a:buChar char="•"/>
            </a:pPr>
            <a:r>
              <a:rPr lang="en-US" sz="2800"/>
              <a:t>AMQP</a:t>
            </a:r>
            <a:endParaRPr/>
          </a:p>
          <a:p>
            <a:pPr indent="-342793" lvl="0" marL="342793" rtl="0" algn="l">
              <a:spcBef>
                <a:spcPts val="560"/>
              </a:spcBef>
              <a:spcAft>
                <a:spcPts val="0"/>
              </a:spcAft>
              <a:buClr>
                <a:schemeClr val="dk1"/>
              </a:buClr>
              <a:buSzPts val="2800"/>
              <a:buChar char="•"/>
            </a:pPr>
            <a:r>
              <a:rPr lang="en-US" sz="2800"/>
              <a:t>XMPP</a:t>
            </a:r>
            <a:endParaRPr/>
          </a:p>
          <a:p>
            <a:pPr indent="-342793" lvl="0" marL="342793" rtl="0" algn="l">
              <a:spcBef>
                <a:spcPts val="560"/>
              </a:spcBef>
              <a:spcAft>
                <a:spcPts val="0"/>
              </a:spcAft>
              <a:buClr>
                <a:schemeClr val="dk1"/>
              </a:buClr>
              <a:buSzPts val="2800"/>
              <a:buChar char="•"/>
            </a:pPr>
            <a:r>
              <a:rPr lang="en-US" sz="2800"/>
              <a:t>DDS</a:t>
            </a:r>
            <a:endParaRPr/>
          </a:p>
        </p:txBody>
      </p:sp>
      <p:pic>
        <p:nvPicPr>
          <p:cNvPr descr="http://www.middleware.de/img/amqp-edition.png" id="1745" name="Google Shape;1745;p161"/>
          <p:cNvPicPr preferRelativeResize="0"/>
          <p:nvPr/>
        </p:nvPicPr>
        <p:blipFill rotWithShape="1">
          <a:blip r:embed="rId3">
            <a:alphaModFix/>
          </a:blip>
          <a:srcRect b="0" l="0" r="0" t="0"/>
          <a:stretch/>
        </p:blipFill>
        <p:spPr>
          <a:xfrm>
            <a:off x="7391400" y="1116421"/>
            <a:ext cx="1295400" cy="1381126"/>
          </a:xfrm>
          <a:prstGeom prst="rect">
            <a:avLst/>
          </a:prstGeom>
          <a:noFill/>
          <a:ln>
            <a:noFill/>
          </a:ln>
        </p:spPr>
      </p:pic>
      <p:pic>
        <p:nvPicPr>
          <p:cNvPr descr="http://seeklogo.com/images/X/XMPP-logo-20D8A52C42-seeklogo.com.gif" id="1746" name="Google Shape;1746;p161"/>
          <p:cNvPicPr preferRelativeResize="0"/>
          <p:nvPr/>
        </p:nvPicPr>
        <p:blipFill rotWithShape="1">
          <a:blip r:embed="rId4">
            <a:alphaModFix/>
          </a:blip>
          <a:srcRect b="0" l="0" r="0" t="0"/>
          <a:stretch/>
        </p:blipFill>
        <p:spPr>
          <a:xfrm>
            <a:off x="5943600" y="2895600"/>
            <a:ext cx="1447800" cy="1447800"/>
          </a:xfrm>
          <a:prstGeom prst="rect">
            <a:avLst/>
          </a:prstGeom>
          <a:noFill/>
          <a:ln>
            <a:noFill/>
          </a:ln>
        </p:spPr>
      </p:pic>
      <p:pic>
        <p:nvPicPr>
          <p:cNvPr id="1747" name="Google Shape;1747;p161"/>
          <p:cNvPicPr preferRelativeResize="0"/>
          <p:nvPr/>
        </p:nvPicPr>
        <p:blipFill rotWithShape="1">
          <a:blip r:embed="rId5">
            <a:alphaModFix/>
          </a:blip>
          <a:srcRect b="0" l="0" r="0" t="0"/>
          <a:stretch/>
        </p:blipFill>
        <p:spPr>
          <a:xfrm>
            <a:off x="4514850" y="4953000"/>
            <a:ext cx="1428750" cy="14287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1" name="Shape 1751"/>
        <p:cNvGrpSpPr/>
        <p:nvPr/>
      </p:nvGrpSpPr>
      <p:grpSpPr>
        <a:xfrm>
          <a:off x="0" y="0"/>
          <a:ext cx="0" cy="0"/>
          <a:chOff x="0" y="0"/>
          <a:chExt cx="0" cy="0"/>
        </a:xfrm>
      </p:grpSpPr>
      <p:sp>
        <p:nvSpPr>
          <p:cNvPr id="1752" name="Google Shape;1752;p162"/>
          <p:cNvSpPr txBox="1"/>
          <p:nvPr>
            <p:ph type="title"/>
          </p:nvPr>
        </p:nvSpPr>
        <p:spPr>
          <a:xfrm>
            <a:off x="457200" y="198438"/>
            <a:ext cx="8229600" cy="639762"/>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3600"/>
              <a:buFont typeface="Calibri"/>
              <a:buNone/>
            </a:pPr>
            <a:r>
              <a:rPr lang="en-US" sz="3600"/>
              <a:t>IoT Protocols: Comparison</a:t>
            </a:r>
            <a:endParaRPr/>
          </a:p>
        </p:txBody>
      </p:sp>
      <p:pic>
        <p:nvPicPr>
          <p:cNvPr descr="Protocols" id="1753" name="Google Shape;1753;p162"/>
          <p:cNvPicPr preferRelativeResize="0"/>
          <p:nvPr/>
        </p:nvPicPr>
        <p:blipFill rotWithShape="1">
          <a:blip r:embed="rId3">
            <a:alphaModFix/>
          </a:blip>
          <a:srcRect b="0" l="0" r="0" t="0"/>
          <a:stretch/>
        </p:blipFill>
        <p:spPr>
          <a:xfrm>
            <a:off x="381000" y="990600"/>
            <a:ext cx="8610600" cy="577719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63"/>
          <p:cNvSpPr txBox="1"/>
          <p:nvPr>
            <p:ph type="title"/>
          </p:nvPr>
        </p:nvSpPr>
        <p:spPr>
          <a:xfrm>
            <a:off x="511277" y="152400"/>
            <a:ext cx="8229600" cy="7921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Cloud</a:t>
            </a:r>
            <a:endParaRPr/>
          </a:p>
        </p:txBody>
      </p:sp>
      <p:pic>
        <p:nvPicPr>
          <p:cNvPr id="1759" name="Google Shape;1759;p163"/>
          <p:cNvPicPr preferRelativeResize="0"/>
          <p:nvPr>
            <p:ph idx="1" type="body"/>
          </p:nvPr>
        </p:nvPicPr>
        <p:blipFill rotWithShape="1">
          <a:blip r:embed="rId3">
            <a:alphaModFix/>
          </a:blip>
          <a:srcRect b="0" l="0" r="0" t="0"/>
          <a:stretch/>
        </p:blipFill>
        <p:spPr>
          <a:xfrm>
            <a:off x="457200" y="1143002"/>
            <a:ext cx="2133600" cy="2133600"/>
          </a:xfrm>
          <a:prstGeom prst="rect">
            <a:avLst/>
          </a:prstGeom>
          <a:noFill/>
          <a:ln>
            <a:noFill/>
          </a:ln>
        </p:spPr>
      </p:pic>
      <p:pic>
        <p:nvPicPr>
          <p:cNvPr id="1760" name="Google Shape;1760;p163"/>
          <p:cNvPicPr preferRelativeResize="0"/>
          <p:nvPr/>
        </p:nvPicPr>
        <p:blipFill rotWithShape="1">
          <a:blip r:embed="rId4">
            <a:alphaModFix/>
          </a:blip>
          <a:srcRect b="0" l="0" r="0" t="0"/>
          <a:stretch/>
        </p:blipFill>
        <p:spPr>
          <a:xfrm>
            <a:off x="3124200" y="1219200"/>
            <a:ext cx="2133600" cy="2133600"/>
          </a:xfrm>
          <a:prstGeom prst="rect">
            <a:avLst/>
          </a:prstGeom>
          <a:noFill/>
          <a:ln>
            <a:noFill/>
          </a:ln>
        </p:spPr>
      </p:pic>
      <p:pic>
        <p:nvPicPr>
          <p:cNvPr id="1761" name="Google Shape;1761;p163"/>
          <p:cNvPicPr preferRelativeResize="0"/>
          <p:nvPr/>
        </p:nvPicPr>
        <p:blipFill rotWithShape="1">
          <a:blip r:embed="rId5">
            <a:alphaModFix/>
          </a:blip>
          <a:srcRect b="0" l="0" r="0" t="0"/>
          <a:stretch/>
        </p:blipFill>
        <p:spPr>
          <a:xfrm>
            <a:off x="533400" y="3456039"/>
            <a:ext cx="2182761" cy="2182761"/>
          </a:xfrm>
          <a:prstGeom prst="rect">
            <a:avLst/>
          </a:prstGeom>
          <a:noFill/>
          <a:ln>
            <a:noFill/>
          </a:ln>
        </p:spPr>
      </p:pic>
      <p:pic>
        <p:nvPicPr>
          <p:cNvPr id="1762" name="Google Shape;1762;p163"/>
          <p:cNvPicPr preferRelativeResize="0"/>
          <p:nvPr/>
        </p:nvPicPr>
        <p:blipFill rotWithShape="1">
          <a:blip r:embed="rId6">
            <a:alphaModFix/>
          </a:blip>
          <a:srcRect b="0" l="0" r="0" t="0"/>
          <a:stretch/>
        </p:blipFill>
        <p:spPr>
          <a:xfrm>
            <a:off x="3124200" y="3460956"/>
            <a:ext cx="2133600" cy="2133600"/>
          </a:xfrm>
          <a:prstGeom prst="rect">
            <a:avLst/>
          </a:prstGeom>
          <a:noFill/>
          <a:ln>
            <a:noFill/>
          </a:ln>
        </p:spPr>
      </p:pic>
      <p:pic>
        <p:nvPicPr>
          <p:cNvPr id="1763" name="Google Shape;1763;p163"/>
          <p:cNvPicPr preferRelativeResize="0"/>
          <p:nvPr/>
        </p:nvPicPr>
        <p:blipFill rotWithShape="1">
          <a:blip r:embed="rId7">
            <a:alphaModFix/>
          </a:blip>
          <a:srcRect b="0" l="0" r="0" t="0"/>
          <a:stretch/>
        </p:blipFill>
        <p:spPr>
          <a:xfrm>
            <a:off x="5964493" y="3657602"/>
            <a:ext cx="2140974" cy="2140974"/>
          </a:xfrm>
          <a:prstGeom prst="rect">
            <a:avLst/>
          </a:prstGeom>
          <a:noFill/>
          <a:ln>
            <a:noFill/>
          </a:ln>
        </p:spPr>
      </p:pic>
      <p:pic>
        <p:nvPicPr>
          <p:cNvPr id="1764" name="Google Shape;1764;p163"/>
          <p:cNvPicPr preferRelativeResize="0"/>
          <p:nvPr/>
        </p:nvPicPr>
        <p:blipFill rotWithShape="1">
          <a:blip r:embed="rId8">
            <a:alphaModFix/>
          </a:blip>
          <a:srcRect b="19551" l="30716" r="34080" t="7790"/>
          <a:stretch/>
        </p:blipFill>
        <p:spPr>
          <a:xfrm>
            <a:off x="5964493" y="1196009"/>
            <a:ext cx="2140974" cy="21336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164"/>
          <p:cNvSpPr txBox="1"/>
          <p:nvPr>
            <p:ph type="title"/>
          </p:nvPr>
        </p:nvSpPr>
        <p:spPr>
          <a:xfrm>
            <a:off x="457200" y="76200"/>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Fog Computing</a:t>
            </a:r>
            <a:endParaRPr/>
          </a:p>
        </p:txBody>
      </p:sp>
      <p:pic>
        <p:nvPicPr>
          <p:cNvPr descr="https://aotmp.com/wp-content/uploads/2016/07/IOTFogImpact.jpg" id="1770" name="Google Shape;1770;p164"/>
          <p:cNvPicPr preferRelativeResize="0"/>
          <p:nvPr/>
        </p:nvPicPr>
        <p:blipFill rotWithShape="1">
          <a:blip r:embed="rId3">
            <a:alphaModFix/>
          </a:blip>
          <a:srcRect b="0" l="0" r="0" t="0"/>
          <a:stretch/>
        </p:blipFill>
        <p:spPr>
          <a:xfrm>
            <a:off x="838200" y="1371600"/>
            <a:ext cx="7620000" cy="4954659"/>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4" name="Shape 1774"/>
        <p:cNvGrpSpPr/>
        <p:nvPr/>
      </p:nvGrpSpPr>
      <p:grpSpPr>
        <a:xfrm>
          <a:off x="0" y="0"/>
          <a:ext cx="0" cy="0"/>
          <a:chOff x="0" y="0"/>
          <a:chExt cx="0" cy="0"/>
        </a:xfrm>
      </p:grpSpPr>
      <p:sp>
        <p:nvSpPr>
          <p:cNvPr id="1775" name="Google Shape;1775;p165"/>
          <p:cNvSpPr/>
          <p:nvPr/>
        </p:nvSpPr>
        <p:spPr>
          <a:xfrm>
            <a:off x="0" y="0"/>
            <a:ext cx="9141713"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bp1" id="1776" name="Google Shape;1776;p165"/>
          <p:cNvPicPr preferRelativeResize="0"/>
          <p:nvPr/>
        </p:nvPicPr>
        <p:blipFill rotWithShape="1">
          <a:blip r:embed="rId3">
            <a:alphaModFix/>
          </a:blip>
          <a:srcRect b="-1" l="9407" r="14924" t="0"/>
          <a:stretch/>
        </p:blipFill>
        <p:spPr>
          <a:xfrm>
            <a:off x="-2285" y="10"/>
            <a:ext cx="9143999" cy="6857990"/>
          </a:xfrm>
          <a:prstGeom prst="rect">
            <a:avLst/>
          </a:prstGeom>
          <a:noFill/>
          <a:ln>
            <a:noFill/>
          </a:ln>
        </p:spPr>
      </p:pic>
      <p:sp>
        <p:nvSpPr>
          <p:cNvPr id="1777" name="Google Shape;1777;p165"/>
          <p:cNvSpPr/>
          <p:nvPr/>
        </p:nvSpPr>
        <p:spPr>
          <a:xfrm>
            <a:off x="0" y="2207602"/>
            <a:ext cx="9143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8" name="Google Shape;1778;p165"/>
          <p:cNvSpPr txBox="1"/>
          <p:nvPr>
            <p:ph type="title"/>
          </p:nvPr>
        </p:nvSpPr>
        <p:spPr>
          <a:xfrm>
            <a:off x="822960" y="325550"/>
            <a:ext cx="7543800" cy="3574778"/>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4500"/>
              <a:buFont typeface="Calibri"/>
              <a:buNone/>
            </a:pPr>
            <a:r>
              <a:rPr lang="en-US" sz="4500">
                <a:solidFill>
                  <a:srgbClr val="FFFFFF"/>
                </a:solidFill>
              </a:rPr>
              <a:t>IoT Security</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166"/>
          <p:cNvSpPr txBox="1"/>
          <p:nvPr>
            <p:ph type="title"/>
          </p:nvPr>
        </p:nvSpPr>
        <p:spPr>
          <a:xfrm>
            <a:off x="457200" y="198438"/>
            <a:ext cx="82296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Idea-Prototype-Product</a:t>
            </a:r>
            <a:endParaRPr/>
          </a:p>
        </p:txBody>
      </p:sp>
      <p:pic>
        <p:nvPicPr>
          <p:cNvPr id="1784" name="Google Shape;1784;p166"/>
          <p:cNvPicPr preferRelativeResize="0"/>
          <p:nvPr/>
        </p:nvPicPr>
        <p:blipFill rotWithShape="1">
          <a:blip r:embed="rId3">
            <a:alphaModFix/>
          </a:blip>
          <a:srcRect b="0" l="0" r="0" t="0"/>
          <a:stretch/>
        </p:blipFill>
        <p:spPr>
          <a:xfrm>
            <a:off x="381000" y="1371600"/>
            <a:ext cx="8305800" cy="44386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67"/>
          <p:cNvSpPr txBox="1"/>
          <p:nvPr>
            <p:ph idx="1" type="subTitle"/>
          </p:nvPr>
        </p:nvSpPr>
        <p:spPr>
          <a:xfrm>
            <a:off x="7162800" y="3429000"/>
            <a:ext cx="1889760" cy="609600"/>
          </a:xfrm>
          <a:prstGeom prst="rect">
            <a:avLst/>
          </a:prstGeom>
          <a:noFill/>
          <a:ln>
            <a:noFill/>
          </a:ln>
        </p:spPr>
        <p:txBody>
          <a:bodyPr anchorCtr="0" anchor="t" bIns="45700" lIns="91400" spcFirstLastPara="1" rIns="91400" wrap="square" tIns="45700">
            <a:normAutofit/>
          </a:bodyPr>
          <a:lstStyle/>
          <a:p>
            <a:pPr indent="0" lvl="0" marL="0" rtl="0" algn="r">
              <a:spcBef>
                <a:spcPts val="0"/>
              </a:spcBef>
              <a:spcAft>
                <a:spcPts val="0"/>
              </a:spcAft>
              <a:buClr>
                <a:srgbClr val="C00000"/>
              </a:buClr>
              <a:buSzPts val="3200"/>
              <a:buNone/>
            </a:pPr>
            <a:r>
              <a:rPr lang="en-US">
                <a:solidFill>
                  <a:srgbClr val="C00000"/>
                </a:solidFill>
              </a:rPr>
              <a:t>Thank You</a:t>
            </a:r>
            <a:endParaRPr/>
          </a:p>
        </p:txBody>
      </p:sp>
      <p:pic>
        <p:nvPicPr>
          <p:cNvPr descr="http://lh3.googleusercontent.com/zkfX20gsJlY8soEwGWfUFoAO5CrxAi-PYUPbg2xaxmqUALY90lzmWv6T850u12ltYra-69tgzgQV88b1lpFEKlsD7Nc=s1200" id="1790" name="Google Shape;1790;p167"/>
          <p:cNvPicPr preferRelativeResize="0"/>
          <p:nvPr/>
        </p:nvPicPr>
        <p:blipFill rotWithShape="1">
          <a:blip r:embed="rId3">
            <a:alphaModFix/>
          </a:blip>
          <a:srcRect b="0" l="0" r="0" t="0"/>
          <a:stretch/>
        </p:blipFill>
        <p:spPr>
          <a:xfrm>
            <a:off x="0" y="0"/>
            <a:ext cx="4892040" cy="6858000"/>
          </a:xfrm>
          <a:prstGeom prst="rect">
            <a:avLst/>
          </a:prstGeom>
          <a:noFill/>
          <a:ln>
            <a:noFill/>
          </a:ln>
        </p:spPr>
      </p:pic>
      <p:sp>
        <p:nvSpPr>
          <p:cNvPr id="1791" name="Google Shape;1791;p167"/>
          <p:cNvSpPr txBox="1"/>
          <p:nvPr>
            <p:ph type="ctrTitle"/>
          </p:nvPr>
        </p:nvSpPr>
        <p:spPr>
          <a:xfrm>
            <a:off x="3276600" y="1295400"/>
            <a:ext cx="5715000" cy="2074628"/>
          </a:xfrm>
          <a:prstGeom prst="rect">
            <a:avLst/>
          </a:prstGeom>
          <a:noFill/>
          <a:ln>
            <a:noFill/>
          </a:ln>
        </p:spPr>
        <p:txBody>
          <a:bodyPr anchorCtr="0" anchor="ctr" bIns="45700" lIns="91400" spcFirstLastPara="1" rIns="91400" wrap="square" tIns="45700">
            <a:normAutofit/>
          </a:bodyPr>
          <a:lstStyle/>
          <a:p>
            <a:pPr indent="0" lvl="0" marL="0" rtl="0" algn="r">
              <a:spcBef>
                <a:spcPts val="0"/>
              </a:spcBef>
              <a:spcAft>
                <a:spcPts val="0"/>
              </a:spcAft>
              <a:buClr>
                <a:schemeClr val="lt1"/>
              </a:buClr>
              <a:buSzPts val="3200"/>
              <a:buFont typeface="Calibri"/>
              <a:buNone/>
            </a:pPr>
            <a:r>
              <a:rPr lang="en-US" sz="3200">
                <a:solidFill>
                  <a:schemeClr val="lt1"/>
                </a:solidFill>
              </a:rPr>
              <a:t>If</a:t>
            </a:r>
            <a:r>
              <a:rPr lang="en-US" sz="3200">
                <a:solidFill>
                  <a:srgbClr val="0070C0"/>
                </a:solidFill>
              </a:rPr>
              <a:t> </a:t>
            </a:r>
            <a:r>
              <a:rPr lang="en-US" sz="3200">
                <a:solidFill>
                  <a:schemeClr val="lt1"/>
                </a:solidFill>
              </a:rPr>
              <a:t>y</a:t>
            </a:r>
            <a:r>
              <a:rPr lang="en-US" sz="3200">
                <a:solidFill>
                  <a:srgbClr val="002060"/>
                </a:solidFill>
              </a:rPr>
              <a:t>ou think the Internet has </a:t>
            </a:r>
            <a:r>
              <a:rPr lang="en-US" sz="3200">
                <a:solidFill>
                  <a:schemeClr val="lt1"/>
                </a:solidFill>
              </a:rPr>
              <a:t>chang</a:t>
            </a:r>
            <a:r>
              <a:rPr lang="en-US" sz="3200">
                <a:solidFill>
                  <a:srgbClr val="002060"/>
                </a:solidFill>
              </a:rPr>
              <a:t>ed your life, think again. </a:t>
            </a:r>
            <a:r>
              <a:rPr lang="en-US" sz="3200">
                <a:solidFill>
                  <a:schemeClr val="lt1"/>
                </a:solidFill>
              </a:rPr>
              <a:t>The</a:t>
            </a:r>
            <a:r>
              <a:rPr lang="en-US" sz="3200">
                <a:solidFill>
                  <a:srgbClr val="0070C0"/>
                </a:solidFill>
              </a:rPr>
              <a:t> </a:t>
            </a:r>
            <a:r>
              <a:rPr lang="en-US" sz="3200">
                <a:solidFill>
                  <a:schemeClr val="lt1"/>
                </a:solidFill>
              </a:rPr>
              <a:t>Io</a:t>
            </a:r>
            <a:r>
              <a:rPr lang="en-US" sz="3200">
                <a:solidFill>
                  <a:srgbClr val="002060"/>
                </a:solidFill>
              </a:rPr>
              <a:t>T is going to change it all over again!!!!!</a:t>
            </a:r>
            <a:endParaRPr/>
          </a:p>
        </p:txBody>
      </p:sp>
      <p:pic>
        <p:nvPicPr>
          <p:cNvPr descr="technology adpotion" id="1792" name="Google Shape;1792;p167"/>
          <p:cNvPicPr preferRelativeResize="0"/>
          <p:nvPr/>
        </p:nvPicPr>
        <p:blipFill rotWithShape="1">
          <a:blip r:embed="rId4">
            <a:alphaModFix/>
          </a:blip>
          <a:srcRect b="4667" l="4659" r="6451" t="4222"/>
          <a:stretch/>
        </p:blipFill>
        <p:spPr>
          <a:xfrm>
            <a:off x="5105400" y="4449547"/>
            <a:ext cx="4038600" cy="222557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168"/>
          <p:cNvSpPr txBox="1"/>
          <p:nvPr>
            <p:ph type="title"/>
          </p:nvPr>
        </p:nvSpPr>
        <p:spPr>
          <a:xfrm>
            <a:off x="457200" y="35560"/>
            <a:ext cx="8229600" cy="6096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sz="3600"/>
              <a:t>Reference(s)</a:t>
            </a:r>
            <a:endParaRPr/>
          </a:p>
        </p:txBody>
      </p:sp>
      <p:sp>
        <p:nvSpPr>
          <p:cNvPr id="1798" name="Google Shape;1798;p168"/>
          <p:cNvSpPr txBox="1"/>
          <p:nvPr>
            <p:ph idx="1" type="body"/>
          </p:nvPr>
        </p:nvSpPr>
        <p:spPr>
          <a:xfrm>
            <a:off x="533400" y="838200"/>
            <a:ext cx="8229600" cy="5715000"/>
          </a:xfrm>
          <a:prstGeom prst="rect">
            <a:avLst/>
          </a:prstGeom>
          <a:noFill/>
          <a:ln>
            <a:noFill/>
          </a:ln>
        </p:spPr>
        <p:txBody>
          <a:bodyPr anchorCtr="0" anchor="t" bIns="45700" lIns="91400" spcFirstLastPara="1" rIns="91400" wrap="square" tIns="45700">
            <a:normAutofit fontScale="85000" lnSpcReduction="10000"/>
          </a:bodyPr>
          <a:lstStyle/>
          <a:p>
            <a:pPr indent="-342793" lvl="0" marL="342793" rtl="0" algn="l">
              <a:spcBef>
                <a:spcPts val="0"/>
              </a:spcBef>
              <a:spcAft>
                <a:spcPts val="0"/>
              </a:spcAft>
              <a:buClr>
                <a:schemeClr val="dk1"/>
              </a:buClr>
              <a:buSzPct val="100000"/>
              <a:buChar char="•"/>
            </a:pPr>
            <a:r>
              <a:rPr lang="en-US" sz="2300" u="sng">
                <a:solidFill>
                  <a:schemeClr val="hlink"/>
                </a:solidFill>
                <a:hlinkClick r:id="rId3"/>
              </a:rPr>
              <a:t>http://postscapes.com/what-exactly-is-the-internet-of-things-infographic</a:t>
            </a:r>
            <a:endParaRPr sz="2300"/>
          </a:p>
          <a:p>
            <a:pPr indent="-342793" lvl="0" marL="342793" rtl="0" algn="l">
              <a:spcBef>
                <a:spcPts val="391"/>
              </a:spcBef>
              <a:spcAft>
                <a:spcPts val="0"/>
              </a:spcAft>
              <a:buClr>
                <a:schemeClr val="dk1"/>
              </a:buClr>
              <a:buSzPct val="100000"/>
              <a:buChar char="•"/>
            </a:pPr>
            <a:r>
              <a:rPr lang="en-US" sz="2300"/>
              <a:t> </a:t>
            </a:r>
            <a:r>
              <a:rPr lang="en-US" sz="2300" u="sng">
                <a:solidFill>
                  <a:schemeClr val="hlink"/>
                </a:solidFill>
                <a:hlinkClick r:id="rId4"/>
              </a:rPr>
              <a:t>http://electronicdesign.com/iot/understanding-protocols-behind-internet-things</a:t>
            </a:r>
            <a:endParaRPr sz="2300"/>
          </a:p>
          <a:p>
            <a:pPr indent="-342793" lvl="0" marL="342793" rtl="0" algn="l">
              <a:spcBef>
                <a:spcPts val="391"/>
              </a:spcBef>
              <a:spcAft>
                <a:spcPts val="0"/>
              </a:spcAft>
              <a:buClr>
                <a:schemeClr val="dk1"/>
              </a:buClr>
              <a:buSzPct val="100000"/>
              <a:buChar char="•"/>
            </a:pPr>
            <a:r>
              <a:rPr b="1" lang="en-US" sz="2300"/>
              <a:t>MQTT</a:t>
            </a:r>
            <a:endParaRPr sz="2300"/>
          </a:p>
          <a:p>
            <a:pPr indent="-342793" lvl="0" marL="342793" rtl="0" algn="l">
              <a:spcBef>
                <a:spcPts val="391"/>
              </a:spcBef>
              <a:spcAft>
                <a:spcPts val="0"/>
              </a:spcAft>
              <a:buClr>
                <a:schemeClr val="dk1"/>
              </a:buClr>
              <a:buSzPct val="100000"/>
              <a:buChar char="•"/>
            </a:pPr>
            <a:r>
              <a:rPr lang="en-US" sz="2300"/>
              <a:t>Specification: </a:t>
            </a:r>
            <a:r>
              <a:rPr lang="en-US" sz="2300" u="sng">
                <a:solidFill>
                  <a:schemeClr val="hlink"/>
                </a:solidFill>
                <a:hlinkClick r:id="rId5"/>
              </a:rPr>
              <a:t>http://docs.oasis-open.org/mqtt/mqtt/v3.1.1/os/mqtt-v3.1.1-os.html</a:t>
            </a:r>
            <a:endParaRPr sz="2300"/>
          </a:p>
          <a:p>
            <a:pPr indent="-342793" lvl="0" marL="342793" rtl="0" algn="l">
              <a:spcBef>
                <a:spcPts val="391"/>
              </a:spcBef>
              <a:spcAft>
                <a:spcPts val="0"/>
              </a:spcAft>
              <a:buClr>
                <a:schemeClr val="dk1"/>
              </a:buClr>
              <a:buSzPct val="100000"/>
              <a:buChar char="•"/>
            </a:pPr>
            <a:r>
              <a:rPr lang="en-US" sz="2300"/>
              <a:t>Excellent source for MQTT information: </a:t>
            </a:r>
            <a:r>
              <a:rPr lang="en-US" sz="2300" u="sng">
                <a:solidFill>
                  <a:schemeClr val="hlink"/>
                </a:solidFill>
                <a:hlinkClick r:id="rId6"/>
              </a:rPr>
              <a:t>http://www.hivemq.com/mqtt-essentials-wrap-up/</a:t>
            </a:r>
            <a:endParaRPr sz="2300"/>
          </a:p>
          <a:p>
            <a:pPr indent="-342793" lvl="0" marL="342793" rtl="0" algn="l">
              <a:spcBef>
                <a:spcPts val="391"/>
              </a:spcBef>
              <a:spcAft>
                <a:spcPts val="0"/>
              </a:spcAft>
              <a:buClr>
                <a:schemeClr val="dk1"/>
              </a:buClr>
              <a:buSzPct val="100000"/>
              <a:buChar char="•"/>
            </a:pPr>
            <a:r>
              <a:rPr b="1" lang="en-US" sz="2300"/>
              <a:t>CoAP</a:t>
            </a:r>
            <a:endParaRPr sz="2300"/>
          </a:p>
          <a:p>
            <a:pPr indent="-342793" lvl="0" marL="342793" rtl="0" algn="l">
              <a:spcBef>
                <a:spcPts val="391"/>
              </a:spcBef>
              <a:spcAft>
                <a:spcPts val="0"/>
              </a:spcAft>
              <a:buClr>
                <a:schemeClr val="dk1"/>
              </a:buClr>
              <a:buSzPct val="100000"/>
              <a:buChar char="•"/>
            </a:pPr>
            <a:r>
              <a:rPr lang="en-US" sz="2300"/>
              <a:t>Specification: </a:t>
            </a:r>
            <a:r>
              <a:rPr lang="en-US" sz="2300" u="sng">
                <a:solidFill>
                  <a:schemeClr val="hlink"/>
                </a:solidFill>
                <a:hlinkClick r:id="rId7"/>
              </a:rPr>
              <a:t>https://tools.ietf.org/html/rfc7252</a:t>
            </a:r>
            <a:endParaRPr sz="2300"/>
          </a:p>
          <a:p>
            <a:pPr indent="-342793" lvl="0" marL="342793" rtl="0" algn="l">
              <a:spcBef>
                <a:spcPts val="391"/>
              </a:spcBef>
              <a:spcAft>
                <a:spcPts val="0"/>
              </a:spcAft>
              <a:buClr>
                <a:schemeClr val="dk1"/>
              </a:buClr>
              <a:buSzPct val="100000"/>
              <a:buChar char="•"/>
            </a:pPr>
            <a:r>
              <a:rPr lang="en-US" sz="2300"/>
              <a:t>Excellent source for CoAP information: </a:t>
            </a:r>
            <a:r>
              <a:rPr lang="en-US" sz="2300" u="sng">
                <a:solidFill>
                  <a:schemeClr val="hlink"/>
                </a:solidFill>
                <a:hlinkClick r:id="rId8"/>
              </a:rPr>
              <a:t>http://coap.technology/</a:t>
            </a:r>
            <a:endParaRPr sz="2300"/>
          </a:p>
          <a:p>
            <a:pPr indent="-342793" lvl="0" marL="342793" rtl="0" algn="l">
              <a:spcBef>
                <a:spcPts val="391"/>
              </a:spcBef>
              <a:spcAft>
                <a:spcPts val="0"/>
              </a:spcAft>
              <a:buClr>
                <a:schemeClr val="dk1"/>
              </a:buClr>
              <a:buSzPct val="100000"/>
              <a:buChar char="•"/>
            </a:pPr>
            <a:r>
              <a:rPr b="1" lang="en-US" sz="2300"/>
              <a:t>MQTT-SN</a:t>
            </a:r>
            <a:endParaRPr sz="2300"/>
          </a:p>
          <a:p>
            <a:pPr indent="-342793" lvl="0" marL="342793" rtl="0" algn="l">
              <a:spcBef>
                <a:spcPts val="391"/>
              </a:spcBef>
              <a:spcAft>
                <a:spcPts val="0"/>
              </a:spcAft>
              <a:buClr>
                <a:schemeClr val="dk1"/>
              </a:buClr>
              <a:buSzPct val="100000"/>
              <a:buChar char="•"/>
            </a:pPr>
            <a:r>
              <a:rPr lang="en-US" sz="2300"/>
              <a:t>Specification: </a:t>
            </a:r>
            <a:r>
              <a:rPr lang="en-US" sz="2300" u="sng">
                <a:solidFill>
                  <a:schemeClr val="hlink"/>
                </a:solidFill>
                <a:hlinkClick r:id="rId9"/>
              </a:rPr>
              <a:t>http://mqtt.org/2013/12/mqtt-for-sensor-networks-mqtt-sn</a:t>
            </a:r>
            <a:endParaRPr sz="2300"/>
          </a:p>
          <a:p>
            <a:pPr indent="-342793" lvl="0" marL="342793" rtl="0" algn="l">
              <a:spcBef>
                <a:spcPts val="408"/>
              </a:spcBef>
              <a:spcAft>
                <a:spcPts val="0"/>
              </a:spcAft>
              <a:buClr>
                <a:schemeClr val="dk1"/>
              </a:buClr>
              <a:buSzPct val="100000"/>
              <a:buChar char="•"/>
            </a:pPr>
            <a:r>
              <a:rPr lang="en-US" sz="2400"/>
              <a:t>Paula Fraga-Lamas et al</a:t>
            </a:r>
            <a:r>
              <a:rPr b="1" lang="en-US" sz="2400"/>
              <a:t>, “</a:t>
            </a:r>
            <a:r>
              <a:rPr b="1" lang="en-US" sz="2300"/>
              <a:t>A Review on Internet of Things for Defense and Public Safety”, 	</a:t>
            </a:r>
            <a:r>
              <a:rPr lang="en-US" sz="2300" u="sng">
                <a:solidFill>
                  <a:schemeClr val="hlink"/>
                </a:solidFill>
                <a:hlinkClick r:id="rId10"/>
              </a:rPr>
              <a:t>http://www.mdpi.com/1424-8220/16/10/1644</a:t>
            </a:r>
            <a:endParaRPr sz="2300"/>
          </a:p>
          <a:p>
            <a:pPr indent="-342793" lvl="0" marL="342793" rtl="0" algn="l">
              <a:spcBef>
                <a:spcPts val="391"/>
              </a:spcBef>
              <a:spcAft>
                <a:spcPts val="0"/>
              </a:spcAft>
              <a:buClr>
                <a:schemeClr val="dk1"/>
              </a:buClr>
              <a:buSzPct val="100000"/>
              <a:buChar char="•"/>
            </a:pPr>
            <a:r>
              <a:rPr lang="en-US" sz="2300"/>
              <a:t>Rashmi Sharan Sinha et al, “A survey on LPWA technology: LoRa and NB-IoT”,  </a:t>
            </a:r>
            <a:r>
              <a:rPr lang="en-US" sz="2300" u="sng">
                <a:solidFill>
                  <a:schemeClr val="hlink"/>
                </a:solidFill>
                <a:hlinkClick r:id="rId11"/>
              </a:rPr>
              <a:t>http://www.sciencedirect.com/science/article/pii/S2405959517300061</a:t>
            </a:r>
            <a:endParaRPr sz="2300"/>
          </a:p>
          <a:p>
            <a:pPr indent="0" lvl="0" marL="0" rtl="0" algn="l">
              <a:spcBef>
                <a:spcPts val="391"/>
              </a:spcBef>
              <a:spcAft>
                <a:spcPts val="0"/>
              </a:spcAft>
              <a:buClr>
                <a:schemeClr val="dk1"/>
              </a:buClr>
              <a:buSzPct val="100000"/>
              <a:buNone/>
            </a:pPr>
            <a:r>
              <a:t/>
            </a:r>
            <a:endParaRPr sz="2300"/>
          </a:p>
          <a:p>
            <a:pPr indent="0" lvl="0" marL="0" rtl="0" algn="l">
              <a:spcBef>
                <a:spcPts val="391"/>
              </a:spcBef>
              <a:spcAft>
                <a:spcPts val="0"/>
              </a:spcAft>
              <a:buClr>
                <a:schemeClr val="dk1"/>
              </a:buClr>
              <a:buSzPct val="100000"/>
              <a:buNone/>
            </a:pPr>
            <a:r>
              <a:t/>
            </a:r>
            <a:endParaRPr b="1" sz="2300"/>
          </a:p>
          <a:p>
            <a:pPr indent="-218650" lvl="0" marL="342793" rtl="0" algn="l">
              <a:spcBef>
                <a:spcPts val="391"/>
              </a:spcBef>
              <a:spcAft>
                <a:spcPts val="0"/>
              </a:spcAft>
              <a:buClr>
                <a:schemeClr val="dk1"/>
              </a:buClr>
              <a:buSzPct val="100000"/>
              <a:buNone/>
            </a:pPr>
            <a:r>
              <a:t/>
            </a:r>
            <a:endParaRPr sz="2300"/>
          </a:p>
          <a:p>
            <a:pPr indent="-191663" lvl="0" marL="342793" rtl="0" algn="l">
              <a:spcBef>
                <a:spcPts val="476"/>
              </a:spcBef>
              <a:spcAft>
                <a:spcPts val="0"/>
              </a:spcAft>
              <a:buClr>
                <a:schemeClr val="dk1"/>
              </a:buClr>
              <a:buSzPct val="100000"/>
              <a:buNone/>
            </a:pPr>
            <a:r>
              <a:t/>
            </a:r>
            <a:endParaRPr sz="2800"/>
          </a:p>
          <a:p>
            <a:pPr indent="0" lvl="0" marL="0" rtl="0" algn="l">
              <a:spcBef>
                <a:spcPts val="476"/>
              </a:spcBef>
              <a:spcAft>
                <a:spcPts val="0"/>
              </a:spcAft>
              <a:buClr>
                <a:schemeClr val="dk1"/>
              </a:buClr>
              <a:buSzPct val="100000"/>
              <a:buNone/>
            </a:pPr>
            <a:r>
              <a:t/>
            </a:r>
            <a:endParaRPr sz="2800"/>
          </a:p>
          <a:p>
            <a:pPr indent="0" lvl="0" marL="0" rtl="0" algn="l">
              <a:spcBef>
                <a:spcPts val="476"/>
              </a:spcBef>
              <a:spcAft>
                <a:spcPts val="0"/>
              </a:spcAft>
              <a:buClr>
                <a:schemeClr val="dk1"/>
              </a:buClr>
              <a:buSzPct val="100000"/>
              <a:buNone/>
            </a:pPr>
            <a:r>
              <a:t/>
            </a:r>
            <a:endParaRPr sz="2800"/>
          </a:p>
          <a:p>
            <a:pPr indent="0" lvl="0" marL="0" rtl="0" algn="l">
              <a:spcBef>
                <a:spcPts val="544"/>
              </a:spcBef>
              <a:spcAft>
                <a:spcPts val="0"/>
              </a:spcAft>
              <a:buClr>
                <a:schemeClr val="dk1"/>
              </a:buClr>
              <a:buSzPct val="100000"/>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69"/>
          <p:cNvSpPr/>
          <p:nvPr/>
        </p:nvSpPr>
        <p:spPr>
          <a:xfrm>
            <a:off x="6127201" y="6299222"/>
            <a:ext cx="2855490" cy="599025"/>
          </a:xfrm>
          <a:prstGeom prst="rect">
            <a:avLst/>
          </a:prstGeom>
          <a:noFill/>
          <a:ln>
            <a:noFill/>
          </a:ln>
        </p:spPr>
        <p:txBody>
          <a:bodyPr anchorCtr="0" anchor="t" bIns="41450" lIns="82925" spcFirstLastPara="1" rIns="82925" wrap="square" tIns="41450">
            <a:spAutoFit/>
          </a:bodyPr>
          <a:lstStyle/>
          <a:p>
            <a:pPr indent="0" lvl="0" marL="0" marR="0" rtl="0" algn="l">
              <a:lnSpc>
                <a:spcPct val="93000"/>
              </a:lnSpc>
              <a:spcBef>
                <a:spcPts val="0"/>
              </a:spcBef>
              <a:spcAft>
                <a:spcPts val="0"/>
              </a:spcAft>
              <a:buClr>
                <a:srgbClr val="000000"/>
              </a:buClr>
              <a:buSzPts val="1800"/>
              <a:buFont typeface="Times New Roman"/>
              <a:buNone/>
            </a:pPr>
            <a:r>
              <a:rPr b="1" i="1" lang="en-US" sz="1800">
                <a:solidFill>
                  <a:schemeClr val="dk1"/>
                </a:solidFill>
                <a:latin typeface="Calibri"/>
                <a:ea typeface="Calibri"/>
                <a:cs typeface="Calibri"/>
                <a:sym typeface="Calibri"/>
              </a:rPr>
              <a:t>“Road safety is no accident”</a:t>
            </a:r>
            <a:endParaRPr/>
          </a:p>
          <a:p>
            <a:pPr indent="0" lvl="0" marL="0" marR="0" rtl="0" algn="l">
              <a:lnSpc>
                <a:spcPct val="93000"/>
              </a:lnSpc>
              <a:spcBef>
                <a:spcPts val="0"/>
              </a:spcBef>
              <a:spcAft>
                <a:spcPts val="0"/>
              </a:spcAft>
              <a:buClr>
                <a:srgbClr val="000000"/>
              </a:buClr>
              <a:buSzPts val="1800"/>
              <a:buFont typeface="Times New Roman"/>
              <a:buNone/>
            </a:pPr>
            <a:r>
              <a:t/>
            </a:r>
            <a:endParaRPr b="1" i="1" sz="1800">
              <a:solidFill>
                <a:schemeClr val="dk1"/>
              </a:solidFill>
              <a:latin typeface="Calibri"/>
              <a:ea typeface="Calibri"/>
              <a:cs typeface="Calibri"/>
              <a:sym typeface="Calibri"/>
            </a:endParaRPr>
          </a:p>
        </p:txBody>
      </p:sp>
      <p:sp>
        <p:nvSpPr>
          <p:cNvPr id="1806" name="Google Shape;1806;p169"/>
          <p:cNvSpPr txBox="1"/>
          <p:nvPr>
            <p:ph type="ctrTitle"/>
          </p:nvPr>
        </p:nvSpPr>
        <p:spPr>
          <a:xfrm>
            <a:off x="566200" y="3523441"/>
            <a:ext cx="8017920" cy="1124759"/>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rgbClr val="0070C0"/>
              </a:buClr>
              <a:buSzPts val="2800"/>
              <a:buFont typeface="Calibri"/>
              <a:buNone/>
            </a:pPr>
            <a:r>
              <a:rPr b="1" lang="en-US" sz="2800">
                <a:solidFill>
                  <a:srgbClr val="0070C0"/>
                </a:solidFill>
                <a:latin typeface="Calibri"/>
                <a:ea typeface="Calibri"/>
                <a:cs typeface="Calibri"/>
                <a:sym typeface="Calibri"/>
              </a:rPr>
              <a:t>Dedicated Short Range Communications</a:t>
            </a:r>
            <a:br>
              <a:rPr b="1" lang="en-US" sz="2800">
                <a:solidFill>
                  <a:srgbClr val="0070C0"/>
                </a:solidFill>
                <a:latin typeface="Calibri"/>
                <a:ea typeface="Calibri"/>
                <a:cs typeface="Calibri"/>
                <a:sym typeface="Calibri"/>
              </a:rPr>
            </a:br>
            <a:r>
              <a:rPr b="1" lang="en-US" sz="2800">
                <a:solidFill>
                  <a:srgbClr val="0070C0"/>
                </a:solidFill>
                <a:latin typeface="Calibri"/>
                <a:ea typeface="Calibri"/>
                <a:cs typeface="Calibri"/>
                <a:sym typeface="Calibri"/>
              </a:rPr>
              <a:t> (DSRC)</a:t>
            </a:r>
            <a:endParaRPr b="1" sz="2800">
              <a:solidFill>
                <a:srgbClr val="0070C0"/>
              </a:solidFill>
              <a:latin typeface="Calibri"/>
              <a:ea typeface="Calibri"/>
              <a:cs typeface="Calibri"/>
              <a:sym typeface="Calibri"/>
            </a:endParaRPr>
          </a:p>
        </p:txBody>
      </p:sp>
      <p:pic>
        <p:nvPicPr>
          <p:cNvPr descr="https://gigaom2.files.wordpress.com/2013/01/connectedcar-logo.png" id="1807" name="Google Shape;1807;p169"/>
          <p:cNvPicPr preferRelativeResize="0"/>
          <p:nvPr/>
        </p:nvPicPr>
        <p:blipFill rotWithShape="1">
          <a:blip r:embed="rId3">
            <a:alphaModFix/>
          </a:blip>
          <a:srcRect b="0" l="13352" r="9964" t="0"/>
          <a:stretch/>
        </p:blipFill>
        <p:spPr>
          <a:xfrm>
            <a:off x="0" y="4544636"/>
            <a:ext cx="2661029" cy="2313364"/>
          </a:xfrm>
          <a:prstGeom prst="rect">
            <a:avLst/>
          </a:prstGeom>
          <a:noFill/>
          <a:ln>
            <a:noFill/>
          </a:ln>
        </p:spPr>
      </p:pic>
      <p:sp>
        <p:nvSpPr>
          <p:cNvPr id="1808" name="Google Shape;1808;p169"/>
          <p:cNvSpPr txBox="1"/>
          <p:nvPr/>
        </p:nvSpPr>
        <p:spPr>
          <a:xfrm>
            <a:off x="2138400" y="2524073"/>
            <a:ext cx="4877280" cy="1209727"/>
          </a:xfrm>
          <a:prstGeom prst="rect">
            <a:avLst/>
          </a:prstGeom>
          <a:noFill/>
          <a:ln>
            <a:noFill/>
          </a:ln>
        </p:spPr>
        <p:txBody>
          <a:bodyPr anchorCtr="0" anchor="t" bIns="0" lIns="0" spcFirstLastPara="1" rIns="0" wrap="square" tIns="25450">
            <a:noAutofit/>
          </a:bodyPr>
          <a:lstStyle/>
          <a:p>
            <a:pPr indent="0" lvl="0" marL="0" marR="0" rtl="0" algn="ctr">
              <a:lnSpc>
                <a:spcPct val="93000"/>
              </a:lnSpc>
              <a:spcBef>
                <a:spcPts val="0"/>
              </a:spcBef>
              <a:spcAft>
                <a:spcPts val="0"/>
              </a:spcAft>
              <a:buClr>
                <a:srgbClr val="000000"/>
              </a:buClr>
              <a:buSzPts val="3200"/>
              <a:buFont typeface="Times New Roman"/>
              <a:buNone/>
            </a:pPr>
            <a:r>
              <a:rPr b="1" lang="en-US" sz="3200">
                <a:solidFill>
                  <a:srgbClr val="3F3F3F"/>
                </a:solidFill>
                <a:latin typeface="Calibri"/>
                <a:ea typeface="Calibri"/>
                <a:cs typeface="Calibri"/>
                <a:sym typeface="Calibri"/>
              </a:rPr>
              <a:t>Road Safety Applications </a:t>
            </a:r>
            <a:endParaRPr/>
          </a:p>
          <a:p>
            <a:pPr indent="0" lvl="0" marL="0" marR="0" rtl="0" algn="ctr">
              <a:lnSpc>
                <a:spcPct val="93000"/>
              </a:lnSpc>
              <a:spcBef>
                <a:spcPts val="1425"/>
              </a:spcBef>
              <a:spcAft>
                <a:spcPts val="0"/>
              </a:spcAft>
              <a:buClr>
                <a:srgbClr val="000000"/>
              </a:buClr>
              <a:buSzPts val="2800"/>
              <a:buFont typeface="Times New Roman"/>
              <a:buNone/>
            </a:pPr>
            <a:r>
              <a:rPr b="1" lang="en-US" sz="2800">
                <a:solidFill>
                  <a:srgbClr val="3F3F3F"/>
                </a:solidFill>
                <a:latin typeface="Calibri"/>
                <a:ea typeface="Calibri"/>
                <a:cs typeface="Calibri"/>
                <a:sym typeface="Calibri"/>
              </a:rPr>
              <a:t>using</a:t>
            </a:r>
            <a:endParaRPr b="1" sz="3200">
              <a:solidFill>
                <a:srgbClr val="3F3F3F"/>
              </a:solidFill>
              <a:latin typeface="Calibri"/>
              <a:ea typeface="Calibri"/>
              <a:cs typeface="Calibri"/>
              <a:sym typeface="Calibri"/>
            </a:endParaRPr>
          </a:p>
        </p:txBody>
      </p:sp>
      <p:pic>
        <p:nvPicPr>
          <p:cNvPr descr="http://recruitment-portal.in/images/C-DAC-Logo.jpg" id="1809" name="Google Shape;1809;p169"/>
          <p:cNvPicPr preferRelativeResize="0"/>
          <p:nvPr/>
        </p:nvPicPr>
        <p:blipFill rotWithShape="1">
          <a:blip r:embed="rId4">
            <a:alphaModFix/>
          </a:blip>
          <a:srcRect b="0" l="0" r="0" t="0"/>
          <a:stretch/>
        </p:blipFill>
        <p:spPr>
          <a:xfrm>
            <a:off x="7990560" y="28803"/>
            <a:ext cx="1116000" cy="789203"/>
          </a:xfrm>
          <a:prstGeom prst="rect">
            <a:avLst/>
          </a:prstGeom>
          <a:noFill/>
          <a:ln>
            <a:noFill/>
          </a:ln>
        </p:spPr>
      </p:pic>
      <p:pic>
        <p:nvPicPr>
          <p:cNvPr id="1810" name="Google Shape;1810;p169"/>
          <p:cNvPicPr preferRelativeResize="0"/>
          <p:nvPr/>
        </p:nvPicPr>
        <p:blipFill rotWithShape="1">
          <a:blip r:embed="rId5">
            <a:alphaModFix/>
          </a:blip>
          <a:srcRect b="17065" l="7159" r="67606" t="65871"/>
          <a:stretch/>
        </p:blipFill>
        <p:spPr>
          <a:xfrm>
            <a:off x="0" y="35560"/>
            <a:ext cx="2138400" cy="1034509"/>
          </a:xfrm>
          <a:prstGeom prst="rect">
            <a:avLst/>
          </a:prstGeom>
          <a:noFill/>
          <a:ln>
            <a:noFill/>
          </a:ln>
        </p:spPr>
      </p:pic>
      <p:pic>
        <p:nvPicPr>
          <p:cNvPr descr="http://www.getparkplus.com/wp-content/uploads/2016/12/IoV-10-1014x487.jpg" id="1811" name="Google Shape;1811;p169"/>
          <p:cNvPicPr preferRelativeResize="0"/>
          <p:nvPr/>
        </p:nvPicPr>
        <p:blipFill rotWithShape="1">
          <a:blip r:embed="rId6">
            <a:alphaModFix/>
          </a:blip>
          <a:srcRect b="0" l="0" r="0" t="23138"/>
          <a:stretch/>
        </p:blipFill>
        <p:spPr>
          <a:xfrm>
            <a:off x="2819400" y="35560"/>
            <a:ext cx="3810000" cy="14064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7"/>
          <p:cNvSpPr txBox="1"/>
          <p:nvPr>
            <p:ph type="title"/>
          </p:nvPr>
        </p:nvSpPr>
        <p:spPr>
          <a:xfrm>
            <a:off x="457200" y="122238"/>
            <a:ext cx="8229600" cy="7159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Some IoT Concepts…..</a:t>
            </a:r>
            <a:endParaRPr/>
          </a:p>
        </p:txBody>
      </p:sp>
      <p:pic>
        <p:nvPicPr>
          <p:cNvPr descr="https://image.slidesharecdn.com/themanyfacesofiotinhealthcareslideshare-141112104650-conversion-gate02/95/the-many-faces-of-iot-internet-of-things-in-healthcare-2-638.jpg?cb=1416371687" id="338" name="Google Shape;338;p17"/>
          <p:cNvPicPr preferRelativeResize="0"/>
          <p:nvPr/>
        </p:nvPicPr>
        <p:blipFill rotWithShape="1">
          <a:blip r:embed="rId3">
            <a:alphaModFix/>
          </a:blip>
          <a:srcRect b="0" l="0" r="0" t="0"/>
          <a:stretch/>
        </p:blipFill>
        <p:spPr>
          <a:xfrm>
            <a:off x="609600" y="1371601"/>
            <a:ext cx="7772400" cy="4422172"/>
          </a:xfrm>
          <a:prstGeom prst="rect">
            <a:avLst/>
          </a:prstGeom>
          <a:noFill/>
          <a:ln cap="flat" cmpd="sng" w="38100">
            <a:solidFill>
              <a:srgbClr val="31859B"/>
            </a:solidFill>
            <a:prstDash val="solid"/>
            <a:round/>
            <a:headEnd len="sm" w="sm" type="none"/>
            <a:tailEnd len="sm" w="sm" type="none"/>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pic>
        <p:nvPicPr>
          <p:cNvPr id="1817" name="Google Shape;1817;p170"/>
          <p:cNvPicPr preferRelativeResize="0"/>
          <p:nvPr/>
        </p:nvPicPr>
        <p:blipFill rotWithShape="1">
          <a:blip r:embed="rId3">
            <a:alphaModFix/>
          </a:blip>
          <a:srcRect b="9158" l="2400" r="5016" t="3392"/>
          <a:stretch/>
        </p:blipFill>
        <p:spPr>
          <a:xfrm>
            <a:off x="1244160" y="4493272"/>
            <a:ext cx="2560320" cy="2137184"/>
          </a:xfrm>
          <a:prstGeom prst="rect">
            <a:avLst/>
          </a:prstGeom>
          <a:noFill/>
          <a:ln cap="flat" cmpd="sng" w="38100">
            <a:solidFill>
              <a:schemeClr val="dk1"/>
            </a:solidFill>
            <a:prstDash val="solid"/>
            <a:miter lim="800000"/>
            <a:headEnd len="sm" w="sm" type="none"/>
            <a:tailEnd len="sm" w="sm" type="none"/>
          </a:ln>
        </p:spPr>
      </p:pic>
      <p:sp>
        <p:nvSpPr>
          <p:cNvPr id="1818" name="Google Shape;1818;p170"/>
          <p:cNvSpPr txBox="1"/>
          <p:nvPr>
            <p:ph type="title"/>
          </p:nvPr>
        </p:nvSpPr>
        <p:spPr>
          <a:xfrm>
            <a:off x="456481" y="187220"/>
            <a:ext cx="8226720" cy="87958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Problem Statement</a:t>
            </a:r>
            <a:endParaRPr/>
          </a:p>
        </p:txBody>
      </p:sp>
      <p:sp>
        <p:nvSpPr>
          <p:cNvPr id="1819" name="Google Shape;1819;p170"/>
          <p:cNvSpPr txBox="1"/>
          <p:nvPr>
            <p:ph idx="1" type="body"/>
          </p:nvPr>
        </p:nvSpPr>
        <p:spPr>
          <a:xfrm>
            <a:off x="207360" y="1066800"/>
            <a:ext cx="8709120" cy="4524955"/>
          </a:xfrm>
          <a:prstGeom prst="rect">
            <a:avLst/>
          </a:prstGeom>
          <a:noFill/>
          <a:ln>
            <a:noFill/>
          </a:ln>
        </p:spPr>
        <p:txBody>
          <a:bodyPr anchorCtr="0" anchor="t" bIns="45700" lIns="91400" spcFirstLastPara="1" rIns="91400" wrap="square" tIns="45700">
            <a:normAutofit/>
          </a:bodyPr>
          <a:lstStyle/>
          <a:p>
            <a:pPr indent="-414726" lvl="0" marL="620650" rtl="0" algn="l">
              <a:spcBef>
                <a:spcPts val="0"/>
              </a:spcBef>
              <a:spcAft>
                <a:spcPts val="0"/>
              </a:spcAft>
              <a:buClr>
                <a:srgbClr val="FF0000"/>
              </a:buClr>
              <a:buSzPts val="2500"/>
              <a:buNone/>
            </a:pPr>
            <a:r>
              <a:rPr lang="en-US" sz="2500">
                <a:solidFill>
                  <a:srgbClr val="FF0000"/>
                </a:solidFill>
              </a:rPr>
              <a:t>India has the highest number of road accidents in the world</a:t>
            </a:r>
            <a:r>
              <a:rPr lang="en-US" sz="2500"/>
              <a:t> </a:t>
            </a:r>
            <a:endParaRPr/>
          </a:p>
          <a:p>
            <a:pPr indent="-414726" lvl="0" marL="620650" rtl="0" algn="just">
              <a:spcBef>
                <a:spcPts val="360"/>
              </a:spcBef>
              <a:spcAft>
                <a:spcPts val="0"/>
              </a:spcAft>
              <a:buClr>
                <a:schemeClr val="dk1"/>
              </a:buClr>
              <a:buSzPts val="1800"/>
              <a:buNone/>
            </a:pPr>
            <a:r>
              <a:rPr i="1" lang="en-US" sz="1800"/>
              <a:t>	</a:t>
            </a:r>
            <a:r>
              <a:rPr lang="en-US" sz="1800">
                <a:solidFill>
                  <a:srgbClr val="7F7F7F"/>
                </a:solidFill>
              </a:rPr>
              <a:t>Road accidents have earned India a dubious distinction. The country has overtaken China and now has the worst road traffic accident rate worldwide.</a:t>
            </a:r>
            <a:endParaRPr/>
          </a:p>
          <a:p>
            <a:pPr indent="-414726" lvl="0" marL="620650" rtl="0" algn="l">
              <a:spcBef>
                <a:spcPts val="640"/>
              </a:spcBef>
              <a:spcAft>
                <a:spcPts val="0"/>
              </a:spcAft>
              <a:buClr>
                <a:schemeClr val="dk1"/>
              </a:buClr>
              <a:buSzPts val="3200"/>
              <a:buNone/>
            </a:pPr>
            <a:r>
              <a:t/>
            </a:r>
            <a:endParaRPr>
              <a:solidFill>
                <a:schemeClr val="lt2"/>
              </a:solidFill>
            </a:endParaRPr>
          </a:p>
        </p:txBody>
      </p:sp>
      <p:pic>
        <p:nvPicPr>
          <p:cNvPr id="1820" name="Google Shape;1820;p170"/>
          <p:cNvPicPr preferRelativeResize="0"/>
          <p:nvPr/>
        </p:nvPicPr>
        <p:blipFill rotWithShape="1">
          <a:blip r:embed="rId4">
            <a:alphaModFix/>
          </a:blip>
          <a:srcRect b="0" l="0" r="0" t="0"/>
          <a:stretch/>
        </p:blipFill>
        <p:spPr>
          <a:xfrm>
            <a:off x="5736960" y="4009381"/>
            <a:ext cx="2612160" cy="1795869"/>
          </a:xfrm>
          <a:prstGeom prst="rect">
            <a:avLst/>
          </a:prstGeom>
          <a:noFill/>
          <a:ln cap="flat" cmpd="sng" w="38100">
            <a:solidFill>
              <a:schemeClr val="dk1"/>
            </a:solidFill>
            <a:prstDash val="solid"/>
            <a:round/>
            <a:headEnd len="sm" w="sm" type="none"/>
            <a:tailEnd len="sm" w="sm" type="none"/>
          </a:ln>
        </p:spPr>
      </p:pic>
      <p:pic>
        <p:nvPicPr>
          <p:cNvPr id="1821" name="Google Shape;1821;p170"/>
          <p:cNvPicPr preferRelativeResize="0"/>
          <p:nvPr/>
        </p:nvPicPr>
        <p:blipFill rotWithShape="1">
          <a:blip r:embed="rId5">
            <a:alphaModFix/>
          </a:blip>
          <a:srcRect b="0" l="0" r="0" t="0"/>
          <a:stretch/>
        </p:blipFill>
        <p:spPr>
          <a:xfrm>
            <a:off x="3591361" y="3591738"/>
            <a:ext cx="2285280" cy="1795869"/>
          </a:xfrm>
          <a:prstGeom prst="rect">
            <a:avLst/>
          </a:prstGeom>
          <a:noFill/>
          <a:ln cap="flat" cmpd="sng" w="38100">
            <a:solidFill>
              <a:schemeClr val="dk1"/>
            </a:solidFill>
            <a:prstDash val="solid"/>
            <a:round/>
            <a:headEnd len="sm" w="sm" type="none"/>
            <a:tailEnd len="sm" w="sm" type="none"/>
          </a:ln>
        </p:spPr>
      </p:pic>
      <p:sp>
        <p:nvSpPr>
          <p:cNvPr id="1822" name="Google Shape;1822;p170"/>
          <p:cNvSpPr txBox="1"/>
          <p:nvPr/>
        </p:nvSpPr>
        <p:spPr>
          <a:xfrm>
            <a:off x="7374241" y="6041435"/>
            <a:ext cx="1442880" cy="312512"/>
          </a:xfrm>
          <a:prstGeom prst="rect">
            <a:avLst/>
          </a:prstGeom>
          <a:noFill/>
          <a:ln>
            <a:noFill/>
          </a:ln>
        </p:spPr>
        <p:txBody>
          <a:bodyPr anchorCtr="0" anchor="t" bIns="40800" lIns="81625" spcFirstLastPara="1" rIns="81625" wrap="square" tIns="408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Source: WHO</a:t>
            </a:r>
            <a:endParaRPr/>
          </a:p>
        </p:txBody>
      </p:sp>
      <p:sp>
        <p:nvSpPr>
          <p:cNvPr id="1823" name="Google Shape;1823;p170"/>
          <p:cNvSpPr txBox="1"/>
          <p:nvPr/>
        </p:nvSpPr>
        <p:spPr>
          <a:xfrm>
            <a:off x="172521" y="3456363"/>
            <a:ext cx="3429000" cy="553018"/>
          </a:xfrm>
          <a:prstGeom prst="rect">
            <a:avLst/>
          </a:prstGeom>
          <a:noFill/>
          <a:ln>
            <a:noFill/>
          </a:ln>
        </p:spPr>
        <p:txBody>
          <a:bodyPr anchorCtr="0" anchor="t" bIns="40800" lIns="81625" spcFirstLastPara="1" rIns="81625" wrap="square" tIns="40800">
            <a:no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In India alone, the death toll rose to 14 per hour</a:t>
            </a:r>
            <a:endParaRPr/>
          </a:p>
        </p:txBody>
      </p:sp>
      <p:sp>
        <p:nvSpPr>
          <p:cNvPr id="1824" name="Google Shape;1824;p170"/>
          <p:cNvSpPr/>
          <p:nvPr/>
        </p:nvSpPr>
        <p:spPr>
          <a:xfrm>
            <a:off x="345600" y="2286000"/>
            <a:ext cx="8363520" cy="914753"/>
          </a:xfrm>
          <a:prstGeom prst="rect">
            <a:avLst/>
          </a:prstGeom>
          <a:noFill/>
          <a:ln>
            <a:noFill/>
          </a:ln>
        </p:spPr>
        <p:txBody>
          <a:bodyPr anchorCtr="0" anchor="t" bIns="41450" lIns="82925" spcFirstLastPara="1" rIns="82925" wrap="square" tIns="41450">
            <a:spAutoFit/>
          </a:bodyPr>
          <a:lstStyle/>
          <a:p>
            <a:pPr indent="0" lvl="0" marL="0" marR="0" rtl="0" algn="just">
              <a:spcBef>
                <a:spcPts val="0"/>
              </a:spcBef>
              <a:spcAft>
                <a:spcPts val="0"/>
              </a:spcAft>
              <a:buNone/>
            </a:pPr>
            <a:r>
              <a:rPr b="1" lang="en-US" sz="1800">
                <a:solidFill>
                  <a:srgbClr val="000000"/>
                </a:solidFill>
                <a:latin typeface="Calibri"/>
                <a:ea typeface="Calibri"/>
                <a:cs typeface="Calibri"/>
                <a:sym typeface="Calibri"/>
              </a:rPr>
              <a:t>Indian roads witness one accident every minute and one death in road mishaps every four and a half minutes, according to the latest report of the road, transport and highways ministry</a:t>
            </a:r>
            <a:r>
              <a:rPr lang="en-US" sz="1800">
                <a:solidFill>
                  <a:srgbClr val="000000"/>
                </a:solidFill>
                <a:latin typeface="Calibri"/>
                <a:ea typeface="Calibri"/>
                <a:cs typeface="Calibri"/>
                <a:sym typeface="Calibri"/>
              </a:rPr>
              <a: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71"/>
          <p:cNvSpPr txBox="1"/>
          <p:nvPr>
            <p:ph type="title"/>
          </p:nvPr>
        </p:nvSpPr>
        <p:spPr>
          <a:xfrm>
            <a:off x="456481" y="110892"/>
            <a:ext cx="8228160" cy="760400"/>
          </a:xfrm>
          <a:prstGeom prst="rect">
            <a:avLst/>
          </a:prstGeom>
          <a:noFill/>
          <a:ln>
            <a:noFill/>
          </a:ln>
        </p:spPr>
        <p:txBody>
          <a:bodyPr anchorCtr="0" anchor="ctr" bIns="45700" lIns="91400" spcFirstLastPara="1" rIns="91400" wrap="square" tIns="35250">
            <a:normAutofit/>
          </a:bodyPr>
          <a:lstStyle/>
          <a:p>
            <a:pPr indent="0" lvl="0" marL="0" rtl="0" algn="ctr">
              <a:spcBef>
                <a:spcPts val="0"/>
              </a:spcBef>
              <a:spcAft>
                <a:spcPts val="0"/>
              </a:spcAft>
              <a:buClr>
                <a:schemeClr val="dk1"/>
              </a:buClr>
              <a:buSzPts val="3600"/>
              <a:buFont typeface="Calibri"/>
              <a:buNone/>
            </a:pPr>
            <a:r>
              <a:rPr lang="en-US" sz="3600"/>
              <a:t>Agenda</a:t>
            </a:r>
            <a:endParaRPr/>
          </a:p>
        </p:txBody>
      </p:sp>
      <p:sp>
        <p:nvSpPr>
          <p:cNvPr id="1832" name="Google Shape;1832;p171"/>
          <p:cNvSpPr txBox="1"/>
          <p:nvPr>
            <p:ph idx="1" type="body"/>
          </p:nvPr>
        </p:nvSpPr>
        <p:spPr>
          <a:xfrm>
            <a:off x="424800" y="1147801"/>
            <a:ext cx="4520160" cy="5322799"/>
          </a:xfrm>
          <a:prstGeom prst="rect">
            <a:avLst/>
          </a:prstGeom>
          <a:noFill/>
          <a:ln>
            <a:noFill/>
          </a:ln>
        </p:spPr>
        <p:txBody>
          <a:bodyPr anchorCtr="0" anchor="t" bIns="45700" lIns="91400" spcFirstLastPara="1" rIns="91400" wrap="square" tIns="45700">
            <a:normAutofit/>
          </a:bodyPr>
          <a:lstStyle/>
          <a:p>
            <a:pPr indent="-293764" lvl="0" marL="390246" rtl="0" algn="l">
              <a:lnSpc>
                <a:spcPct val="150000"/>
              </a:lnSpc>
              <a:spcBef>
                <a:spcPts val="0"/>
              </a:spcBef>
              <a:spcAft>
                <a:spcPts val="0"/>
              </a:spcAft>
              <a:buClr>
                <a:schemeClr val="dk1"/>
              </a:buClr>
              <a:buSzPts val="990"/>
              <a:buFont typeface="Noto Sans Symbols"/>
              <a:buChar char="●"/>
            </a:pPr>
            <a:r>
              <a:rPr lang="en-US" sz="2200"/>
              <a:t>Introduction to DSRC</a:t>
            </a:r>
            <a:endParaRPr/>
          </a:p>
          <a:p>
            <a:pPr indent="-293764" lvl="0" marL="390246" rtl="0" algn="l">
              <a:lnSpc>
                <a:spcPct val="150000"/>
              </a:lnSpc>
              <a:spcBef>
                <a:spcPts val="440"/>
              </a:spcBef>
              <a:spcAft>
                <a:spcPts val="0"/>
              </a:spcAft>
              <a:buClr>
                <a:schemeClr val="dk1"/>
              </a:buClr>
              <a:buSzPts val="990"/>
              <a:buFont typeface="Noto Sans Symbols"/>
              <a:buChar char="●"/>
            </a:pPr>
            <a:r>
              <a:rPr lang="en-US" sz="2200"/>
              <a:t>Need for DSRC</a:t>
            </a:r>
            <a:endParaRPr/>
          </a:p>
          <a:p>
            <a:pPr indent="-293764" lvl="0" marL="390246" rtl="0" algn="l">
              <a:lnSpc>
                <a:spcPct val="150000"/>
              </a:lnSpc>
              <a:spcBef>
                <a:spcPts val="440"/>
              </a:spcBef>
              <a:spcAft>
                <a:spcPts val="0"/>
              </a:spcAft>
              <a:buClr>
                <a:schemeClr val="dk1"/>
              </a:buClr>
              <a:buSzPts val="990"/>
              <a:buFont typeface="Noto Sans Symbols"/>
              <a:buChar char="●"/>
            </a:pPr>
            <a:r>
              <a:rPr lang="en-US" sz="2200"/>
              <a:t>DSRC System</a:t>
            </a:r>
            <a:endParaRPr/>
          </a:p>
          <a:p>
            <a:pPr indent="-293764" lvl="0" marL="390246" rtl="0" algn="l">
              <a:lnSpc>
                <a:spcPct val="150000"/>
              </a:lnSpc>
              <a:spcBef>
                <a:spcPts val="440"/>
              </a:spcBef>
              <a:spcAft>
                <a:spcPts val="0"/>
              </a:spcAft>
              <a:buClr>
                <a:schemeClr val="dk1"/>
              </a:buClr>
              <a:buSzPts val="990"/>
              <a:buFont typeface="Noto Sans Symbols"/>
              <a:buChar char="●"/>
            </a:pPr>
            <a:r>
              <a:rPr lang="en-US" sz="2200"/>
              <a:t>Across the Globe</a:t>
            </a:r>
            <a:endParaRPr/>
          </a:p>
          <a:p>
            <a:pPr indent="-293764" lvl="0" marL="390246" rtl="0" algn="l">
              <a:lnSpc>
                <a:spcPct val="150000"/>
              </a:lnSpc>
              <a:spcBef>
                <a:spcPts val="440"/>
              </a:spcBef>
              <a:spcAft>
                <a:spcPts val="0"/>
              </a:spcAft>
              <a:buClr>
                <a:schemeClr val="dk1"/>
              </a:buClr>
              <a:buSzPts val="990"/>
              <a:buFont typeface="Noto Sans Symbols"/>
              <a:buChar char="●"/>
            </a:pPr>
            <a:r>
              <a:rPr lang="en-US" sz="2200"/>
              <a:t>Developed Apps</a:t>
            </a:r>
            <a:endParaRPr/>
          </a:p>
          <a:p>
            <a:pPr indent="-293764" lvl="0" marL="390246" rtl="0" algn="l">
              <a:lnSpc>
                <a:spcPct val="150000"/>
              </a:lnSpc>
              <a:spcBef>
                <a:spcPts val="440"/>
              </a:spcBef>
              <a:spcAft>
                <a:spcPts val="0"/>
              </a:spcAft>
              <a:buClr>
                <a:schemeClr val="dk1"/>
              </a:buClr>
              <a:buSzPts val="990"/>
              <a:buFont typeface="Noto Sans Symbols"/>
              <a:buChar char="●"/>
            </a:pPr>
            <a:r>
              <a:rPr lang="en-US" sz="2200"/>
              <a:t>Motivation for DSRC in India</a:t>
            </a:r>
            <a:endParaRPr/>
          </a:p>
          <a:p>
            <a:pPr indent="-293764" lvl="0" marL="390246" rtl="0" algn="l">
              <a:lnSpc>
                <a:spcPct val="150000"/>
              </a:lnSpc>
              <a:spcBef>
                <a:spcPts val="440"/>
              </a:spcBef>
              <a:spcAft>
                <a:spcPts val="0"/>
              </a:spcAft>
              <a:buClr>
                <a:schemeClr val="dk1"/>
              </a:buClr>
              <a:buSzPts val="990"/>
              <a:buFont typeface="Noto Sans Symbols"/>
              <a:buChar char="●"/>
            </a:pPr>
            <a:r>
              <a:rPr lang="en-US" sz="2200"/>
              <a:t>SAFEDRIVE Objectives</a:t>
            </a:r>
            <a:endParaRPr/>
          </a:p>
          <a:p>
            <a:pPr indent="-293764" lvl="0" marL="390246" rtl="0" algn="l">
              <a:lnSpc>
                <a:spcPct val="150000"/>
              </a:lnSpc>
              <a:spcBef>
                <a:spcPts val="440"/>
              </a:spcBef>
              <a:spcAft>
                <a:spcPts val="0"/>
              </a:spcAft>
              <a:buClr>
                <a:schemeClr val="dk1"/>
              </a:buClr>
              <a:buSzPts val="990"/>
              <a:buFont typeface="Noto Sans Symbols"/>
              <a:buChar char="●"/>
            </a:pPr>
            <a:r>
              <a:rPr lang="en-US" sz="2200"/>
              <a:t>Way Forward</a:t>
            </a:r>
            <a:endParaRPr/>
          </a:p>
          <a:p>
            <a:pPr indent="-230898" lvl="0" marL="390246" rtl="0" algn="l">
              <a:lnSpc>
                <a:spcPct val="83000"/>
              </a:lnSpc>
              <a:spcBef>
                <a:spcPts val="440"/>
              </a:spcBef>
              <a:spcAft>
                <a:spcPts val="0"/>
              </a:spcAft>
              <a:buClr>
                <a:schemeClr val="dk1"/>
              </a:buClr>
              <a:buSzPts val="990"/>
              <a:buFont typeface="Noto Sans Symbols"/>
              <a:buNone/>
            </a:pPr>
            <a:r>
              <a:t/>
            </a:r>
            <a:endParaRPr sz="2200"/>
          </a:p>
          <a:p>
            <a:pPr indent="-222326" lvl="0" marL="390246" rtl="0" algn="l">
              <a:lnSpc>
                <a:spcPct val="83000"/>
              </a:lnSpc>
              <a:spcBef>
                <a:spcPts val="500"/>
              </a:spcBef>
              <a:spcAft>
                <a:spcPts val="0"/>
              </a:spcAft>
              <a:buClr>
                <a:schemeClr val="dk1"/>
              </a:buClr>
              <a:buSzPts val="1125"/>
              <a:buFont typeface="Noto Sans Symbols"/>
              <a:buNone/>
            </a:pPr>
            <a:r>
              <a:t/>
            </a:r>
            <a:endParaRPr sz="2500"/>
          </a:p>
          <a:p>
            <a:pPr indent="-222326" lvl="0" marL="390246" rtl="0" algn="l">
              <a:lnSpc>
                <a:spcPct val="83000"/>
              </a:lnSpc>
              <a:spcBef>
                <a:spcPts val="500"/>
              </a:spcBef>
              <a:spcAft>
                <a:spcPts val="0"/>
              </a:spcAft>
              <a:buClr>
                <a:schemeClr val="dk1"/>
              </a:buClr>
              <a:buSzPts val="1125"/>
              <a:buFont typeface="Noto Sans Symbols"/>
              <a:buNone/>
            </a:pPr>
            <a:r>
              <a:t/>
            </a:r>
            <a:endParaRPr sz="2500"/>
          </a:p>
        </p:txBody>
      </p:sp>
      <p:pic>
        <p:nvPicPr>
          <p:cNvPr id="1833" name="Google Shape;1833;p171"/>
          <p:cNvPicPr preferRelativeResize="0"/>
          <p:nvPr/>
        </p:nvPicPr>
        <p:blipFill rotWithShape="1">
          <a:blip r:embed="rId3">
            <a:alphaModFix/>
          </a:blip>
          <a:srcRect b="0" l="0" r="0" t="0"/>
          <a:stretch/>
        </p:blipFill>
        <p:spPr>
          <a:xfrm>
            <a:off x="5667840" y="1313418"/>
            <a:ext cx="3107520" cy="2626836"/>
          </a:xfrm>
          <a:prstGeom prst="rect">
            <a:avLst/>
          </a:prstGeom>
          <a:noFill/>
          <a:ln cap="flat" cmpd="sng" w="38100">
            <a:solidFill>
              <a:schemeClr val="dk1"/>
            </a:solidFill>
            <a:prstDash val="solid"/>
            <a:miter lim="800000"/>
            <a:headEnd len="sm" w="sm" type="none"/>
            <a:tailEnd len="sm" w="sm" type="none"/>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72"/>
          <p:cNvSpPr txBox="1"/>
          <p:nvPr>
            <p:ph type="title"/>
          </p:nvPr>
        </p:nvSpPr>
        <p:spPr>
          <a:xfrm>
            <a:off x="533400" y="25400"/>
            <a:ext cx="7696200" cy="121920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3600"/>
              <a:buFont typeface="Calibri"/>
              <a:buNone/>
            </a:pPr>
            <a:r>
              <a:rPr lang="en-US" sz="3600"/>
              <a:t>Need for Vehicular Communication Systems</a:t>
            </a:r>
            <a:endParaRPr/>
          </a:p>
        </p:txBody>
      </p:sp>
      <p:sp>
        <p:nvSpPr>
          <p:cNvPr id="1839" name="Google Shape;1839;p172"/>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0" name="Google Shape;1840;p172"/>
          <p:cNvSpPr txBox="1"/>
          <p:nvPr/>
        </p:nvSpPr>
        <p:spPr>
          <a:xfrm>
            <a:off x="533400" y="1219200"/>
            <a:ext cx="8077200" cy="5029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440"/>
              <a:buFont typeface="Noto Sans Symbols"/>
              <a:buChar char="❑"/>
            </a:pPr>
            <a:r>
              <a:rPr lang="en-US" sz="2400">
                <a:solidFill>
                  <a:schemeClr val="dk1"/>
                </a:solidFill>
                <a:latin typeface="Calibri"/>
                <a:ea typeface="Calibri"/>
                <a:cs typeface="Calibri"/>
                <a:sym typeface="Calibri"/>
              </a:rPr>
              <a:t>Instrumented roads and vehicles with the capacity to communicate with each other </a:t>
            </a:r>
            <a:endParaRPr/>
          </a:p>
          <a:p>
            <a:pPr indent="-342900" lvl="0" marL="342900" marR="0" rtl="0" algn="just">
              <a:lnSpc>
                <a:spcPct val="150000"/>
              </a:lnSpc>
              <a:spcBef>
                <a:spcPts val="480"/>
              </a:spcBef>
              <a:spcAft>
                <a:spcPts val="0"/>
              </a:spcAft>
              <a:buClr>
                <a:schemeClr val="dk1"/>
              </a:buClr>
              <a:buSzPts val="1440"/>
              <a:buFont typeface="Noto Sans Symbols"/>
              <a:buChar char="❑"/>
            </a:pPr>
            <a:r>
              <a:rPr lang="en-US" sz="2400">
                <a:solidFill>
                  <a:schemeClr val="dk1"/>
                </a:solidFill>
                <a:latin typeface="Calibri"/>
                <a:ea typeface="Calibri"/>
                <a:cs typeface="Calibri"/>
                <a:sym typeface="Calibri"/>
              </a:rPr>
              <a:t>Safety, mobility and traveller applications</a:t>
            </a:r>
            <a:endParaRPr sz="2400">
              <a:solidFill>
                <a:schemeClr val="dk1"/>
              </a:solidFill>
              <a:latin typeface="Calibri"/>
              <a:ea typeface="Calibri"/>
              <a:cs typeface="Calibri"/>
              <a:sym typeface="Calibri"/>
            </a:endParaRPr>
          </a:p>
          <a:p>
            <a:pPr indent="-251459" lvl="0" marL="342900" marR="0" rtl="0" algn="just">
              <a:lnSpc>
                <a:spcPct val="150000"/>
              </a:lnSpc>
              <a:spcBef>
                <a:spcPts val="480"/>
              </a:spcBef>
              <a:spcAft>
                <a:spcPts val="0"/>
              </a:spcAft>
              <a:buClr>
                <a:schemeClr val="dk1"/>
              </a:buClr>
              <a:buSzPts val="1440"/>
              <a:buFont typeface="Noto Sans Symbols"/>
              <a:buNone/>
            </a:pPr>
            <a:r>
              <a:t/>
            </a:r>
            <a:endParaRPr sz="2400">
              <a:solidFill>
                <a:schemeClr val="dk1"/>
              </a:solidFill>
              <a:latin typeface="Calibri"/>
              <a:ea typeface="Calibri"/>
              <a:cs typeface="Calibri"/>
              <a:sym typeface="Calibri"/>
            </a:endParaRPr>
          </a:p>
          <a:p>
            <a:pPr indent="0" lvl="0" marL="0" marR="0" rtl="0" algn="just">
              <a:lnSpc>
                <a:spcPct val="150000"/>
              </a:lnSpc>
              <a:spcBef>
                <a:spcPts val="480"/>
              </a:spcBef>
              <a:spcAft>
                <a:spcPts val="0"/>
              </a:spcAft>
              <a:buClr>
                <a:srgbClr val="C00000"/>
              </a:buClr>
              <a:buSzPts val="1440"/>
              <a:buFont typeface="Arial"/>
              <a:buNone/>
            </a:pPr>
            <a:r>
              <a:rPr lang="en-US" sz="2400">
                <a:solidFill>
                  <a:srgbClr val="C00000"/>
                </a:solidFill>
                <a:latin typeface="Calibri"/>
                <a:ea typeface="Calibri"/>
                <a:cs typeface="Calibri"/>
                <a:sym typeface="Calibri"/>
              </a:rPr>
              <a:t>Connected Vehicles - Future of Transportation</a:t>
            </a:r>
            <a:endParaRPr/>
          </a:p>
          <a:p>
            <a:pPr indent="-347663" lvl="1" marL="801688" marR="0" rtl="0" algn="just">
              <a:lnSpc>
                <a:spcPct val="150000"/>
              </a:lnSpc>
              <a:spcBef>
                <a:spcPts val="400"/>
              </a:spcBef>
              <a:spcAft>
                <a:spcPts val="0"/>
              </a:spcAft>
              <a:buClr>
                <a:srgbClr val="005EA4"/>
              </a:buClr>
              <a:buSzPts val="2000"/>
              <a:buFont typeface="Noto Sans Symbols"/>
              <a:buChar char="▪"/>
            </a:pPr>
            <a:r>
              <a:rPr b="0" i="0" lang="en-US" sz="2000" u="none" cap="none" strike="noStrike">
                <a:solidFill>
                  <a:srgbClr val="005EA4"/>
                </a:solidFill>
                <a:latin typeface="Calibri"/>
                <a:ea typeface="Calibri"/>
                <a:cs typeface="Calibri"/>
                <a:sym typeface="Calibri"/>
              </a:rPr>
              <a:t>Reduce accidents</a:t>
            </a:r>
            <a:endParaRPr/>
          </a:p>
          <a:p>
            <a:pPr indent="-347663" lvl="1" marL="801688" marR="0" rtl="0" algn="just">
              <a:lnSpc>
                <a:spcPct val="150000"/>
              </a:lnSpc>
              <a:spcBef>
                <a:spcPts val="400"/>
              </a:spcBef>
              <a:spcAft>
                <a:spcPts val="0"/>
              </a:spcAft>
              <a:buClr>
                <a:srgbClr val="005EA4"/>
              </a:buClr>
              <a:buSzPts val="2000"/>
              <a:buFont typeface="Noto Sans Symbols"/>
              <a:buChar char="▪"/>
            </a:pPr>
            <a:r>
              <a:rPr b="0" i="0" lang="en-US" sz="2000" u="none" cap="none" strike="noStrike">
                <a:solidFill>
                  <a:srgbClr val="005EA4"/>
                </a:solidFill>
                <a:latin typeface="Calibri"/>
                <a:ea typeface="Calibri"/>
                <a:cs typeface="Calibri"/>
                <a:sym typeface="Calibri"/>
              </a:rPr>
              <a:t>Manage traffic in real time</a:t>
            </a:r>
            <a:endParaRPr/>
          </a:p>
          <a:p>
            <a:pPr indent="-347663" lvl="1" marL="801688" marR="0" rtl="0" algn="just">
              <a:lnSpc>
                <a:spcPct val="150000"/>
              </a:lnSpc>
              <a:spcBef>
                <a:spcPts val="400"/>
              </a:spcBef>
              <a:spcAft>
                <a:spcPts val="0"/>
              </a:spcAft>
              <a:buClr>
                <a:srgbClr val="005EA4"/>
              </a:buClr>
              <a:buSzPts val="2000"/>
              <a:buFont typeface="Noto Sans Symbols"/>
              <a:buChar char="▪"/>
            </a:pPr>
            <a:r>
              <a:rPr b="0" i="0" lang="en-US" sz="2000" u="none" cap="none" strike="noStrike">
                <a:solidFill>
                  <a:srgbClr val="005EA4"/>
                </a:solidFill>
                <a:latin typeface="Calibri"/>
                <a:ea typeface="Calibri"/>
                <a:cs typeface="Calibri"/>
                <a:sym typeface="Calibri"/>
              </a:rPr>
              <a:t>Curb Pollution</a:t>
            </a:r>
            <a:endParaRPr/>
          </a:p>
          <a:p>
            <a:pPr indent="-220662" lvl="1" marL="801688" marR="0" rtl="0" algn="just">
              <a:spcBef>
                <a:spcPts val="400"/>
              </a:spcBef>
              <a:spcAft>
                <a:spcPts val="0"/>
              </a:spcAft>
              <a:buClr>
                <a:schemeClr val="dk1"/>
              </a:buClr>
              <a:buSzPts val="2000"/>
              <a:buFont typeface="Noto Sans Symbols"/>
              <a:buNone/>
            </a:pPr>
            <a:r>
              <a:t/>
            </a:r>
            <a:endParaRPr b="0" i="0" sz="2000" u="none" cap="none" strike="noStrike">
              <a:solidFill>
                <a:srgbClr val="005EA4"/>
              </a:solidFill>
              <a:latin typeface="Calibri"/>
              <a:ea typeface="Calibri"/>
              <a:cs typeface="Calibri"/>
              <a:sym typeface="Calibri"/>
            </a:endParaRPr>
          </a:p>
        </p:txBody>
      </p:sp>
      <p:pic>
        <p:nvPicPr>
          <p:cNvPr descr="rain.jpg" id="1841" name="Google Shape;1841;p172"/>
          <p:cNvPicPr preferRelativeResize="0"/>
          <p:nvPr/>
        </p:nvPicPr>
        <p:blipFill rotWithShape="1">
          <a:blip r:embed="rId3">
            <a:alphaModFix/>
          </a:blip>
          <a:srcRect b="0" l="0" r="0" t="0"/>
          <a:stretch/>
        </p:blipFill>
        <p:spPr>
          <a:xfrm>
            <a:off x="6467856" y="1828800"/>
            <a:ext cx="2523744" cy="1752600"/>
          </a:xfrm>
          <a:prstGeom prst="rect">
            <a:avLst/>
          </a:prstGeom>
          <a:noFill/>
          <a:ln>
            <a:noFill/>
          </a:ln>
        </p:spPr>
      </p:pic>
      <p:pic>
        <p:nvPicPr>
          <p:cNvPr descr="CV Concept v6" id="1842" name="Google Shape;1842;p172"/>
          <p:cNvPicPr preferRelativeResize="0"/>
          <p:nvPr/>
        </p:nvPicPr>
        <p:blipFill rotWithShape="1">
          <a:blip r:embed="rId4">
            <a:alphaModFix/>
          </a:blip>
          <a:srcRect b="0" l="0" r="0" t="0"/>
          <a:stretch/>
        </p:blipFill>
        <p:spPr>
          <a:xfrm>
            <a:off x="5181600" y="4419600"/>
            <a:ext cx="2055509" cy="139089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6" name="Shape 1846"/>
        <p:cNvGrpSpPr/>
        <p:nvPr/>
      </p:nvGrpSpPr>
      <p:grpSpPr>
        <a:xfrm>
          <a:off x="0" y="0"/>
          <a:ext cx="0" cy="0"/>
          <a:chOff x="0" y="0"/>
          <a:chExt cx="0" cy="0"/>
        </a:xfrm>
      </p:grpSpPr>
      <p:sp>
        <p:nvSpPr>
          <p:cNvPr id="1847" name="Google Shape;1847;p173"/>
          <p:cNvSpPr txBox="1"/>
          <p:nvPr>
            <p:ph type="title"/>
          </p:nvPr>
        </p:nvSpPr>
        <p:spPr>
          <a:xfrm>
            <a:off x="152400" y="228600"/>
            <a:ext cx="8686800" cy="83820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3600"/>
              <a:buFont typeface="Calibri"/>
              <a:buNone/>
            </a:pPr>
            <a:r>
              <a:rPr lang="en-US" sz="3600"/>
              <a:t>Connected Vehicles - The Future of Transportation</a:t>
            </a:r>
            <a:endParaRPr/>
          </a:p>
        </p:txBody>
      </p:sp>
      <p:sp>
        <p:nvSpPr>
          <p:cNvPr id="1848" name="Google Shape;1848;p173"/>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9" name="Google Shape;1849;p173"/>
          <p:cNvSpPr txBox="1"/>
          <p:nvPr/>
        </p:nvSpPr>
        <p:spPr>
          <a:xfrm>
            <a:off x="533400" y="1219200"/>
            <a:ext cx="8077200" cy="50292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440"/>
              <a:buFont typeface="Noto Sans Symbols"/>
              <a:buChar char="❑"/>
            </a:pPr>
            <a:r>
              <a:rPr lang="en-US" sz="2400">
                <a:solidFill>
                  <a:schemeClr val="dk1"/>
                </a:solidFill>
                <a:latin typeface="Calibri"/>
                <a:ea typeface="Calibri"/>
                <a:cs typeface="Calibri"/>
                <a:sym typeface="Calibri"/>
              </a:rPr>
              <a:t>Connected vehicle aims to enable </a:t>
            </a:r>
            <a:endParaRPr/>
          </a:p>
          <a:p>
            <a:pPr indent="-285750" lvl="1" marL="742950" marR="0" rtl="0" algn="just">
              <a:spcBef>
                <a:spcPts val="400"/>
              </a:spcBef>
              <a:spcAft>
                <a:spcPts val="0"/>
              </a:spcAft>
              <a:buClr>
                <a:schemeClr val="dk1"/>
              </a:buClr>
              <a:buSzPts val="1200"/>
              <a:buFont typeface="Noto Sans Symbols"/>
              <a:buChar char="❑"/>
            </a:pPr>
            <a:r>
              <a:rPr b="0" i="0" lang="en-US" sz="2000" u="none" cap="none" strike="noStrike">
                <a:solidFill>
                  <a:schemeClr val="dk1"/>
                </a:solidFill>
                <a:latin typeface="Calibri"/>
                <a:ea typeface="Calibri"/>
                <a:cs typeface="Calibri"/>
                <a:sym typeface="Calibri"/>
              </a:rPr>
              <a:t>Safe</a:t>
            </a:r>
            <a:endParaRPr/>
          </a:p>
          <a:p>
            <a:pPr indent="-285750" lvl="1" marL="742950" marR="0" rtl="0" algn="just">
              <a:spcBef>
                <a:spcPts val="400"/>
              </a:spcBef>
              <a:spcAft>
                <a:spcPts val="0"/>
              </a:spcAft>
              <a:buClr>
                <a:schemeClr val="dk1"/>
              </a:buClr>
              <a:buSzPts val="1200"/>
              <a:buFont typeface="Noto Sans Symbols"/>
              <a:buChar char="❑"/>
            </a:pPr>
            <a:r>
              <a:rPr b="0" i="0" lang="en-US" sz="2000" u="none" cap="none" strike="noStrike">
                <a:solidFill>
                  <a:schemeClr val="dk1"/>
                </a:solidFill>
                <a:latin typeface="Calibri"/>
                <a:ea typeface="Calibri"/>
                <a:cs typeface="Calibri"/>
                <a:sym typeface="Calibri"/>
              </a:rPr>
              <a:t>Interoperable</a:t>
            </a:r>
            <a:endParaRPr/>
          </a:p>
          <a:p>
            <a:pPr indent="-285750" lvl="1" marL="742950" marR="0" rtl="0" algn="just">
              <a:spcBef>
                <a:spcPts val="400"/>
              </a:spcBef>
              <a:spcAft>
                <a:spcPts val="0"/>
              </a:spcAft>
              <a:buClr>
                <a:schemeClr val="dk1"/>
              </a:buClr>
              <a:buSzPts val="1200"/>
              <a:buFont typeface="Noto Sans Symbols"/>
              <a:buChar char="❑"/>
            </a:pPr>
            <a:r>
              <a:rPr b="0" i="0" lang="en-US" sz="2000" u="none" cap="none" strike="noStrike">
                <a:solidFill>
                  <a:schemeClr val="dk1"/>
                </a:solidFill>
                <a:latin typeface="Calibri"/>
                <a:ea typeface="Calibri"/>
                <a:cs typeface="Calibri"/>
                <a:sym typeface="Calibri"/>
              </a:rPr>
              <a:t>Networked wireless communications</a:t>
            </a:r>
            <a:endParaRPr/>
          </a:p>
          <a:p>
            <a:pPr indent="-342900" lvl="0" marL="342900" marR="0" rtl="0" algn="just">
              <a:spcBef>
                <a:spcPts val="480"/>
              </a:spcBef>
              <a:spcAft>
                <a:spcPts val="0"/>
              </a:spcAft>
              <a:buClr>
                <a:schemeClr val="dk1"/>
              </a:buClr>
              <a:buSzPts val="1440"/>
              <a:buFont typeface="Noto Sans Symbols"/>
              <a:buChar char="❑"/>
            </a:pPr>
            <a:r>
              <a:rPr lang="en-US" sz="2400">
                <a:solidFill>
                  <a:schemeClr val="dk1"/>
                </a:solidFill>
                <a:latin typeface="Calibri"/>
                <a:ea typeface="Calibri"/>
                <a:cs typeface="Calibri"/>
                <a:sym typeface="Calibri"/>
              </a:rPr>
              <a:t>Connectivity among </a:t>
            </a:r>
            <a:endParaRPr/>
          </a:p>
          <a:p>
            <a:pPr indent="-285750" lvl="1" marL="742950" marR="0" rtl="0" algn="just">
              <a:spcBef>
                <a:spcPts val="400"/>
              </a:spcBef>
              <a:spcAft>
                <a:spcPts val="0"/>
              </a:spcAft>
              <a:buClr>
                <a:schemeClr val="dk1"/>
              </a:buClr>
              <a:buSzPts val="1200"/>
              <a:buFont typeface="Noto Sans Symbols"/>
              <a:buChar char="❑"/>
            </a:pPr>
            <a:r>
              <a:rPr b="0" i="0" lang="en-US" sz="2000" u="none" cap="none" strike="noStrike">
                <a:solidFill>
                  <a:schemeClr val="dk1"/>
                </a:solidFill>
                <a:latin typeface="Calibri"/>
                <a:ea typeface="Calibri"/>
                <a:cs typeface="Calibri"/>
                <a:sym typeface="Calibri"/>
              </a:rPr>
              <a:t>Vehicles</a:t>
            </a:r>
            <a:endParaRPr/>
          </a:p>
          <a:p>
            <a:pPr indent="-285750" lvl="1" marL="742950" marR="0" rtl="0" algn="just">
              <a:spcBef>
                <a:spcPts val="400"/>
              </a:spcBef>
              <a:spcAft>
                <a:spcPts val="0"/>
              </a:spcAft>
              <a:buClr>
                <a:schemeClr val="dk1"/>
              </a:buClr>
              <a:buSzPts val="1200"/>
              <a:buFont typeface="Noto Sans Symbols"/>
              <a:buChar char="❑"/>
            </a:pPr>
            <a:r>
              <a:rPr b="0" i="0" lang="en-US" sz="2000" u="none" cap="none" strike="noStrike">
                <a:solidFill>
                  <a:schemeClr val="dk1"/>
                </a:solidFill>
                <a:latin typeface="Calibri"/>
                <a:ea typeface="Calibri"/>
                <a:cs typeface="Calibri"/>
                <a:sym typeface="Calibri"/>
              </a:rPr>
              <a:t>Infrastructure</a:t>
            </a:r>
            <a:endParaRPr/>
          </a:p>
          <a:p>
            <a:pPr indent="-285750" lvl="1" marL="742950" marR="0" rtl="0" algn="just">
              <a:spcBef>
                <a:spcPts val="400"/>
              </a:spcBef>
              <a:spcAft>
                <a:spcPts val="0"/>
              </a:spcAft>
              <a:buClr>
                <a:schemeClr val="dk1"/>
              </a:buClr>
              <a:buSzPts val="1200"/>
              <a:buFont typeface="Noto Sans Symbols"/>
              <a:buChar char="❑"/>
            </a:pPr>
            <a:r>
              <a:rPr b="0" i="0" lang="en-US" sz="2000" u="none" cap="none" strike="noStrike">
                <a:solidFill>
                  <a:schemeClr val="dk1"/>
                </a:solidFill>
                <a:latin typeface="Calibri"/>
                <a:ea typeface="Calibri"/>
                <a:cs typeface="Calibri"/>
                <a:sym typeface="Calibri"/>
              </a:rPr>
              <a:t>Passengers personal communications devices.</a:t>
            </a:r>
            <a:endParaRPr/>
          </a:p>
          <a:p>
            <a:pPr indent="-342900" lvl="0" marL="342900" marR="0" rtl="0" algn="just">
              <a:spcBef>
                <a:spcPts val="480"/>
              </a:spcBef>
              <a:spcAft>
                <a:spcPts val="0"/>
              </a:spcAft>
              <a:buClr>
                <a:schemeClr val="dk1"/>
              </a:buClr>
              <a:buSzPts val="1440"/>
              <a:buFont typeface="Noto Sans Symbols"/>
              <a:buChar char="❑"/>
            </a:pPr>
            <a:r>
              <a:rPr lang="en-US" sz="2400">
                <a:solidFill>
                  <a:schemeClr val="dk1"/>
                </a:solidFill>
                <a:latin typeface="Calibri"/>
                <a:ea typeface="Calibri"/>
                <a:cs typeface="Calibri"/>
                <a:sym typeface="Calibri"/>
              </a:rPr>
              <a:t>Helps</a:t>
            </a:r>
            <a:endParaRPr/>
          </a:p>
          <a:p>
            <a:pPr indent="-285750" lvl="1" marL="742950" marR="0" rtl="0" algn="just">
              <a:spcBef>
                <a:spcPts val="400"/>
              </a:spcBef>
              <a:spcAft>
                <a:spcPts val="0"/>
              </a:spcAft>
              <a:buClr>
                <a:schemeClr val="dk1"/>
              </a:buClr>
              <a:buSzPts val="1200"/>
              <a:buFont typeface="Noto Sans Symbols"/>
              <a:buChar char="❑"/>
            </a:pPr>
            <a:r>
              <a:rPr b="0" i="0" lang="en-US" sz="2000" u="none" cap="none" strike="noStrike">
                <a:solidFill>
                  <a:schemeClr val="dk1"/>
                </a:solidFill>
                <a:latin typeface="Calibri"/>
                <a:ea typeface="Calibri"/>
                <a:cs typeface="Calibri"/>
                <a:sym typeface="Calibri"/>
              </a:rPr>
              <a:t>Reduce Accidents</a:t>
            </a:r>
            <a:endParaRPr/>
          </a:p>
          <a:p>
            <a:pPr indent="-285750" lvl="1" marL="742950" marR="0" rtl="0" algn="just">
              <a:spcBef>
                <a:spcPts val="400"/>
              </a:spcBef>
              <a:spcAft>
                <a:spcPts val="0"/>
              </a:spcAft>
              <a:buClr>
                <a:schemeClr val="dk1"/>
              </a:buClr>
              <a:buSzPts val="1200"/>
              <a:buFont typeface="Noto Sans Symbols"/>
              <a:buChar char="❑"/>
            </a:pPr>
            <a:r>
              <a:rPr b="0" i="0" lang="en-US" sz="2000" u="none" cap="none" strike="noStrike">
                <a:solidFill>
                  <a:schemeClr val="dk1"/>
                </a:solidFill>
                <a:latin typeface="Calibri"/>
                <a:ea typeface="Calibri"/>
                <a:cs typeface="Calibri"/>
                <a:sym typeface="Calibri"/>
              </a:rPr>
              <a:t>Traffic management in real time</a:t>
            </a:r>
            <a:endParaRPr/>
          </a:p>
          <a:p>
            <a:pPr indent="-285750" lvl="1" marL="742950" marR="0" rtl="0" algn="just">
              <a:spcBef>
                <a:spcPts val="400"/>
              </a:spcBef>
              <a:spcAft>
                <a:spcPts val="0"/>
              </a:spcAft>
              <a:buClr>
                <a:schemeClr val="dk1"/>
              </a:buClr>
              <a:buSzPts val="1200"/>
              <a:buFont typeface="Noto Sans Symbols"/>
              <a:buChar char="❑"/>
            </a:pPr>
            <a:r>
              <a:rPr b="0" i="0" lang="en-US" sz="2000" u="none" cap="none" strike="noStrike">
                <a:solidFill>
                  <a:schemeClr val="dk1"/>
                </a:solidFill>
                <a:latin typeface="Calibri"/>
                <a:ea typeface="Calibri"/>
                <a:cs typeface="Calibri"/>
                <a:sym typeface="Calibri"/>
              </a:rPr>
              <a:t>Access to accurate travel time information  </a:t>
            </a:r>
            <a:endParaRPr/>
          </a:p>
          <a:p>
            <a:pPr indent="-285750" lvl="1" marL="742950" marR="0" rtl="0" algn="just">
              <a:spcBef>
                <a:spcPts val="400"/>
              </a:spcBef>
              <a:spcAft>
                <a:spcPts val="0"/>
              </a:spcAft>
              <a:buClr>
                <a:schemeClr val="dk1"/>
              </a:buClr>
              <a:buSzPts val="1200"/>
              <a:buFont typeface="Noto Sans Symbols"/>
              <a:buChar char="❑"/>
            </a:pPr>
            <a:r>
              <a:rPr b="0" i="0" lang="en-US" sz="2000" u="none" cap="none" strike="noStrike">
                <a:solidFill>
                  <a:schemeClr val="dk1"/>
                </a:solidFill>
                <a:latin typeface="Calibri"/>
                <a:ea typeface="Calibri"/>
                <a:cs typeface="Calibri"/>
                <a:sym typeface="Calibri"/>
              </a:rPr>
              <a:t>Vehicles can talk to traffic signals </a:t>
            </a:r>
            <a:endParaRPr/>
          </a:p>
        </p:txBody>
      </p:sp>
      <p:pic>
        <p:nvPicPr>
          <p:cNvPr descr="C:\Users\senju\Desktop\DSRC IMG-100.jpg" id="1850" name="Google Shape;1850;p173"/>
          <p:cNvPicPr preferRelativeResize="0"/>
          <p:nvPr/>
        </p:nvPicPr>
        <p:blipFill rotWithShape="1">
          <a:blip r:embed="rId3">
            <a:alphaModFix/>
          </a:blip>
          <a:srcRect b="0" l="0" r="0" t="0"/>
          <a:stretch/>
        </p:blipFill>
        <p:spPr>
          <a:xfrm>
            <a:off x="5791200" y="1700155"/>
            <a:ext cx="3136805" cy="208597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174"/>
          <p:cNvSpPr txBox="1"/>
          <p:nvPr>
            <p:ph type="title"/>
          </p:nvPr>
        </p:nvSpPr>
        <p:spPr>
          <a:xfrm>
            <a:off x="0" y="381000"/>
            <a:ext cx="9144000" cy="60960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3600"/>
              <a:buFont typeface="Calibri"/>
              <a:buNone/>
            </a:pPr>
            <a:r>
              <a:rPr lang="en-US" sz="3600"/>
              <a:t>Wireless Interconnection Solution</a:t>
            </a:r>
            <a:endParaRPr/>
          </a:p>
        </p:txBody>
      </p:sp>
      <p:sp>
        <p:nvSpPr>
          <p:cNvPr id="1856" name="Google Shape;1856;p174"/>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CV Concept v6" id="1857" name="Google Shape;1857;p174"/>
          <p:cNvPicPr preferRelativeResize="0"/>
          <p:nvPr/>
        </p:nvPicPr>
        <p:blipFill rotWithShape="1">
          <a:blip r:embed="rId3">
            <a:alphaModFix/>
          </a:blip>
          <a:srcRect b="0" l="0" r="0" t="0"/>
          <a:stretch/>
        </p:blipFill>
        <p:spPr>
          <a:xfrm>
            <a:off x="2033016" y="2541864"/>
            <a:ext cx="5334000" cy="3609342"/>
          </a:xfrm>
          <a:prstGeom prst="rect">
            <a:avLst/>
          </a:prstGeom>
          <a:noFill/>
          <a:ln>
            <a:noFill/>
          </a:ln>
        </p:spPr>
      </p:pic>
      <p:sp>
        <p:nvSpPr>
          <p:cNvPr id="1858" name="Google Shape;1858;p174"/>
          <p:cNvSpPr txBox="1"/>
          <p:nvPr/>
        </p:nvSpPr>
        <p:spPr>
          <a:xfrm>
            <a:off x="685800" y="1203456"/>
            <a:ext cx="6705600" cy="1338408"/>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1440"/>
              <a:buFont typeface="Arial"/>
              <a:buNone/>
            </a:pPr>
            <a:r>
              <a:rPr lang="en-US" sz="2400">
                <a:solidFill>
                  <a:schemeClr val="dk1"/>
                </a:solidFill>
                <a:latin typeface="Calibri"/>
                <a:ea typeface="Calibri"/>
                <a:cs typeface="Calibri"/>
                <a:sym typeface="Calibri"/>
              </a:rPr>
              <a:t>Vehicles communicate using the wireless technology</a:t>
            </a:r>
            <a:endParaRPr/>
          </a:p>
          <a:p>
            <a:pPr indent="0" lvl="0" marL="0" marR="0" rtl="0" algn="just">
              <a:spcBef>
                <a:spcPts val="480"/>
              </a:spcBef>
              <a:spcAft>
                <a:spcPts val="0"/>
              </a:spcAft>
              <a:buClr>
                <a:srgbClr val="C00000"/>
              </a:buClr>
              <a:buSzPts val="1440"/>
              <a:buFont typeface="Arial"/>
              <a:buNone/>
            </a:pPr>
            <a:r>
              <a:rPr lang="en-US" sz="2400">
                <a:solidFill>
                  <a:srgbClr val="C00000"/>
                </a:solidFill>
                <a:latin typeface="Calibri"/>
                <a:ea typeface="Calibri"/>
                <a:cs typeface="Calibri"/>
                <a:sym typeface="Calibri"/>
              </a:rPr>
              <a:t>  - Dedicated Short-Range Communications (DSRC)</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2" name="Shape 1862"/>
        <p:cNvGrpSpPr/>
        <p:nvPr/>
      </p:nvGrpSpPr>
      <p:grpSpPr>
        <a:xfrm>
          <a:off x="0" y="0"/>
          <a:ext cx="0" cy="0"/>
          <a:chOff x="0" y="0"/>
          <a:chExt cx="0" cy="0"/>
        </a:xfrm>
      </p:grpSpPr>
      <p:sp>
        <p:nvSpPr>
          <p:cNvPr id="1863" name="Google Shape;1863;p175"/>
          <p:cNvSpPr txBox="1"/>
          <p:nvPr>
            <p:ph type="title"/>
          </p:nvPr>
        </p:nvSpPr>
        <p:spPr>
          <a:xfrm>
            <a:off x="456480" y="73449"/>
            <a:ext cx="8225280" cy="1142039"/>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Introduction</a:t>
            </a:r>
            <a:endParaRPr/>
          </a:p>
        </p:txBody>
      </p:sp>
      <p:sp>
        <p:nvSpPr>
          <p:cNvPr id="1864" name="Google Shape;1864;p175"/>
          <p:cNvSpPr txBox="1"/>
          <p:nvPr>
            <p:ph idx="1" type="body"/>
          </p:nvPr>
        </p:nvSpPr>
        <p:spPr>
          <a:xfrm>
            <a:off x="286560" y="1216928"/>
            <a:ext cx="8570880" cy="4935398"/>
          </a:xfrm>
          <a:prstGeom prst="rect">
            <a:avLst/>
          </a:prstGeom>
          <a:noFill/>
          <a:ln>
            <a:noFill/>
          </a:ln>
        </p:spPr>
        <p:txBody>
          <a:bodyPr anchorCtr="0" anchor="t" bIns="45700" lIns="91400" spcFirstLastPara="1" rIns="91400" wrap="square" tIns="45700">
            <a:normAutofit/>
          </a:bodyPr>
          <a:lstStyle/>
          <a:p>
            <a:pPr indent="-342793" lvl="0" marL="342793" rtl="0" algn="l">
              <a:spcBef>
                <a:spcPts val="0"/>
              </a:spcBef>
              <a:spcAft>
                <a:spcPts val="0"/>
              </a:spcAft>
              <a:buClr>
                <a:schemeClr val="dk1"/>
              </a:buClr>
              <a:buSzPts val="2500"/>
              <a:buChar char="•"/>
            </a:pPr>
            <a:r>
              <a:rPr lang="en-US" sz="2500"/>
              <a:t>Dedicated Short Range Communication (DSRC)</a:t>
            </a:r>
            <a:endParaRPr/>
          </a:p>
          <a:p>
            <a:pPr indent="-285660" lvl="1" marL="742719" rtl="0" algn="l">
              <a:lnSpc>
                <a:spcPct val="150000"/>
              </a:lnSpc>
              <a:spcBef>
                <a:spcPts val="360"/>
              </a:spcBef>
              <a:spcAft>
                <a:spcPts val="0"/>
              </a:spcAft>
              <a:buClr>
                <a:schemeClr val="dk1"/>
              </a:buClr>
              <a:buSzPts val="1800"/>
              <a:buChar char="–"/>
            </a:pPr>
            <a:r>
              <a:rPr lang="en-US" sz="1800"/>
              <a:t>Emerging </a:t>
            </a:r>
            <a:r>
              <a:rPr b="1" lang="en-US" sz="1800"/>
              <a:t>Wireless Communication</a:t>
            </a:r>
            <a:r>
              <a:rPr lang="en-US" sz="1800"/>
              <a:t> Standard for </a:t>
            </a:r>
            <a:r>
              <a:rPr b="1" lang="en-US" sz="1800"/>
              <a:t>Vehicular Communication</a:t>
            </a:r>
            <a:endParaRPr/>
          </a:p>
          <a:p>
            <a:pPr indent="-228528" lvl="2" marL="1142646" rtl="0" algn="l">
              <a:lnSpc>
                <a:spcPct val="170000"/>
              </a:lnSpc>
              <a:spcBef>
                <a:spcPts val="91"/>
              </a:spcBef>
              <a:spcAft>
                <a:spcPts val="0"/>
              </a:spcAft>
              <a:buClr>
                <a:schemeClr val="dk1"/>
              </a:buClr>
              <a:buSzPts val="1800"/>
              <a:buFont typeface="Arial"/>
              <a:buChar char="•"/>
            </a:pPr>
            <a:r>
              <a:rPr lang="en-US" sz="1800"/>
              <a:t>Vehicle to Vehicle communications (V2V)</a:t>
            </a:r>
            <a:endParaRPr/>
          </a:p>
          <a:p>
            <a:pPr indent="-228528" lvl="2" marL="1142646" rtl="0" algn="l">
              <a:lnSpc>
                <a:spcPct val="170000"/>
              </a:lnSpc>
              <a:spcBef>
                <a:spcPts val="91"/>
              </a:spcBef>
              <a:spcAft>
                <a:spcPts val="0"/>
              </a:spcAft>
              <a:buClr>
                <a:schemeClr val="dk1"/>
              </a:buClr>
              <a:buSzPts val="1800"/>
              <a:buFont typeface="Arial"/>
              <a:buChar char="•"/>
            </a:pPr>
            <a:r>
              <a:rPr lang="en-US" sz="1800"/>
              <a:t>Vehicle to Infrastructure communications (V2I)</a:t>
            </a:r>
            <a:endParaRPr b="1" sz="1600"/>
          </a:p>
          <a:p>
            <a:pPr indent="-285660" lvl="1" marL="742719" rtl="0" algn="l">
              <a:lnSpc>
                <a:spcPct val="150000"/>
              </a:lnSpc>
              <a:spcBef>
                <a:spcPts val="360"/>
              </a:spcBef>
              <a:spcAft>
                <a:spcPts val="0"/>
              </a:spcAft>
              <a:buClr>
                <a:schemeClr val="dk1"/>
              </a:buClr>
              <a:buSzPts val="1800"/>
              <a:buChar char="–"/>
            </a:pPr>
            <a:r>
              <a:rPr lang="en-US" sz="1800"/>
              <a:t>Developed primarily to address</a:t>
            </a:r>
            <a:endParaRPr/>
          </a:p>
          <a:p>
            <a:pPr indent="-228528" lvl="2" marL="1142646" rtl="0" algn="l">
              <a:lnSpc>
                <a:spcPct val="150000"/>
              </a:lnSpc>
              <a:spcBef>
                <a:spcPts val="320"/>
              </a:spcBef>
              <a:spcAft>
                <a:spcPts val="0"/>
              </a:spcAft>
              <a:buClr>
                <a:schemeClr val="dk1"/>
              </a:buClr>
              <a:buSzPts val="1600"/>
              <a:buChar char="•"/>
            </a:pPr>
            <a:r>
              <a:rPr b="1" lang="en-US" sz="1600"/>
              <a:t>Road Safety </a:t>
            </a:r>
            <a:endParaRPr/>
          </a:p>
          <a:p>
            <a:pPr indent="-228528" lvl="3" marL="1599702" rtl="0" algn="l">
              <a:lnSpc>
                <a:spcPct val="150000"/>
              </a:lnSpc>
              <a:spcBef>
                <a:spcPts val="260"/>
              </a:spcBef>
              <a:spcAft>
                <a:spcPts val="0"/>
              </a:spcAft>
              <a:buClr>
                <a:schemeClr val="dk1"/>
              </a:buClr>
              <a:buSzPts val="1300"/>
              <a:buChar char="–"/>
            </a:pPr>
            <a:r>
              <a:rPr lang="en-US" sz="1300"/>
              <a:t>Collision Avoidance, Blind Spot Alerts, Intersection alerts…..</a:t>
            </a:r>
            <a:endParaRPr/>
          </a:p>
          <a:p>
            <a:pPr indent="-228528" lvl="2" marL="1142646" rtl="0" algn="l">
              <a:lnSpc>
                <a:spcPct val="150000"/>
              </a:lnSpc>
              <a:spcBef>
                <a:spcPts val="320"/>
              </a:spcBef>
              <a:spcAft>
                <a:spcPts val="0"/>
              </a:spcAft>
              <a:buClr>
                <a:schemeClr val="dk1"/>
              </a:buClr>
              <a:buSzPts val="1600"/>
              <a:buChar char="•"/>
            </a:pPr>
            <a:r>
              <a:rPr lang="en-US" sz="1600"/>
              <a:t>Incident Management &amp; Emergency Services</a:t>
            </a:r>
            <a:endParaRPr/>
          </a:p>
          <a:p>
            <a:pPr indent="-228528" lvl="2" marL="1142646" rtl="0" algn="l">
              <a:lnSpc>
                <a:spcPct val="150000"/>
              </a:lnSpc>
              <a:spcBef>
                <a:spcPts val="320"/>
              </a:spcBef>
              <a:spcAft>
                <a:spcPts val="0"/>
              </a:spcAft>
              <a:buClr>
                <a:schemeClr val="dk1"/>
              </a:buClr>
              <a:buSzPts val="1600"/>
              <a:buChar char="•"/>
            </a:pPr>
            <a:r>
              <a:rPr lang="en-US" sz="1600"/>
              <a:t>Toll Management</a:t>
            </a:r>
            <a:endParaRPr/>
          </a:p>
          <a:p>
            <a:pPr indent="-228528" lvl="2" marL="1142646" rtl="0" algn="l">
              <a:lnSpc>
                <a:spcPct val="150000"/>
              </a:lnSpc>
              <a:spcBef>
                <a:spcPts val="320"/>
              </a:spcBef>
              <a:spcAft>
                <a:spcPts val="0"/>
              </a:spcAft>
              <a:buClr>
                <a:schemeClr val="dk1"/>
              </a:buClr>
              <a:buSzPts val="1600"/>
              <a:buChar char="•"/>
            </a:pPr>
            <a:r>
              <a:rPr lang="en-US" sz="1600"/>
              <a:t>Infotainment</a:t>
            </a:r>
            <a:endParaRPr/>
          </a:p>
          <a:p>
            <a:pPr indent="-76128" lvl="2" marL="1142646" rtl="0" algn="l">
              <a:spcBef>
                <a:spcPts val="480"/>
              </a:spcBef>
              <a:spcAft>
                <a:spcPts val="0"/>
              </a:spcAft>
              <a:buClr>
                <a:schemeClr val="dk1"/>
              </a:buClr>
              <a:buSzPts val="2400"/>
              <a:buNone/>
            </a:pPr>
            <a:r>
              <a:t/>
            </a:r>
            <a:endParaRPr/>
          </a:p>
          <a:p>
            <a:pPr indent="-107859" lvl="1" marL="742719" rtl="0" algn="l">
              <a:spcBef>
                <a:spcPts val="560"/>
              </a:spcBef>
              <a:spcAft>
                <a:spcPts val="0"/>
              </a:spcAft>
              <a:buClr>
                <a:schemeClr val="dk1"/>
              </a:buClr>
              <a:buSzPts val="2800"/>
              <a:buNone/>
            </a:pPr>
            <a:r>
              <a:t/>
            </a:r>
            <a:endParaRPr/>
          </a:p>
          <a:p>
            <a:pPr indent="-107859" lvl="1" marL="742719" rtl="0" algn="l">
              <a:spcBef>
                <a:spcPts val="560"/>
              </a:spcBef>
              <a:spcAft>
                <a:spcPts val="0"/>
              </a:spcAft>
              <a:buClr>
                <a:schemeClr val="dk1"/>
              </a:buClr>
              <a:buSzPts val="2800"/>
              <a:buNone/>
            </a:pPr>
            <a:r>
              <a:t/>
            </a:r>
            <a:endParaRPr/>
          </a:p>
        </p:txBody>
      </p:sp>
      <p:pic>
        <p:nvPicPr>
          <p:cNvPr id="1865" name="Google Shape;1865;p175"/>
          <p:cNvPicPr preferRelativeResize="0"/>
          <p:nvPr/>
        </p:nvPicPr>
        <p:blipFill rotWithShape="1">
          <a:blip r:embed="rId3">
            <a:alphaModFix/>
          </a:blip>
          <a:srcRect b="0" l="0" r="0" t="0"/>
          <a:stretch/>
        </p:blipFill>
        <p:spPr>
          <a:xfrm>
            <a:off x="6153733" y="3962400"/>
            <a:ext cx="2978746" cy="2894160"/>
          </a:xfrm>
          <a:prstGeom prst="rect">
            <a:avLst/>
          </a:prstGeom>
          <a:noFill/>
          <a:ln cap="flat" cmpd="sng" w="9525">
            <a:solidFill>
              <a:srgbClr val="FFC000"/>
            </a:solidFill>
            <a:prstDash val="solid"/>
            <a:miter lim="800000"/>
            <a:headEnd len="sm" w="sm" type="none"/>
            <a:tailEnd len="sm" w="sm" type="none"/>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9" name="Shape 1869"/>
        <p:cNvGrpSpPr/>
        <p:nvPr/>
      </p:nvGrpSpPr>
      <p:grpSpPr>
        <a:xfrm>
          <a:off x="0" y="0"/>
          <a:ext cx="0" cy="0"/>
          <a:chOff x="0" y="0"/>
          <a:chExt cx="0" cy="0"/>
        </a:xfrm>
      </p:grpSpPr>
      <p:sp>
        <p:nvSpPr>
          <p:cNvPr id="1870" name="Google Shape;1870;p176"/>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Why DSRC???</a:t>
            </a:r>
            <a:endParaRPr sz="3600"/>
          </a:p>
        </p:txBody>
      </p:sp>
      <p:sp>
        <p:nvSpPr>
          <p:cNvPr id="1871" name="Google Shape;1871;p176"/>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2" name="Google Shape;1872;p176"/>
          <p:cNvSpPr txBox="1"/>
          <p:nvPr/>
        </p:nvSpPr>
        <p:spPr>
          <a:xfrm>
            <a:off x="381000" y="1219200"/>
            <a:ext cx="8763000" cy="4431983"/>
          </a:xfrm>
          <a:prstGeom prst="rect">
            <a:avLst/>
          </a:prstGeom>
          <a:noFill/>
          <a:ln>
            <a:noFill/>
          </a:ln>
        </p:spPr>
        <p:txBody>
          <a:bodyPr anchorCtr="0" anchor="ctr" bIns="45700" lIns="91425" spcFirstLastPara="1" rIns="91425" wrap="square" tIns="45700">
            <a:spAutoFit/>
          </a:bodyPr>
          <a:lstStyle/>
          <a:p>
            <a:pPr indent="-342900" lvl="0" marL="342900" marR="0" rtl="0" algn="l">
              <a:lnSpc>
                <a:spcPct val="200000"/>
              </a:lnSpc>
              <a:spcBef>
                <a:spcPts val="0"/>
              </a:spcBef>
              <a:spcAft>
                <a:spcPts val="0"/>
              </a:spcAft>
              <a:buClr>
                <a:schemeClr val="dk1"/>
              </a:buClr>
              <a:buSzPts val="1080"/>
              <a:buFont typeface="Noto Sans Symbols"/>
              <a:buChar char="❑"/>
            </a:pPr>
            <a:r>
              <a:rPr lang="en-US" sz="1800">
                <a:solidFill>
                  <a:schemeClr val="dk1"/>
                </a:solidFill>
                <a:latin typeface="Calibri"/>
                <a:ea typeface="Calibri"/>
                <a:cs typeface="Calibri"/>
                <a:sym typeface="Calibri"/>
              </a:rPr>
              <a:t>Operates in a licensed frequency band</a:t>
            </a:r>
            <a:endParaRPr/>
          </a:p>
          <a:p>
            <a:pPr indent="-342900" lvl="0" marL="342900" marR="0" rtl="0" algn="l">
              <a:lnSpc>
                <a:spcPct val="200000"/>
              </a:lnSpc>
              <a:spcBef>
                <a:spcPts val="600"/>
              </a:spcBef>
              <a:spcAft>
                <a:spcPts val="0"/>
              </a:spcAft>
              <a:buClr>
                <a:schemeClr val="dk1"/>
              </a:buClr>
              <a:buSzPts val="1080"/>
              <a:buFont typeface="Noto Sans Symbols"/>
              <a:buChar char="❑"/>
            </a:pPr>
            <a:r>
              <a:rPr lang="en-US" sz="1800">
                <a:solidFill>
                  <a:schemeClr val="dk1"/>
                </a:solidFill>
                <a:latin typeface="Calibri"/>
                <a:ea typeface="Calibri"/>
                <a:cs typeface="Calibri"/>
                <a:sym typeface="Calibri"/>
              </a:rPr>
              <a:t>Primarily allocated for vehicle safety applications</a:t>
            </a:r>
            <a:endParaRPr/>
          </a:p>
          <a:p>
            <a:pPr indent="-342900" lvl="0" marL="342900" marR="0" rtl="0" algn="l">
              <a:lnSpc>
                <a:spcPct val="200000"/>
              </a:lnSpc>
              <a:spcBef>
                <a:spcPts val="600"/>
              </a:spcBef>
              <a:spcAft>
                <a:spcPts val="0"/>
              </a:spcAft>
              <a:buClr>
                <a:schemeClr val="dk1"/>
              </a:buClr>
              <a:buSzPts val="1080"/>
              <a:buFont typeface="Noto Sans Symbols"/>
              <a:buChar char="❑"/>
            </a:pPr>
            <a:r>
              <a:rPr lang="en-US" sz="1800">
                <a:solidFill>
                  <a:schemeClr val="dk1"/>
                </a:solidFill>
                <a:latin typeface="Calibri"/>
                <a:ea typeface="Calibri"/>
                <a:cs typeface="Calibri"/>
                <a:sym typeface="Calibri"/>
              </a:rPr>
              <a:t>Provides a secure wireless interface required by active safety applications</a:t>
            </a:r>
            <a:endParaRPr/>
          </a:p>
          <a:p>
            <a:pPr indent="-342900" lvl="0" marL="342900" marR="0" rtl="0" algn="l">
              <a:lnSpc>
                <a:spcPct val="200000"/>
              </a:lnSpc>
              <a:spcBef>
                <a:spcPts val="600"/>
              </a:spcBef>
              <a:spcAft>
                <a:spcPts val="0"/>
              </a:spcAft>
              <a:buClr>
                <a:schemeClr val="dk1"/>
              </a:buClr>
              <a:buSzPts val="1080"/>
              <a:buFont typeface="Noto Sans Symbols"/>
              <a:buChar char="❑"/>
            </a:pPr>
            <a:r>
              <a:rPr lang="en-US" sz="1800">
                <a:solidFill>
                  <a:schemeClr val="dk1"/>
                </a:solidFill>
                <a:latin typeface="Calibri"/>
                <a:ea typeface="Calibri"/>
                <a:cs typeface="Calibri"/>
                <a:sym typeface="Calibri"/>
              </a:rPr>
              <a:t>Supports high speed, low latency, short-range wireless communications</a:t>
            </a:r>
            <a:endParaRPr/>
          </a:p>
          <a:p>
            <a:pPr indent="-342900" lvl="0" marL="342900" marR="0" rtl="0" algn="l">
              <a:lnSpc>
                <a:spcPct val="200000"/>
              </a:lnSpc>
              <a:spcBef>
                <a:spcPts val="600"/>
              </a:spcBef>
              <a:spcAft>
                <a:spcPts val="0"/>
              </a:spcAft>
              <a:buClr>
                <a:schemeClr val="dk1"/>
              </a:buClr>
              <a:buSzPts val="1080"/>
              <a:buFont typeface="Noto Sans Symbols"/>
              <a:buChar char="❑"/>
            </a:pPr>
            <a:r>
              <a:rPr lang="en-US" sz="1800">
                <a:solidFill>
                  <a:schemeClr val="dk1"/>
                </a:solidFill>
                <a:latin typeface="Calibri"/>
                <a:ea typeface="Calibri"/>
                <a:cs typeface="Calibri"/>
                <a:sym typeface="Calibri"/>
              </a:rPr>
              <a:t>Works in high vehicle speed mobility conditions</a:t>
            </a:r>
            <a:endParaRPr/>
          </a:p>
          <a:p>
            <a:pPr indent="-342900" lvl="0" marL="342900" marR="0" rtl="0" algn="l">
              <a:lnSpc>
                <a:spcPct val="200000"/>
              </a:lnSpc>
              <a:spcBef>
                <a:spcPts val="600"/>
              </a:spcBef>
              <a:spcAft>
                <a:spcPts val="0"/>
              </a:spcAft>
              <a:buClr>
                <a:schemeClr val="dk1"/>
              </a:buClr>
              <a:buSzPts val="1080"/>
              <a:buFont typeface="Noto Sans Symbols"/>
              <a:buChar char="❑"/>
            </a:pPr>
            <a:r>
              <a:rPr lang="en-US" sz="1800">
                <a:solidFill>
                  <a:schemeClr val="dk1"/>
                </a:solidFill>
                <a:latin typeface="Calibri"/>
                <a:ea typeface="Calibri"/>
                <a:cs typeface="Calibri"/>
                <a:sym typeface="Calibri"/>
              </a:rPr>
              <a:t>Designed to be tolerant to multi-path transmissions typical with roadway environments</a:t>
            </a:r>
            <a:endParaRPr/>
          </a:p>
          <a:p>
            <a:pPr indent="-342900" lvl="0" marL="342900" marR="0" rtl="0" algn="l">
              <a:lnSpc>
                <a:spcPct val="200000"/>
              </a:lnSpc>
              <a:spcBef>
                <a:spcPts val="600"/>
              </a:spcBef>
              <a:spcAft>
                <a:spcPts val="0"/>
              </a:spcAft>
              <a:buClr>
                <a:schemeClr val="dk1"/>
              </a:buClr>
              <a:buSzPts val="1080"/>
              <a:buFont typeface="Noto Sans Symbols"/>
              <a:buChar char="❑"/>
            </a:pPr>
            <a:r>
              <a:rPr lang="en-US" sz="1800">
                <a:solidFill>
                  <a:schemeClr val="dk1"/>
                </a:solidFill>
                <a:latin typeface="Calibri"/>
                <a:ea typeface="Calibri"/>
                <a:cs typeface="Calibri"/>
                <a:sym typeface="Calibri"/>
              </a:rPr>
              <a:t>Supports both vehicle-to-vehicle and vehicle-to-infrastructure communications.</a:t>
            </a:r>
            <a:endParaRPr sz="1800">
              <a:solidFill>
                <a:schemeClr val="dk1"/>
              </a:solidFill>
              <a:latin typeface="Calibri"/>
              <a:ea typeface="Calibri"/>
              <a:cs typeface="Calibri"/>
              <a:sym typeface="Calibri"/>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177"/>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Why DSRC…..</a:t>
            </a:r>
            <a:endParaRPr/>
          </a:p>
        </p:txBody>
      </p:sp>
      <p:sp>
        <p:nvSpPr>
          <p:cNvPr id="1878" name="Google Shape;1878;p177"/>
          <p:cNvSpPr txBox="1"/>
          <p:nvPr>
            <p:ph idx="1" type="body"/>
          </p:nvPr>
        </p:nvSpPr>
        <p:spPr>
          <a:xfrm>
            <a:off x="457200" y="1600203"/>
            <a:ext cx="8229600" cy="4525963"/>
          </a:xfrm>
          <a:prstGeom prst="rect">
            <a:avLst/>
          </a:prstGeom>
          <a:noFill/>
          <a:ln>
            <a:noFill/>
          </a:ln>
        </p:spPr>
        <p:txBody>
          <a:bodyPr anchorCtr="0" anchor="t" bIns="45700" lIns="91400" spcFirstLastPara="1" rIns="91400" wrap="square" tIns="45700">
            <a:normAutofit/>
          </a:bodyPr>
          <a:lstStyle/>
          <a:p>
            <a:pPr indent="-342793" lvl="0" marL="342793" rtl="0" algn="l">
              <a:spcBef>
                <a:spcPts val="0"/>
              </a:spcBef>
              <a:spcAft>
                <a:spcPts val="0"/>
              </a:spcAft>
              <a:buClr>
                <a:schemeClr val="dk1"/>
              </a:buClr>
              <a:buSzPts val="3200"/>
              <a:buChar char="•"/>
            </a:pPr>
            <a:r>
              <a:rPr lang="en-US"/>
              <a:t>DSRC Features</a:t>
            </a:r>
            <a:endParaRPr/>
          </a:p>
          <a:p>
            <a:pPr indent="-285660" lvl="1" marL="742719" rtl="0" algn="l">
              <a:lnSpc>
                <a:spcPct val="150000"/>
              </a:lnSpc>
              <a:spcBef>
                <a:spcPts val="560"/>
              </a:spcBef>
              <a:spcAft>
                <a:spcPts val="0"/>
              </a:spcAft>
              <a:buClr>
                <a:schemeClr val="dk1"/>
              </a:buClr>
              <a:buSzPts val="2800"/>
              <a:buChar char="–"/>
            </a:pPr>
            <a:r>
              <a:rPr lang="en-US"/>
              <a:t>Priority for Safety Applications</a:t>
            </a:r>
            <a:endParaRPr/>
          </a:p>
          <a:p>
            <a:pPr indent="-285660" lvl="1" marL="742719" rtl="0" algn="l">
              <a:lnSpc>
                <a:spcPct val="150000"/>
              </a:lnSpc>
              <a:spcBef>
                <a:spcPts val="560"/>
              </a:spcBef>
              <a:spcAft>
                <a:spcPts val="0"/>
              </a:spcAft>
              <a:buClr>
                <a:schemeClr val="dk1"/>
              </a:buClr>
              <a:buSzPts val="2800"/>
              <a:buChar char="–"/>
            </a:pPr>
            <a:r>
              <a:rPr lang="en-US"/>
              <a:t>Low Latency</a:t>
            </a:r>
            <a:endParaRPr/>
          </a:p>
          <a:p>
            <a:pPr indent="-285660" lvl="1" marL="742719" rtl="0" algn="l">
              <a:lnSpc>
                <a:spcPct val="150000"/>
              </a:lnSpc>
              <a:spcBef>
                <a:spcPts val="560"/>
              </a:spcBef>
              <a:spcAft>
                <a:spcPts val="0"/>
              </a:spcAft>
              <a:buClr>
                <a:schemeClr val="dk1"/>
              </a:buClr>
              <a:buSzPts val="2800"/>
              <a:buChar char="–"/>
            </a:pPr>
            <a:r>
              <a:rPr lang="en-US"/>
              <a:t>Fast Network Acquisition</a:t>
            </a:r>
            <a:endParaRPr/>
          </a:p>
          <a:p>
            <a:pPr indent="-285660" lvl="1" marL="742719" rtl="0" algn="l">
              <a:lnSpc>
                <a:spcPct val="150000"/>
              </a:lnSpc>
              <a:spcBef>
                <a:spcPts val="560"/>
              </a:spcBef>
              <a:spcAft>
                <a:spcPts val="0"/>
              </a:spcAft>
              <a:buClr>
                <a:schemeClr val="dk1"/>
              </a:buClr>
              <a:buSzPts val="2800"/>
              <a:buChar char="–"/>
            </a:pPr>
            <a:r>
              <a:rPr lang="en-US"/>
              <a:t>Interoperability</a:t>
            </a:r>
            <a:endParaRPr/>
          </a:p>
          <a:p>
            <a:pPr indent="-285660" lvl="1" marL="742719" rtl="0" algn="l">
              <a:lnSpc>
                <a:spcPct val="150000"/>
              </a:lnSpc>
              <a:spcBef>
                <a:spcPts val="560"/>
              </a:spcBef>
              <a:spcAft>
                <a:spcPts val="0"/>
              </a:spcAft>
              <a:buClr>
                <a:schemeClr val="dk1"/>
              </a:buClr>
              <a:buSzPts val="2800"/>
              <a:buChar char="–"/>
            </a:pPr>
            <a:r>
              <a:rPr lang="en-US"/>
              <a:t>Security &amp; Privacy</a:t>
            </a:r>
            <a:endParaRPr/>
          </a:p>
          <a:p>
            <a:pPr indent="-107859" lvl="1" marL="742719" rtl="0" algn="l">
              <a:spcBef>
                <a:spcPts val="560"/>
              </a:spcBef>
              <a:spcAft>
                <a:spcPts val="0"/>
              </a:spcAft>
              <a:buClr>
                <a:schemeClr val="dk1"/>
              </a:buClr>
              <a:buSzPts val="2800"/>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178"/>
          <p:cNvSpPr txBox="1"/>
          <p:nvPr>
            <p:ph type="title"/>
          </p:nvPr>
        </p:nvSpPr>
        <p:spPr>
          <a:xfrm>
            <a:off x="456480" y="142576"/>
            <a:ext cx="8225280" cy="1142039"/>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Safety Communication Requirements</a:t>
            </a:r>
            <a:endParaRPr/>
          </a:p>
        </p:txBody>
      </p:sp>
      <p:pic>
        <p:nvPicPr>
          <p:cNvPr id="1884" name="Google Shape;1884;p178"/>
          <p:cNvPicPr preferRelativeResize="0"/>
          <p:nvPr/>
        </p:nvPicPr>
        <p:blipFill rotWithShape="1">
          <a:blip r:embed="rId3">
            <a:alphaModFix/>
          </a:blip>
          <a:srcRect b="0" l="1131" r="2557" t="0"/>
          <a:stretch/>
        </p:blipFill>
        <p:spPr>
          <a:xfrm>
            <a:off x="207360" y="1451672"/>
            <a:ext cx="8570880" cy="4648808"/>
          </a:xfrm>
          <a:prstGeom prst="rect">
            <a:avLst/>
          </a:prstGeom>
          <a:noFill/>
          <a:ln cap="flat" cmpd="sng" w="57150">
            <a:solidFill>
              <a:schemeClr val="dk1"/>
            </a:solidFill>
            <a:prstDash val="solid"/>
            <a:miter lim="800000"/>
            <a:headEnd len="sm" w="sm" type="none"/>
            <a:tailEnd len="sm" w="sm" type="none"/>
          </a:ln>
        </p:spPr>
      </p:pic>
      <p:sp>
        <p:nvSpPr>
          <p:cNvPr id="1885" name="Google Shape;1885;p178"/>
          <p:cNvSpPr/>
          <p:nvPr/>
        </p:nvSpPr>
        <p:spPr>
          <a:xfrm>
            <a:off x="2833920" y="5253671"/>
            <a:ext cx="1520640" cy="414764"/>
          </a:xfrm>
          <a:prstGeom prst="rect">
            <a:avLst/>
          </a:prstGeom>
          <a:solidFill>
            <a:srgbClr val="00B8FF"/>
          </a:solidFill>
          <a:ln cap="flat" cmpd="sng" w="9525">
            <a:solidFill>
              <a:schemeClr val="dk1"/>
            </a:solidFill>
            <a:prstDash val="solid"/>
            <a:miter lim="800000"/>
            <a:headEnd len="sm" w="sm" type="none"/>
            <a:tailEnd len="sm" w="sm" type="none"/>
          </a:ln>
        </p:spPr>
        <p:txBody>
          <a:bodyPr anchorCtr="0" anchor="ctr" bIns="41450" lIns="82925" spcFirstLastPara="1" rIns="82925" wrap="square" tIns="41450">
            <a:noAutofit/>
          </a:bodyPr>
          <a:lstStyle/>
          <a:p>
            <a:pPr indent="0" lvl="0" marL="0" marR="0" rtl="0" algn="ctr">
              <a:lnSpc>
                <a:spcPct val="93000"/>
              </a:lnSpc>
              <a:spcBef>
                <a:spcPts val="0"/>
              </a:spcBef>
              <a:spcAft>
                <a:spcPts val="0"/>
              </a:spcAft>
              <a:buClr>
                <a:srgbClr val="000000"/>
              </a:buClr>
              <a:buSzPts val="1300"/>
              <a:buFont typeface="Times New Roman"/>
              <a:buNone/>
            </a:pPr>
            <a:r>
              <a:rPr b="1" lang="en-US" sz="1300">
                <a:solidFill>
                  <a:schemeClr val="dk1"/>
                </a:solidFill>
                <a:latin typeface="Calibri"/>
                <a:ea typeface="Calibri"/>
                <a:cs typeface="Calibri"/>
                <a:sym typeface="Calibri"/>
              </a:rPr>
              <a:t>Zigbee 1ms-16ms</a:t>
            </a:r>
            <a:endParaRPr/>
          </a:p>
        </p:txBody>
      </p:sp>
      <p:sp>
        <p:nvSpPr>
          <p:cNvPr id="1886" name="Google Shape;1886;p178"/>
          <p:cNvSpPr/>
          <p:nvPr/>
        </p:nvSpPr>
        <p:spPr>
          <a:xfrm>
            <a:off x="1244160" y="5737562"/>
            <a:ext cx="2211840" cy="483891"/>
          </a:xfrm>
          <a:prstGeom prst="ellipse">
            <a:avLst/>
          </a:prstGeom>
          <a:noFill/>
          <a:ln cap="flat" cmpd="sng" w="57150">
            <a:solidFill>
              <a:srgbClr val="FF0000"/>
            </a:solidFill>
            <a:prstDash val="solid"/>
            <a:round/>
            <a:headEnd len="sm" w="sm" type="none"/>
            <a:tailEnd len="sm" w="sm" type="none"/>
          </a:ln>
        </p:spPr>
        <p:txBody>
          <a:bodyPr anchorCtr="0" anchor="ctr" bIns="41450" lIns="82925" spcFirstLastPara="1" rIns="82925" wrap="square" tIns="4145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1887" name="Google Shape;1887;p178"/>
          <p:cNvSpPr/>
          <p:nvPr/>
        </p:nvSpPr>
        <p:spPr>
          <a:xfrm>
            <a:off x="7257601" y="6438917"/>
            <a:ext cx="1421571" cy="269833"/>
          </a:xfrm>
          <a:prstGeom prst="rect">
            <a:avLst/>
          </a:prstGeom>
          <a:noFill/>
          <a:ln>
            <a:noFill/>
          </a:ln>
        </p:spPr>
        <p:txBody>
          <a:bodyPr anchorCtr="0" anchor="t" bIns="41450" lIns="82925" spcFirstLastPara="1" rIns="82925" wrap="square" tIns="41450">
            <a:spAutoFit/>
          </a:bodyPr>
          <a:lstStyle/>
          <a:p>
            <a:pPr indent="0" lvl="0" marL="0" marR="0" rtl="0" algn="l">
              <a:lnSpc>
                <a:spcPct val="93000"/>
              </a:lnSpc>
              <a:spcBef>
                <a:spcPts val="0"/>
              </a:spcBef>
              <a:spcAft>
                <a:spcPts val="0"/>
              </a:spcAft>
              <a:buClr>
                <a:srgbClr val="000000"/>
              </a:buClr>
              <a:buSzPts val="1300"/>
              <a:buFont typeface="Times New Roman"/>
              <a:buNone/>
            </a:pPr>
            <a:r>
              <a:rPr b="1" lang="en-US" sz="1300">
                <a:solidFill>
                  <a:srgbClr val="000000"/>
                </a:solidFill>
                <a:latin typeface="Calibri"/>
                <a:ea typeface="Calibri"/>
                <a:cs typeface="Calibri"/>
                <a:sym typeface="Calibri"/>
              </a:rPr>
              <a:t>Source:- DOT, USA</a:t>
            </a:r>
            <a:endParaRPr b="1" sz="1300">
              <a:solidFill>
                <a:srgbClr val="000000"/>
              </a:solidFill>
              <a:latin typeface="Calibri"/>
              <a:ea typeface="Calibri"/>
              <a:cs typeface="Calibri"/>
              <a:sym typeface="Calibri"/>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79"/>
          <p:cNvSpPr txBox="1"/>
          <p:nvPr>
            <p:ph type="title"/>
          </p:nvPr>
        </p:nvSpPr>
        <p:spPr>
          <a:xfrm>
            <a:off x="456480" y="207382"/>
            <a:ext cx="8225280" cy="832407"/>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DSRC System Architecture</a:t>
            </a:r>
            <a:endParaRPr/>
          </a:p>
        </p:txBody>
      </p:sp>
      <p:pic>
        <p:nvPicPr>
          <p:cNvPr id="1893" name="Google Shape;1893;p179"/>
          <p:cNvPicPr preferRelativeResize="0"/>
          <p:nvPr/>
        </p:nvPicPr>
        <p:blipFill rotWithShape="1">
          <a:blip r:embed="rId3">
            <a:alphaModFix/>
          </a:blip>
          <a:srcRect b="0" l="0" r="0" t="0"/>
          <a:stretch/>
        </p:blipFill>
        <p:spPr>
          <a:xfrm>
            <a:off x="1185120" y="1009547"/>
            <a:ext cx="6773760" cy="56943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18"/>
          <p:cNvPicPr preferRelativeResize="0"/>
          <p:nvPr/>
        </p:nvPicPr>
        <p:blipFill rotWithShape="1">
          <a:blip r:embed="rId3">
            <a:alphaModFix/>
          </a:blip>
          <a:srcRect b="0" l="0" r="1129" t="0"/>
          <a:stretch/>
        </p:blipFill>
        <p:spPr>
          <a:xfrm>
            <a:off x="0" y="0"/>
            <a:ext cx="9144000" cy="480767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80"/>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DSRC Elements</a:t>
            </a:r>
            <a:endParaRPr sz="3600"/>
          </a:p>
        </p:txBody>
      </p:sp>
      <p:sp>
        <p:nvSpPr>
          <p:cNvPr id="1899" name="Google Shape;1899;p180"/>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00" name="Google Shape;1900;p180"/>
          <p:cNvPicPr preferRelativeResize="0"/>
          <p:nvPr/>
        </p:nvPicPr>
        <p:blipFill rotWithShape="1">
          <a:blip r:embed="rId3">
            <a:alphaModFix/>
          </a:blip>
          <a:srcRect b="0" l="0" r="0" t="0"/>
          <a:stretch/>
        </p:blipFill>
        <p:spPr>
          <a:xfrm>
            <a:off x="4648200" y="1471388"/>
            <a:ext cx="4267200" cy="3557812"/>
          </a:xfrm>
          <a:prstGeom prst="rect">
            <a:avLst/>
          </a:prstGeom>
          <a:noFill/>
          <a:ln>
            <a:noFill/>
          </a:ln>
        </p:spPr>
      </p:pic>
      <p:sp>
        <p:nvSpPr>
          <p:cNvPr id="1901" name="Google Shape;1901;p180"/>
          <p:cNvSpPr txBox="1"/>
          <p:nvPr/>
        </p:nvSpPr>
        <p:spPr>
          <a:xfrm>
            <a:off x="574747" y="1538407"/>
            <a:ext cx="4378253" cy="1661993"/>
          </a:xfrm>
          <a:prstGeom prst="rect">
            <a:avLst/>
          </a:prstGeom>
          <a:noFill/>
          <a:ln>
            <a:noFill/>
          </a:ln>
        </p:spPr>
        <p:txBody>
          <a:bodyPr anchorCtr="0" anchor="ctr" bIns="45700" lIns="91425" spcFirstLastPara="1" rIns="91425" wrap="square" tIns="45700">
            <a:spAutoFit/>
          </a:bodyPr>
          <a:lstStyle/>
          <a:p>
            <a:pPr indent="-342900" lvl="0" marL="342900" marR="0" rtl="0" algn="l">
              <a:spcBef>
                <a:spcPts val="0"/>
              </a:spcBef>
              <a:spcAft>
                <a:spcPts val="0"/>
              </a:spcAft>
              <a:buClr>
                <a:schemeClr val="dk1"/>
              </a:buClr>
              <a:buSzPts val="1440"/>
              <a:buFont typeface="Noto Sans Symbols"/>
              <a:buChar char="❑"/>
            </a:pPr>
            <a:r>
              <a:rPr lang="en-US" sz="2400">
                <a:solidFill>
                  <a:schemeClr val="dk1"/>
                </a:solidFill>
                <a:latin typeface="Calibri"/>
                <a:ea typeface="Calibri"/>
                <a:cs typeface="Calibri"/>
                <a:sym typeface="Calibri"/>
              </a:rPr>
              <a:t>On Board Unit (OBU)</a:t>
            </a:r>
            <a:endParaRPr/>
          </a:p>
          <a:p>
            <a:pPr indent="-342900" lvl="0" marL="342900" marR="0" rtl="0" algn="l">
              <a:spcBef>
                <a:spcPts val="1800"/>
              </a:spcBef>
              <a:spcAft>
                <a:spcPts val="0"/>
              </a:spcAft>
              <a:buClr>
                <a:schemeClr val="dk1"/>
              </a:buClr>
              <a:buSzPts val="1440"/>
              <a:buFont typeface="Noto Sans Symbols"/>
              <a:buChar char="❑"/>
            </a:pPr>
            <a:r>
              <a:rPr lang="en-US" sz="2400">
                <a:solidFill>
                  <a:schemeClr val="dk1"/>
                </a:solidFill>
                <a:latin typeface="Calibri"/>
                <a:ea typeface="Calibri"/>
                <a:cs typeface="Calibri"/>
                <a:sym typeface="Calibri"/>
              </a:rPr>
              <a:t>Road Side Unit (RSU)</a:t>
            </a:r>
            <a:endParaRPr/>
          </a:p>
          <a:p>
            <a:pPr indent="-342900" lvl="0" marL="342900" marR="0" rtl="0" algn="l">
              <a:spcBef>
                <a:spcPts val="1800"/>
              </a:spcBef>
              <a:spcAft>
                <a:spcPts val="0"/>
              </a:spcAft>
              <a:buClr>
                <a:schemeClr val="dk1"/>
              </a:buClr>
              <a:buSzPts val="1440"/>
              <a:buFont typeface="Noto Sans Symbols"/>
              <a:buChar char="❑"/>
            </a:pPr>
            <a:r>
              <a:rPr lang="en-US" sz="2400">
                <a:solidFill>
                  <a:schemeClr val="dk1"/>
                </a:solidFill>
                <a:latin typeface="Calibri"/>
                <a:ea typeface="Calibri"/>
                <a:cs typeface="Calibri"/>
                <a:sym typeface="Calibri"/>
              </a:rPr>
              <a:t>WAVE Protocol Stack</a:t>
            </a:r>
            <a:endParaRPr/>
          </a:p>
        </p:txBody>
      </p:sp>
      <p:pic>
        <p:nvPicPr>
          <p:cNvPr descr="ARCHITECTURE" id="1902" name="Google Shape;1902;p180"/>
          <p:cNvPicPr preferRelativeResize="0"/>
          <p:nvPr/>
        </p:nvPicPr>
        <p:blipFill rotWithShape="1">
          <a:blip r:embed="rId4">
            <a:alphaModFix/>
          </a:blip>
          <a:srcRect b="0" l="0" r="0" t="0"/>
          <a:stretch/>
        </p:blipFill>
        <p:spPr>
          <a:xfrm>
            <a:off x="457200" y="3733800"/>
            <a:ext cx="3965479" cy="232135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181"/>
          <p:cNvSpPr txBox="1"/>
          <p:nvPr>
            <p:ph idx="4294967295" type="title"/>
          </p:nvPr>
        </p:nvSpPr>
        <p:spPr>
          <a:xfrm>
            <a:off x="537120" y="249147"/>
            <a:ext cx="8225280" cy="1142039"/>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latin typeface="Calibri"/>
                <a:ea typeface="Calibri"/>
                <a:cs typeface="Calibri"/>
                <a:sym typeface="Calibri"/>
              </a:rPr>
              <a:t>On Board Unit (OBU)</a:t>
            </a:r>
            <a:endParaRPr/>
          </a:p>
        </p:txBody>
      </p:sp>
      <p:grpSp>
        <p:nvGrpSpPr>
          <p:cNvPr id="1908" name="Google Shape;1908;p181"/>
          <p:cNvGrpSpPr/>
          <p:nvPr/>
        </p:nvGrpSpPr>
        <p:grpSpPr>
          <a:xfrm>
            <a:off x="1046881" y="1712340"/>
            <a:ext cx="7258918" cy="3997860"/>
            <a:chOff x="1306512" y="2066202"/>
            <a:chExt cx="7775050" cy="3775544"/>
          </a:xfrm>
        </p:grpSpPr>
        <p:sp>
          <p:nvSpPr>
            <p:cNvPr id="1909" name="Google Shape;1909;p181"/>
            <p:cNvSpPr/>
            <p:nvPr/>
          </p:nvSpPr>
          <p:spPr>
            <a:xfrm>
              <a:off x="2107011" y="2092043"/>
              <a:ext cx="6118656" cy="3749703"/>
            </a:xfrm>
            <a:prstGeom prst="rect">
              <a:avLst/>
            </a:prstGeom>
            <a:solidFill>
              <a:srgbClr val="31859B"/>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1910" name="Google Shape;1910;p181"/>
            <p:cNvSpPr/>
            <p:nvPr/>
          </p:nvSpPr>
          <p:spPr>
            <a:xfrm>
              <a:off x="4583112" y="3570369"/>
              <a:ext cx="1720968" cy="792796"/>
            </a:xfrm>
            <a:prstGeom prst="rect">
              <a:avLst/>
            </a:prstGeom>
            <a:solidFill>
              <a:srgbClr val="D99594"/>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300">
                  <a:solidFill>
                    <a:schemeClr val="dk1"/>
                  </a:solidFill>
                  <a:latin typeface="Times New Roman"/>
                  <a:ea typeface="Times New Roman"/>
                  <a:cs typeface="Times New Roman"/>
                  <a:sym typeface="Times New Roman"/>
                </a:rPr>
                <a:t>CPU</a:t>
              </a:r>
              <a:endParaRPr/>
            </a:p>
          </p:txBody>
        </p:sp>
        <p:grpSp>
          <p:nvGrpSpPr>
            <p:cNvPr id="1911" name="Google Shape;1911;p181"/>
            <p:cNvGrpSpPr/>
            <p:nvPr/>
          </p:nvGrpSpPr>
          <p:grpSpPr>
            <a:xfrm>
              <a:off x="1534318" y="2066202"/>
              <a:ext cx="624801" cy="783469"/>
              <a:chOff x="1172143" y="2066202"/>
              <a:chExt cx="624801" cy="783469"/>
            </a:xfrm>
          </p:grpSpPr>
          <p:cxnSp>
            <p:nvCxnSpPr>
              <p:cNvPr id="1912" name="Google Shape;1912;p181"/>
              <p:cNvCxnSpPr/>
              <p:nvPr/>
            </p:nvCxnSpPr>
            <p:spPr>
              <a:xfrm>
                <a:off x="1303922" y="2849671"/>
                <a:ext cx="493022" cy="0"/>
              </a:xfrm>
              <a:prstGeom prst="straightConnector1">
                <a:avLst/>
              </a:prstGeom>
              <a:noFill/>
              <a:ln cap="flat" cmpd="sng" w="25400">
                <a:solidFill>
                  <a:srgbClr val="4579B8"/>
                </a:solidFill>
                <a:prstDash val="solid"/>
                <a:round/>
                <a:headEnd len="med" w="med" type="none"/>
                <a:tailEnd len="med" w="med" type="none"/>
              </a:ln>
            </p:spPr>
          </p:cxnSp>
          <p:cxnSp>
            <p:nvCxnSpPr>
              <p:cNvPr id="1913" name="Google Shape;1913;p181"/>
              <p:cNvCxnSpPr/>
              <p:nvPr/>
            </p:nvCxnSpPr>
            <p:spPr>
              <a:xfrm>
                <a:off x="1303922" y="2290817"/>
                <a:ext cx="0" cy="554990"/>
              </a:xfrm>
              <a:prstGeom prst="straightConnector1">
                <a:avLst/>
              </a:prstGeom>
              <a:noFill/>
              <a:ln cap="flat" cmpd="sng" w="25400">
                <a:solidFill>
                  <a:srgbClr val="4579B8"/>
                </a:solidFill>
                <a:prstDash val="solid"/>
                <a:round/>
                <a:headEnd len="med" w="med" type="none"/>
                <a:tailEnd len="med" w="med" type="none"/>
              </a:ln>
            </p:spPr>
          </p:cxnSp>
          <p:cxnSp>
            <p:nvCxnSpPr>
              <p:cNvPr id="1914" name="Google Shape;1914;p181"/>
              <p:cNvCxnSpPr/>
              <p:nvPr/>
            </p:nvCxnSpPr>
            <p:spPr>
              <a:xfrm>
                <a:off x="1172143" y="2066202"/>
                <a:ext cx="131780" cy="224615"/>
              </a:xfrm>
              <a:prstGeom prst="straightConnector1">
                <a:avLst/>
              </a:prstGeom>
              <a:noFill/>
              <a:ln cap="flat" cmpd="sng" w="25400">
                <a:solidFill>
                  <a:srgbClr val="4579B8"/>
                </a:solidFill>
                <a:prstDash val="solid"/>
                <a:round/>
                <a:headEnd len="med" w="med" type="none"/>
                <a:tailEnd len="med" w="med" type="none"/>
              </a:ln>
            </p:spPr>
          </p:cxnSp>
          <p:cxnSp>
            <p:nvCxnSpPr>
              <p:cNvPr id="1915" name="Google Shape;1915;p181"/>
              <p:cNvCxnSpPr/>
              <p:nvPr/>
            </p:nvCxnSpPr>
            <p:spPr>
              <a:xfrm flipH="1">
                <a:off x="1303922" y="2066202"/>
                <a:ext cx="109663" cy="224615"/>
              </a:xfrm>
              <a:prstGeom prst="straightConnector1">
                <a:avLst/>
              </a:prstGeom>
              <a:noFill/>
              <a:ln cap="flat" cmpd="sng" w="25400">
                <a:solidFill>
                  <a:srgbClr val="4579B8"/>
                </a:solidFill>
                <a:prstDash val="solid"/>
                <a:round/>
                <a:headEnd len="med" w="med" type="none"/>
                <a:tailEnd len="med" w="med" type="none"/>
              </a:ln>
            </p:spPr>
          </p:cxnSp>
        </p:grpSp>
        <p:grpSp>
          <p:nvGrpSpPr>
            <p:cNvPr id="1916" name="Google Shape;1916;p181"/>
            <p:cNvGrpSpPr/>
            <p:nvPr/>
          </p:nvGrpSpPr>
          <p:grpSpPr>
            <a:xfrm>
              <a:off x="1588344" y="4264100"/>
              <a:ext cx="613743" cy="779605"/>
              <a:chOff x="1172143" y="3870172"/>
              <a:chExt cx="613743" cy="779605"/>
            </a:xfrm>
          </p:grpSpPr>
          <p:cxnSp>
            <p:nvCxnSpPr>
              <p:cNvPr id="1917" name="Google Shape;1917;p181"/>
              <p:cNvCxnSpPr/>
              <p:nvPr/>
            </p:nvCxnSpPr>
            <p:spPr>
              <a:xfrm>
                <a:off x="1292864" y="4626610"/>
                <a:ext cx="493022" cy="0"/>
              </a:xfrm>
              <a:prstGeom prst="straightConnector1">
                <a:avLst/>
              </a:prstGeom>
              <a:noFill/>
              <a:ln cap="flat" cmpd="sng" w="25400">
                <a:solidFill>
                  <a:srgbClr val="4579B8"/>
                </a:solidFill>
                <a:prstDash val="solid"/>
                <a:round/>
                <a:headEnd len="med" w="med" type="none"/>
                <a:tailEnd len="med" w="med" type="none"/>
              </a:ln>
            </p:spPr>
          </p:cxnSp>
          <p:cxnSp>
            <p:nvCxnSpPr>
              <p:cNvPr id="1918" name="Google Shape;1918;p181"/>
              <p:cNvCxnSpPr/>
              <p:nvPr/>
            </p:nvCxnSpPr>
            <p:spPr>
              <a:xfrm>
                <a:off x="1303922" y="4094787"/>
                <a:ext cx="0" cy="554990"/>
              </a:xfrm>
              <a:prstGeom prst="straightConnector1">
                <a:avLst/>
              </a:prstGeom>
              <a:noFill/>
              <a:ln cap="flat" cmpd="sng" w="25400">
                <a:solidFill>
                  <a:srgbClr val="4579B8"/>
                </a:solidFill>
                <a:prstDash val="solid"/>
                <a:round/>
                <a:headEnd len="med" w="med" type="none"/>
                <a:tailEnd len="med" w="med" type="none"/>
              </a:ln>
            </p:spPr>
          </p:cxnSp>
          <p:cxnSp>
            <p:nvCxnSpPr>
              <p:cNvPr id="1919" name="Google Shape;1919;p181"/>
              <p:cNvCxnSpPr/>
              <p:nvPr/>
            </p:nvCxnSpPr>
            <p:spPr>
              <a:xfrm>
                <a:off x="1172143" y="3870172"/>
                <a:ext cx="131780" cy="224615"/>
              </a:xfrm>
              <a:prstGeom prst="straightConnector1">
                <a:avLst/>
              </a:prstGeom>
              <a:noFill/>
              <a:ln cap="flat" cmpd="sng" w="25400">
                <a:solidFill>
                  <a:srgbClr val="4579B8"/>
                </a:solidFill>
                <a:prstDash val="solid"/>
                <a:round/>
                <a:headEnd len="med" w="med" type="none"/>
                <a:tailEnd len="med" w="med" type="none"/>
              </a:ln>
            </p:spPr>
          </p:cxnSp>
          <p:cxnSp>
            <p:nvCxnSpPr>
              <p:cNvPr id="1920" name="Google Shape;1920;p181"/>
              <p:cNvCxnSpPr/>
              <p:nvPr/>
            </p:nvCxnSpPr>
            <p:spPr>
              <a:xfrm flipH="1">
                <a:off x="1303922" y="3870172"/>
                <a:ext cx="109663" cy="224615"/>
              </a:xfrm>
              <a:prstGeom prst="straightConnector1">
                <a:avLst/>
              </a:prstGeom>
              <a:noFill/>
              <a:ln cap="flat" cmpd="sng" w="25400">
                <a:solidFill>
                  <a:srgbClr val="4579B8"/>
                </a:solidFill>
                <a:prstDash val="solid"/>
                <a:round/>
                <a:headEnd len="med" w="med" type="none"/>
                <a:tailEnd len="med" w="med" type="none"/>
              </a:ln>
            </p:spPr>
          </p:cxnSp>
        </p:grpSp>
        <p:grpSp>
          <p:nvGrpSpPr>
            <p:cNvPr id="1921" name="Google Shape;1921;p181"/>
            <p:cNvGrpSpPr/>
            <p:nvPr/>
          </p:nvGrpSpPr>
          <p:grpSpPr>
            <a:xfrm>
              <a:off x="8256114" y="2598583"/>
              <a:ext cx="586919" cy="779605"/>
              <a:chOff x="8214617" y="1676400"/>
              <a:chExt cx="586919" cy="779605"/>
            </a:xfrm>
          </p:grpSpPr>
          <p:cxnSp>
            <p:nvCxnSpPr>
              <p:cNvPr id="1922" name="Google Shape;1922;p181"/>
              <p:cNvCxnSpPr/>
              <p:nvPr/>
            </p:nvCxnSpPr>
            <p:spPr>
              <a:xfrm>
                <a:off x="8214617" y="2452905"/>
                <a:ext cx="493022" cy="0"/>
              </a:xfrm>
              <a:prstGeom prst="straightConnector1">
                <a:avLst/>
              </a:prstGeom>
              <a:noFill/>
              <a:ln cap="flat" cmpd="sng" w="25400">
                <a:solidFill>
                  <a:srgbClr val="4579B8"/>
                </a:solidFill>
                <a:prstDash val="solid"/>
                <a:round/>
                <a:headEnd len="med" w="med" type="none"/>
                <a:tailEnd len="med" w="med" type="none"/>
              </a:ln>
            </p:spPr>
          </p:cxnSp>
          <p:cxnSp>
            <p:nvCxnSpPr>
              <p:cNvPr id="1923" name="Google Shape;1923;p181"/>
              <p:cNvCxnSpPr/>
              <p:nvPr/>
            </p:nvCxnSpPr>
            <p:spPr>
              <a:xfrm>
                <a:off x="8691873" y="1901015"/>
                <a:ext cx="0" cy="554990"/>
              </a:xfrm>
              <a:prstGeom prst="straightConnector1">
                <a:avLst/>
              </a:prstGeom>
              <a:noFill/>
              <a:ln cap="flat" cmpd="sng" w="25400">
                <a:solidFill>
                  <a:srgbClr val="4579B8"/>
                </a:solidFill>
                <a:prstDash val="solid"/>
                <a:round/>
                <a:headEnd len="med" w="med" type="none"/>
                <a:tailEnd len="med" w="med" type="none"/>
              </a:ln>
            </p:spPr>
          </p:cxnSp>
          <p:cxnSp>
            <p:nvCxnSpPr>
              <p:cNvPr id="1924" name="Google Shape;1924;p181"/>
              <p:cNvCxnSpPr/>
              <p:nvPr/>
            </p:nvCxnSpPr>
            <p:spPr>
              <a:xfrm>
                <a:off x="8560093" y="1676400"/>
                <a:ext cx="131780" cy="224615"/>
              </a:xfrm>
              <a:prstGeom prst="straightConnector1">
                <a:avLst/>
              </a:prstGeom>
              <a:noFill/>
              <a:ln cap="flat" cmpd="sng" w="25400">
                <a:solidFill>
                  <a:srgbClr val="4579B8"/>
                </a:solidFill>
                <a:prstDash val="solid"/>
                <a:round/>
                <a:headEnd len="med" w="med" type="none"/>
                <a:tailEnd len="med" w="med" type="none"/>
              </a:ln>
            </p:spPr>
          </p:cxnSp>
          <p:cxnSp>
            <p:nvCxnSpPr>
              <p:cNvPr id="1925" name="Google Shape;1925;p181"/>
              <p:cNvCxnSpPr/>
              <p:nvPr/>
            </p:nvCxnSpPr>
            <p:spPr>
              <a:xfrm flipH="1">
                <a:off x="8691873" y="1676400"/>
                <a:ext cx="109663" cy="224615"/>
              </a:xfrm>
              <a:prstGeom prst="straightConnector1">
                <a:avLst/>
              </a:prstGeom>
              <a:noFill/>
              <a:ln cap="flat" cmpd="sng" w="25400">
                <a:solidFill>
                  <a:srgbClr val="4579B8"/>
                </a:solidFill>
                <a:prstDash val="solid"/>
                <a:round/>
                <a:headEnd len="med" w="med" type="none"/>
                <a:tailEnd len="med" w="med" type="none"/>
              </a:ln>
            </p:spPr>
          </p:cxnSp>
        </p:grpSp>
        <p:sp>
          <p:nvSpPr>
            <p:cNvPr id="1926" name="Google Shape;1926;p181"/>
            <p:cNvSpPr txBox="1"/>
            <p:nvPr/>
          </p:nvSpPr>
          <p:spPr>
            <a:xfrm>
              <a:off x="1352775" y="2902213"/>
              <a:ext cx="817402" cy="793706"/>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300">
                  <a:solidFill>
                    <a:schemeClr val="dk1"/>
                  </a:solidFill>
                  <a:latin typeface="Calibri"/>
                  <a:ea typeface="Calibri"/>
                  <a:cs typeface="Calibri"/>
                  <a:sym typeface="Calibri"/>
                </a:rPr>
                <a:t>DSRC</a:t>
              </a:r>
              <a:endParaRPr/>
            </a:p>
            <a:p>
              <a:pPr indent="0" lvl="0" marL="0" marR="0" rtl="0" algn="l">
                <a:spcBef>
                  <a:spcPts val="0"/>
                </a:spcBef>
                <a:spcAft>
                  <a:spcPts val="0"/>
                </a:spcAft>
                <a:buNone/>
              </a:pPr>
              <a:r>
                <a:rPr b="1" lang="en-US" sz="1300">
                  <a:solidFill>
                    <a:schemeClr val="dk1"/>
                  </a:solidFill>
                  <a:latin typeface="Calibri"/>
                  <a:ea typeface="Calibri"/>
                  <a:cs typeface="Calibri"/>
                  <a:sym typeface="Calibri"/>
                </a:rPr>
                <a:t>ANT1</a:t>
              </a:r>
              <a:endParaRPr/>
            </a:p>
          </p:txBody>
        </p:sp>
        <p:sp>
          <p:nvSpPr>
            <p:cNvPr id="1927" name="Google Shape;1927;p181"/>
            <p:cNvSpPr txBox="1"/>
            <p:nvPr/>
          </p:nvSpPr>
          <p:spPr>
            <a:xfrm>
              <a:off x="1306512" y="5021765"/>
              <a:ext cx="743734" cy="510672"/>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300">
                  <a:solidFill>
                    <a:schemeClr val="dk1"/>
                  </a:solidFill>
                  <a:latin typeface="Calibri"/>
                  <a:ea typeface="Calibri"/>
                  <a:cs typeface="Calibri"/>
                  <a:sym typeface="Calibri"/>
                </a:rPr>
                <a:t>DSRC</a:t>
              </a:r>
              <a:endParaRPr/>
            </a:p>
            <a:p>
              <a:pPr indent="0" lvl="0" marL="0" marR="0" rtl="0" algn="ctr">
                <a:spcBef>
                  <a:spcPts val="0"/>
                </a:spcBef>
                <a:spcAft>
                  <a:spcPts val="0"/>
                </a:spcAft>
                <a:buNone/>
              </a:pPr>
              <a:r>
                <a:rPr b="1" lang="en-US" sz="1300">
                  <a:solidFill>
                    <a:schemeClr val="dk1"/>
                  </a:solidFill>
                  <a:latin typeface="Calibri"/>
                  <a:ea typeface="Calibri"/>
                  <a:cs typeface="Calibri"/>
                  <a:sym typeface="Calibri"/>
                </a:rPr>
                <a:t>ANT2</a:t>
              </a:r>
              <a:endParaRPr/>
            </a:p>
          </p:txBody>
        </p:sp>
        <p:sp>
          <p:nvSpPr>
            <p:cNvPr id="1928" name="Google Shape;1928;p181"/>
            <p:cNvSpPr txBox="1"/>
            <p:nvPr/>
          </p:nvSpPr>
          <p:spPr>
            <a:xfrm>
              <a:off x="8262921" y="3431178"/>
              <a:ext cx="818641" cy="272459"/>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GPS</a:t>
              </a:r>
              <a:endParaRPr/>
            </a:p>
          </p:txBody>
        </p:sp>
        <p:sp>
          <p:nvSpPr>
            <p:cNvPr id="1929" name="Google Shape;1929;p181"/>
            <p:cNvSpPr/>
            <p:nvPr/>
          </p:nvSpPr>
          <p:spPr>
            <a:xfrm>
              <a:off x="7059621" y="3060410"/>
              <a:ext cx="1127486" cy="643312"/>
            </a:xfrm>
            <a:prstGeom prst="rect">
              <a:avLst/>
            </a:prstGeom>
            <a:solidFill>
              <a:srgbClr val="DAE5F1"/>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GPS Module</a:t>
              </a:r>
              <a:endParaRPr/>
            </a:p>
          </p:txBody>
        </p:sp>
        <p:sp>
          <p:nvSpPr>
            <p:cNvPr id="1930" name="Google Shape;1930;p181"/>
            <p:cNvSpPr/>
            <p:nvPr/>
          </p:nvSpPr>
          <p:spPr>
            <a:xfrm>
              <a:off x="2093977" y="2532051"/>
              <a:ext cx="1041335" cy="2826823"/>
            </a:xfrm>
            <a:prstGeom prst="rect">
              <a:avLst/>
            </a:prstGeom>
            <a:solidFill>
              <a:srgbClr val="943634"/>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500">
                  <a:solidFill>
                    <a:schemeClr val="folHlink"/>
                  </a:solidFill>
                  <a:latin typeface="Times New Roman"/>
                  <a:ea typeface="Times New Roman"/>
                  <a:cs typeface="Times New Roman"/>
                  <a:sym typeface="Times New Roman"/>
                </a:rPr>
                <a:t>DSRC</a:t>
              </a:r>
              <a:endParaRPr/>
            </a:p>
            <a:p>
              <a:pPr indent="0" lvl="0" marL="0" marR="0" rtl="0" algn="ctr">
                <a:spcBef>
                  <a:spcPts val="0"/>
                </a:spcBef>
                <a:spcAft>
                  <a:spcPts val="0"/>
                </a:spcAft>
                <a:buNone/>
              </a:pPr>
              <a:r>
                <a:rPr b="1" lang="en-US" sz="1500">
                  <a:solidFill>
                    <a:schemeClr val="folHlink"/>
                  </a:solidFill>
                  <a:latin typeface="Times New Roman"/>
                  <a:ea typeface="Times New Roman"/>
                  <a:cs typeface="Times New Roman"/>
                  <a:sym typeface="Times New Roman"/>
                </a:rPr>
                <a:t>RADIO</a:t>
              </a:r>
              <a:endParaRPr/>
            </a:p>
            <a:p>
              <a:pPr indent="0" lvl="0" marL="0" marR="0" rtl="0" algn="ctr">
                <a:spcBef>
                  <a:spcPts val="0"/>
                </a:spcBef>
                <a:spcAft>
                  <a:spcPts val="0"/>
                </a:spcAft>
                <a:buNone/>
              </a:pPr>
              <a:r>
                <a:rPr b="1" lang="en-US" sz="1500">
                  <a:solidFill>
                    <a:schemeClr val="folHlink"/>
                  </a:solidFill>
                  <a:latin typeface="Times New Roman"/>
                  <a:ea typeface="Times New Roman"/>
                  <a:cs typeface="Times New Roman"/>
                  <a:sym typeface="Times New Roman"/>
                </a:rPr>
                <a:t>5.9 GHz</a:t>
              </a:r>
              <a:endParaRPr/>
            </a:p>
          </p:txBody>
        </p:sp>
        <p:sp>
          <p:nvSpPr>
            <p:cNvPr id="1931" name="Google Shape;1931;p181"/>
            <p:cNvSpPr/>
            <p:nvPr/>
          </p:nvSpPr>
          <p:spPr>
            <a:xfrm>
              <a:off x="4125912" y="2215920"/>
              <a:ext cx="1128881" cy="725717"/>
            </a:xfrm>
            <a:prstGeom prst="rect">
              <a:avLst/>
            </a:prstGeom>
            <a:solidFill>
              <a:srgbClr val="D6E3BC"/>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4F81BD"/>
                  </a:solidFill>
                  <a:latin typeface="Times New Roman"/>
                  <a:ea typeface="Times New Roman"/>
                  <a:cs typeface="Times New Roman"/>
                  <a:sym typeface="Times New Roman"/>
                </a:rPr>
                <a:t>NAND Flash</a:t>
              </a:r>
              <a:endParaRPr/>
            </a:p>
          </p:txBody>
        </p:sp>
        <p:sp>
          <p:nvSpPr>
            <p:cNvPr id="1932" name="Google Shape;1932;p181"/>
            <p:cNvSpPr/>
            <p:nvPr/>
          </p:nvSpPr>
          <p:spPr>
            <a:xfrm>
              <a:off x="5560324" y="2236415"/>
              <a:ext cx="1128881" cy="689456"/>
            </a:xfrm>
            <a:prstGeom prst="rect">
              <a:avLst/>
            </a:prstGeom>
            <a:solidFill>
              <a:srgbClr val="D6E3BC"/>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4F81BD"/>
                  </a:solidFill>
                  <a:latin typeface="Times New Roman"/>
                  <a:ea typeface="Times New Roman"/>
                  <a:cs typeface="Times New Roman"/>
                  <a:sym typeface="Times New Roman"/>
                </a:rPr>
                <a:t>SDRAM</a:t>
              </a:r>
              <a:endParaRPr/>
            </a:p>
          </p:txBody>
        </p:sp>
        <p:sp>
          <p:nvSpPr>
            <p:cNvPr id="1933" name="Google Shape;1933;p181"/>
            <p:cNvSpPr/>
            <p:nvPr/>
          </p:nvSpPr>
          <p:spPr>
            <a:xfrm>
              <a:off x="7059621" y="4084540"/>
              <a:ext cx="1127486" cy="617470"/>
            </a:xfrm>
            <a:prstGeom prst="rect">
              <a:avLst/>
            </a:prstGeom>
            <a:solidFill>
              <a:srgbClr val="86A644"/>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TFT </a:t>
              </a:r>
              <a:br>
                <a:rPr b="1" lang="en-US" sz="1800">
                  <a:solidFill>
                    <a:schemeClr val="dk1"/>
                  </a:solidFill>
                  <a:latin typeface="Times New Roman"/>
                  <a:ea typeface="Times New Roman"/>
                  <a:cs typeface="Times New Roman"/>
                  <a:sym typeface="Times New Roman"/>
                </a:rPr>
              </a:br>
              <a:r>
                <a:rPr b="1" lang="en-US" sz="1800">
                  <a:solidFill>
                    <a:schemeClr val="dk1"/>
                  </a:solidFill>
                  <a:latin typeface="Times New Roman"/>
                  <a:ea typeface="Times New Roman"/>
                  <a:cs typeface="Times New Roman"/>
                  <a:sym typeface="Times New Roman"/>
                </a:rPr>
                <a:t>Display</a:t>
              </a:r>
              <a:endParaRPr/>
            </a:p>
          </p:txBody>
        </p:sp>
        <p:sp>
          <p:nvSpPr>
            <p:cNvPr id="1934" name="Google Shape;1934;p181"/>
            <p:cNvSpPr/>
            <p:nvPr/>
          </p:nvSpPr>
          <p:spPr>
            <a:xfrm>
              <a:off x="3513670" y="5025706"/>
              <a:ext cx="1129028" cy="660992"/>
            </a:xfrm>
            <a:prstGeom prst="rect">
              <a:avLst/>
            </a:prstGeom>
            <a:solidFill>
              <a:srgbClr val="F2DADA"/>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CAN BUS</a:t>
              </a:r>
              <a:endParaRPr/>
            </a:p>
          </p:txBody>
        </p:sp>
        <p:sp>
          <p:nvSpPr>
            <p:cNvPr id="1935" name="Google Shape;1935;p181"/>
            <p:cNvSpPr/>
            <p:nvPr/>
          </p:nvSpPr>
          <p:spPr>
            <a:xfrm>
              <a:off x="4931125" y="5025706"/>
              <a:ext cx="1127486" cy="660992"/>
            </a:xfrm>
            <a:prstGeom prst="rect">
              <a:avLst/>
            </a:prstGeom>
            <a:solidFill>
              <a:srgbClr val="F2DADA"/>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USB2.0</a:t>
              </a:r>
              <a:endParaRPr/>
            </a:p>
          </p:txBody>
        </p:sp>
        <p:sp>
          <p:nvSpPr>
            <p:cNvPr id="1936" name="Google Shape;1936;p181"/>
            <p:cNvSpPr/>
            <p:nvPr/>
          </p:nvSpPr>
          <p:spPr>
            <a:xfrm>
              <a:off x="6339325" y="5042027"/>
              <a:ext cx="1139826" cy="641951"/>
            </a:xfrm>
            <a:prstGeom prst="rect">
              <a:avLst/>
            </a:prstGeom>
            <a:solidFill>
              <a:srgbClr val="F2DADA"/>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Ethernet</a:t>
              </a:r>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182"/>
          <p:cNvSpPr txBox="1"/>
          <p:nvPr>
            <p:ph type="title"/>
          </p:nvPr>
        </p:nvSpPr>
        <p:spPr>
          <a:xfrm>
            <a:off x="380160" y="207382"/>
            <a:ext cx="8225280" cy="940419"/>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Road Side Unit (RSU)</a:t>
            </a:r>
            <a:endParaRPr/>
          </a:p>
        </p:txBody>
      </p:sp>
      <p:grpSp>
        <p:nvGrpSpPr>
          <p:cNvPr id="1942" name="Google Shape;1942;p182"/>
          <p:cNvGrpSpPr/>
          <p:nvPr/>
        </p:nvGrpSpPr>
        <p:grpSpPr>
          <a:xfrm>
            <a:off x="295201" y="1424310"/>
            <a:ext cx="8573760" cy="4362218"/>
            <a:chOff x="322906" y="1569916"/>
            <a:chExt cx="9441806" cy="4800721"/>
          </a:xfrm>
        </p:grpSpPr>
        <p:sp>
          <p:nvSpPr>
            <p:cNvPr id="1943" name="Google Shape;1943;p182"/>
            <p:cNvSpPr/>
            <p:nvPr/>
          </p:nvSpPr>
          <p:spPr>
            <a:xfrm>
              <a:off x="1252180" y="1752181"/>
              <a:ext cx="6603238" cy="4466303"/>
            </a:xfrm>
            <a:prstGeom prst="rect">
              <a:avLst/>
            </a:prstGeom>
            <a:solidFill>
              <a:srgbClr val="31859B"/>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cxnSp>
          <p:nvCxnSpPr>
            <p:cNvPr id="1944" name="Google Shape;1944;p182"/>
            <p:cNvCxnSpPr/>
            <p:nvPr/>
          </p:nvCxnSpPr>
          <p:spPr>
            <a:xfrm>
              <a:off x="701680" y="3011080"/>
              <a:ext cx="539289" cy="0"/>
            </a:xfrm>
            <a:prstGeom prst="straightConnector1">
              <a:avLst/>
            </a:prstGeom>
            <a:noFill/>
            <a:ln cap="flat" cmpd="sng" w="25400">
              <a:solidFill>
                <a:srgbClr val="4579B8"/>
              </a:solidFill>
              <a:prstDash val="solid"/>
              <a:round/>
              <a:headEnd len="med" w="med" type="none"/>
              <a:tailEnd len="med" w="med" type="none"/>
            </a:ln>
          </p:spPr>
        </p:cxnSp>
        <p:cxnSp>
          <p:nvCxnSpPr>
            <p:cNvPr id="1945" name="Google Shape;1945;p182"/>
            <p:cNvCxnSpPr/>
            <p:nvPr/>
          </p:nvCxnSpPr>
          <p:spPr>
            <a:xfrm>
              <a:off x="701680" y="2488039"/>
              <a:ext cx="0" cy="523041"/>
            </a:xfrm>
            <a:prstGeom prst="straightConnector1">
              <a:avLst/>
            </a:prstGeom>
            <a:noFill/>
            <a:ln cap="flat" cmpd="sng" w="25400">
              <a:solidFill>
                <a:srgbClr val="4579B8"/>
              </a:solidFill>
              <a:prstDash val="solid"/>
              <a:round/>
              <a:headEnd len="med" w="med" type="none"/>
              <a:tailEnd len="med" w="med" type="none"/>
            </a:ln>
          </p:spPr>
        </p:cxnSp>
        <p:cxnSp>
          <p:nvCxnSpPr>
            <p:cNvPr id="1946" name="Google Shape;1946;p182"/>
            <p:cNvCxnSpPr/>
            <p:nvPr/>
          </p:nvCxnSpPr>
          <p:spPr>
            <a:xfrm>
              <a:off x="558783" y="2275641"/>
              <a:ext cx="142897" cy="212398"/>
            </a:xfrm>
            <a:prstGeom prst="straightConnector1">
              <a:avLst/>
            </a:prstGeom>
            <a:noFill/>
            <a:ln cap="flat" cmpd="sng" w="25400">
              <a:solidFill>
                <a:srgbClr val="4579B8"/>
              </a:solidFill>
              <a:prstDash val="solid"/>
              <a:round/>
              <a:headEnd len="med" w="med" type="none"/>
              <a:tailEnd len="med" w="med" type="none"/>
            </a:ln>
          </p:spPr>
        </p:cxnSp>
        <p:cxnSp>
          <p:nvCxnSpPr>
            <p:cNvPr id="1947" name="Google Shape;1947;p182"/>
            <p:cNvCxnSpPr/>
            <p:nvPr/>
          </p:nvCxnSpPr>
          <p:spPr>
            <a:xfrm flipH="1">
              <a:off x="701680" y="2275641"/>
              <a:ext cx="120386" cy="212398"/>
            </a:xfrm>
            <a:prstGeom prst="straightConnector1">
              <a:avLst/>
            </a:prstGeom>
            <a:noFill/>
            <a:ln cap="flat" cmpd="sng" w="25400">
              <a:solidFill>
                <a:srgbClr val="4579B8"/>
              </a:solidFill>
              <a:prstDash val="solid"/>
              <a:round/>
              <a:headEnd len="med" w="med" type="none"/>
              <a:tailEnd len="med" w="med" type="none"/>
            </a:ln>
          </p:spPr>
        </p:cxnSp>
        <p:grpSp>
          <p:nvGrpSpPr>
            <p:cNvPr id="1948" name="Google Shape;1948;p182"/>
            <p:cNvGrpSpPr/>
            <p:nvPr/>
          </p:nvGrpSpPr>
          <p:grpSpPr>
            <a:xfrm>
              <a:off x="558783" y="4389437"/>
              <a:ext cx="670441" cy="735439"/>
              <a:chOff x="558783" y="4757046"/>
              <a:chExt cx="670441" cy="735439"/>
            </a:xfrm>
          </p:grpSpPr>
          <p:cxnSp>
            <p:nvCxnSpPr>
              <p:cNvPr id="1949" name="Google Shape;1949;p182"/>
              <p:cNvCxnSpPr/>
              <p:nvPr/>
            </p:nvCxnSpPr>
            <p:spPr>
              <a:xfrm>
                <a:off x="689935" y="5467222"/>
                <a:ext cx="539289" cy="0"/>
              </a:xfrm>
              <a:prstGeom prst="straightConnector1">
                <a:avLst/>
              </a:prstGeom>
              <a:noFill/>
              <a:ln cap="flat" cmpd="sng" w="25400">
                <a:solidFill>
                  <a:srgbClr val="4579B8"/>
                </a:solidFill>
                <a:prstDash val="solid"/>
                <a:round/>
                <a:headEnd len="med" w="med" type="none"/>
                <a:tailEnd len="med" w="med" type="none"/>
              </a:ln>
            </p:spPr>
          </p:cxnSp>
          <p:cxnSp>
            <p:nvCxnSpPr>
              <p:cNvPr id="1950" name="Google Shape;1950;p182"/>
              <p:cNvCxnSpPr/>
              <p:nvPr/>
            </p:nvCxnSpPr>
            <p:spPr>
              <a:xfrm>
                <a:off x="701680" y="4968508"/>
                <a:ext cx="0" cy="523977"/>
              </a:xfrm>
              <a:prstGeom prst="straightConnector1">
                <a:avLst/>
              </a:prstGeom>
              <a:noFill/>
              <a:ln cap="flat" cmpd="sng" w="25400">
                <a:solidFill>
                  <a:srgbClr val="4579B8"/>
                </a:solidFill>
                <a:prstDash val="solid"/>
                <a:round/>
                <a:headEnd len="med" w="med" type="none"/>
                <a:tailEnd len="med" w="med" type="none"/>
              </a:ln>
            </p:spPr>
          </p:cxnSp>
          <p:cxnSp>
            <p:nvCxnSpPr>
              <p:cNvPr id="1951" name="Google Shape;1951;p182"/>
              <p:cNvCxnSpPr/>
              <p:nvPr/>
            </p:nvCxnSpPr>
            <p:spPr>
              <a:xfrm>
                <a:off x="558783" y="4757046"/>
                <a:ext cx="142897" cy="211462"/>
              </a:xfrm>
              <a:prstGeom prst="straightConnector1">
                <a:avLst/>
              </a:prstGeom>
              <a:noFill/>
              <a:ln cap="flat" cmpd="sng" w="25400">
                <a:solidFill>
                  <a:srgbClr val="4579B8"/>
                </a:solidFill>
                <a:prstDash val="solid"/>
                <a:round/>
                <a:headEnd len="med" w="med" type="none"/>
                <a:tailEnd len="med" w="med" type="none"/>
              </a:ln>
            </p:spPr>
          </p:cxnSp>
          <p:cxnSp>
            <p:nvCxnSpPr>
              <p:cNvPr id="1952" name="Google Shape;1952;p182"/>
              <p:cNvCxnSpPr/>
              <p:nvPr/>
            </p:nvCxnSpPr>
            <p:spPr>
              <a:xfrm flipH="1">
                <a:off x="701680" y="4757046"/>
                <a:ext cx="120386" cy="211462"/>
              </a:xfrm>
              <a:prstGeom prst="straightConnector1">
                <a:avLst/>
              </a:prstGeom>
              <a:noFill/>
              <a:ln cap="flat" cmpd="sng" w="25400">
                <a:solidFill>
                  <a:srgbClr val="4579B8"/>
                </a:solidFill>
                <a:prstDash val="solid"/>
                <a:round/>
                <a:headEnd len="med" w="med" type="none"/>
                <a:tailEnd len="med" w="med" type="none"/>
              </a:ln>
            </p:spPr>
          </p:cxnSp>
        </p:grpSp>
        <p:sp>
          <p:nvSpPr>
            <p:cNvPr id="1953" name="Google Shape;1953;p182"/>
            <p:cNvSpPr txBox="1"/>
            <p:nvPr/>
          </p:nvSpPr>
          <p:spPr>
            <a:xfrm>
              <a:off x="322906" y="3094037"/>
              <a:ext cx="907406" cy="51624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500">
                  <a:solidFill>
                    <a:schemeClr val="dk1"/>
                  </a:solidFill>
                  <a:latin typeface="Times New Roman"/>
                  <a:ea typeface="Times New Roman"/>
                  <a:cs typeface="Times New Roman"/>
                  <a:sym typeface="Times New Roman"/>
                </a:rPr>
                <a:t>DSRC</a:t>
              </a:r>
              <a:endParaRPr/>
            </a:p>
            <a:p>
              <a:pPr indent="0" lvl="0" marL="0" marR="0" rtl="0" algn="ctr">
                <a:spcBef>
                  <a:spcPts val="0"/>
                </a:spcBef>
                <a:spcAft>
                  <a:spcPts val="0"/>
                </a:spcAft>
                <a:buNone/>
              </a:pPr>
              <a:r>
                <a:rPr b="1" lang="en-US" sz="1500">
                  <a:solidFill>
                    <a:schemeClr val="dk1"/>
                  </a:solidFill>
                  <a:latin typeface="Times New Roman"/>
                  <a:ea typeface="Times New Roman"/>
                  <a:cs typeface="Times New Roman"/>
                  <a:sym typeface="Times New Roman"/>
                </a:rPr>
                <a:t>ANT1</a:t>
              </a:r>
              <a:endParaRPr/>
            </a:p>
          </p:txBody>
        </p:sp>
        <p:sp>
          <p:nvSpPr>
            <p:cNvPr id="1954" name="Google Shape;1954;p182"/>
            <p:cNvSpPr txBox="1"/>
            <p:nvPr/>
          </p:nvSpPr>
          <p:spPr>
            <a:xfrm>
              <a:off x="322906" y="5151437"/>
              <a:ext cx="824212" cy="511598"/>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500">
                  <a:solidFill>
                    <a:schemeClr val="dk1"/>
                  </a:solidFill>
                  <a:latin typeface="Times New Roman"/>
                  <a:ea typeface="Times New Roman"/>
                  <a:cs typeface="Times New Roman"/>
                  <a:sym typeface="Times New Roman"/>
                </a:rPr>
                <a:t>DSRC</a:t>
              </a:r>
              <a:endParaRPr/>
            </a:p>
            <a:p>
              <a:pPr indent="0" lvl="0" marL="0" marR="0" rtl="0" algn="l">
                <a:spcBef>
                  <a:spcPts val="0"/>
                </a:spcBef>
                <a:spcAft>
                  <a:spcPts val="0"/>
                </a:spcAft>
                <a:buNone/>
              </a:pPr>
              <a:r>
                <a:rPr b="1" lang="en-US" sz="1500">
                  <a:solidFill>
                    <a:schemeClr val="dk1"/>
                  </a:solidFill>
                  <a:latin typeface="Times New Roman"/>
                  <a:ea typeface="Times New Roman"/>
                  <a:cs typeface="Times New Roman"/>
                  <a:sym typeface="Times New Roman"/>
                </a:rPr>
                <a:t>ANT2</a:t>
              </a:r>
              <a:endParaRPr/>
            </a:p>
          </p:txBody>
        </p:sp>
        <p:sp>
          <p:nvSpPr>
            <p:cNvPr id="1955" name="Google Shape;1955;p182"/>
            <p:cNvSpPr/>
            <p:nvPr/>
          </p:nvSpPr>
          <p:spPr>
            <a:xfrm>
              <a:off x="1252714" y="2687338"/>
              <a:ext cx="1162751" cy="2768899"/>
            </a:xfrm>
            <a:prstGeom prst="rect">
              <a:avLst/>
            </a:prstGeom>
            <a:solidFill>
              <a:srgbClr val="943634"/>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folHlink"/>
                  </a:solidFill>
                  <a:latin typeface="Times New Roman"/>
                  <a:ea typeface="Times New Roman"/>
                  <a:cs typeface="Times New Roman"/>
                  <a:sym typeface="Times New Roman"/>
                </a:rPr>
                <a:t>DSRC</a:t>
              </a:r>
              <a:endParaRPr/>
            </a:p>
            <a:p>
              <a:pPr indent="0" lvl="0" marL="0" marR="0" rtl="0" algn="ctr">
                <a:spcBef>
                  <a:spcPts val="0"/>
                </a:spcBef>
                <a:spcAft>
                  <a:spcPts val="0"/>
                </a:spcAft>
                <a:buNone/>
              </a:pPr>
              <a:r>
                <a:rPr b="1" lang="en-US" sz="1800">
                  <a:solidFill>
                    <a:schemeClr val="folHlink"/>
                  </a:solidFill>
                  <a:latin typeface="Times New Roman"/>
                  <a:ea typeface="Times New Roman"/>
                  <a:cs typeface="Times New Roman"/>
                  <a:sym typeface="Times New Roman"/>
                </a:rPr>
                <a:t>RADIO</a:t>
              </a:r>
              <a:endParaRPr/>
            </a:p>
            <a:p>
              <a:pPr indent="0" lvl="0" marL="0" marR="0" rtl="0" algn="ctr">
                <a:spcBef>
                  <a:spcPts val="0"/>
                </a:spcBef>
                <a:spcAft>
                  <a:spcPts val="0"/>
                </a:spcAft>
                <a:buNone/>
              </a:pPr>
              <a:r>
                <a:rPr b="1" lang="en-US" sz="1800">
                  <a:solidFill>
                    <a:schemeClr val="folHlink"/>
                  </a:solidFill>
                  <a:latin typeface="Times New Roman"/>
                  <a:ea typeface="Times New Roman"/>
                  <a:cs typeface="Times New Roman"/>
                  <a:sym typeface="Times New Roman"/>
                </a:rPr>
                <a:t>5.9 GHz</a:t>
              </a:r>
              <a:endParaRPr/>
            </a:p>
          </p:txBody>
        </p:sp>
        <p:sp>
          <p:nvSpPr>
            <p:cNvPr id="1956" name="Google Shape;1956;p182"/>
            <p:cNvSpPr/>
            <p:nvPr/>
          </p:nvSpPr>
          <p:spPr>
            <a:xfrm>
              <a:off x="6627089" y="2481244"/>
              <a:ext cx="1228329" cy="2119038"/>
            </a:xfrm>
            <a:prstGeom prst="rect">
              <a:avLst/>
            </a:prstGeom>
            <a:solidFill>
              <a:srgbClr val="DAE5F1"/>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External</a:t>
              </a:r>
              <a:endParaRPr/>
            </a:p>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Sensor Interface</a:t>
              </a:r>
              <a:endParaRPr/>
            </a:p>
          </p:txBody>
        </p:sp>
        <p:sp>
          <p:nvSpPr>
            <p:cNvPr id="1957" name="Google Shape;1957;p182"/>
            <p:cNvSpPr/>
            <p:nvPr/>
          </p:nvSpPr>
          <p:spPr>
            <a:xfrm>
              <a:off x="2862044" y="2110511"/>
              <a:ext cx="1004620" cy="678726"/>
            </a:xfrm>
            <a:prstGeom prst="rect">
              <a:avLst/>
            </a:prstGeom>
            <a:solidFill>
              <a:srgbClr val="D6E3BC"/>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500">
                  <a:solidFill>
                    <a:srgbClr val="4F81BD"/>
                  </a:solidFill>
                  <a:latin typeface="Times New Roman"/>
                  <a:ea typeface="Times New Roman"/>
                  <a:cs typeface="Times New Roman"/>
                  <a:sym typeface="Times New Roman"/>
                </a:rPr>
                <a:t>NAND Flash</a:t>
              </a:r>
              <a:endParaRPr/>
            </a:p>
          </p:txBody>
        </p:sp>
        <p:sp>
          <p:nvSpPr>
            <p:cNvPr id="1958" name="Google Shape;1958;p182"/>
            <p:cNvSpPr/>
            <p:nvPr/>
          </p:nvSpPr>
          <p:spPr>
            <a:xfrm>
              <a:off x="4278312" y="2129258"/>
              <a:ext cx="1157019" cy="659979"/>
            </a:xfrm>
            <a:prstGeom prst="rect">
              <a:avLst/>
            </a:prstGeom>
            <a:solidFill>
              <a:srgbClr val="D6E3BC"/>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4F81BD"/>
                  </a:solidFill>
                  <a:latin typeface="Times New Roman"/>
                  <a:ea typeface="Times New Roman"/>
                  <a:cs typeface="Times New Roman"/>
                  <a:sym typeface="Times New Roman"/>
                </a:rPr>
                <a:t>SDRAM</a:t>
              </a:r>
              <a:endParaRPr/>
            </a:p>
          </p:txBody>
        </p:sp>
        <p:sp>
          <p:nvSpPr>
            <p:cNvPr id="1959" name="Google Shape;1959;p182"/>
            <p:cNvSpPr/>
            <p:nvPr/>
          </p:nvSpPr>
          <p:spPr>
            <a:xfrm>
              <a:off x="2601912" y="1874837"/>
              <a:ext cx="3048000" cy="114312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grpSp>
          <p:nvGrpSpPr>
            <p:cNvPr id="1960" name="Google Shape;1960;p182"/>
            <p:cNvGrpSpPr/>
            <p:nvPr/>
          </p:nvGrpSpPr>
          <p:grpSpPr>
            <a:xfrm>
              <a:off x="2982912" y="3398837"/>
              <a:ext cx="3352800" cy="1143121"/>
              <a:chOff x="2678112" y="3474916"/>
              <a:chExt cx="3352800" cy="1143121"/>
            </a:xfrm>
          </p:grpSpPr>
          <p:sp>
            <p:nvSpPr>
              <p:cNvPr id="1961" name="Google Shape;1961;p182"/>
              <p:cNvSpPr/>
              <p:nvPr/>
            </p:nvSpPr>
            <p:spPr>
              <a:xfrm>
                <a:off x="4442200" y="3691094"/>
                <a:ext cx="1360112" cy="698343"/>
              </a:xfrm>
              <a:prstGeom prst="rect">
                <a:avLst/>
              </a:prstGeom>
              <a:solidFill>
                <a:srgbClr val="E5B8B7"/>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700">
                    <a:solidFill>
                      <a:schemeClr val="dk1"/>
                    </a:solidFill>
                    <a:latin typeface="Times New Roman"/>
                    <a:ea typeface="Times New Roman"/>
                    <a:cs typeface="Times New Roman"/>
                    <a:sym typeface="Times New Roman"/>
                  </a:rPr>
                  <a:t>Network</a:t>
                </a:r>
                <a:endParaRPr/>
              </a:p>
              <a:p>
                <a:pPr indent="0" lvl="0" marL="0" marR="0" rtl="0" algn="ctr">
                  <a:spcBef>
                    <a:spcPts val="0"/>
                  </a:spcBef>
                  <a:spcAft>
                    <a:spcPts val="0"/>
                  </a:spcAft>
                  <a:buNone/>
                </a:pPr>
                <a:r>
                  <a:rPr b="1" lang="en-US" sz="1700">
                    <a:solidFill>
                      <a:schemeClr val="dk1"/>
                    </a:solidFill>
                    <a:latin typeface="Times New Roman"/>
                    <a:ea typeface="Times New Roman"/>
                    <a:cs typeface="Times New Roman"/>
                    <a:sym typeface="Times New Roman"/>
                  </a:rPr>
                  <a:t>Processor</a:t>
                </a:r>
                <a:endParaRPr/>
              </a:p>
            </p:txBody>
          </p:sp>
          <p:sp>
            <p:nvSpPr>
              <p:cNvPr id="1962" name="Google Shape;1962;p182"/>
              <p:cNvSpPr/>
              <p:nvPr/>
            </p:nvSpPr>
            <p:spPr>
              <a:xfrm>
                <a:off x="2879012" y="3683240"/>
                <a:ext cx="1307158" cy="737729"/>
              </a:xfrm>
              <a:prstGeom prst="rect">
                <a:avLst/>
              </a:prstGeom>
              <a:solidFill>
                <a:srgbClr val="E5B8B7"/>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700">
                    <a:solidFill>
                      <a:schemeClr val="dk1"/>
                    </a:solidFill>
                    <a:latin typeface="Times New Roman"/>
                    <a:ea typeface="Times New Roman"/>
                    <a:cs typeface="Times New Roman"/>
                    <a:sym typeface="Times New Roman"/>
                  </a:rPr>
                  <a:t>CPU</a:t>
                </a:r>
                <a:endParaRPr/>
              </a:p>
            </p:txBody>
          </p:sp>
          <p:sp>
            <p:nvSpPr>
              <p:cNvPr id="1963" name="Google Shape;1963;p182"/>
              <p:cNvSpPr/>
              <p:nvPr/>
            </p:nvSpPr>
            <p:spPr>
              <a:xfrm>
                <a:off x="2678112" y="3474916"/>
                <a:ext cx="3352800" cy="114312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grpSp>
        <p:grpSp>
          <p:nvGrpSpPr>
            <p:cNvPr id="1964" name="Google Shape;1964;p182"/>
            <p:cNvGrpSpPr/>
            <p:nvPr/>
          </p:nvGrpSpPr>
          <p:grpSpPr>
            <a:xfrm>
              <a:off x="2754312" y="4922837"/>
              <a:ext cx="3429000" cy="1143121"/>
              <a:chOff x="2906712" y="5594659"/>
              <a:chExt cx="3429000" cy="1143121"/>
            </a:xfrm>
          </p:grpSpPr>
          <p:sp>
            <p:nvSpPr>
              <p:cNvPr id="1965" name="Google Shape;1965;p182"/>
              <p:cNvSpPr/>
              <p:nvPr/>
            </p:nvSpPr>
            <p:spPr>
              <a:xfrm>
                <a:off x="4430712" y="5837919"/>
                <a:ext cx="1828800" cy="790382"/>
              </a:xfrm>
              <a:prstGeom prst="rect">
                <a:avLst/>
              </a:prstGeom>
              <a:solidFill>
                <a:srgbClr val="FDE9D8"/>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Ethernet (WAN/LAN)</a:t>
                </a:r>
                <a:endParaRPr/>
              </a:p>
            </p:txBody>
          </p:sp>
          <p:sp>
            <p:nvSpPr>
              <p:cNvPr id="1966" name="Google Shape;1966;p182"/>
              <p:cNvSpPr/>
              <p:nvPr/>
            </p:nvSpPr>
            <p:spPr>
              <a:xfrm>
                <a:off x="3134678" y="5837920"/>
                <a:ext cx="1083097" cy="700535"/>
              </a:xfrm>
              <a:prstGeom prst="rect">
                <a:avLst/>
              </a:prstGeom>
              <a:solidFill>
                <a:srgbClr val="FDE9D8"/>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USB2.0</a:t>
                </a:r>
                <a:endParaRPr/>
              </a:p>
            </p:txBody>
          </p:sp>
          <p:sp>
            <p:nvSpPr>
              <p:cNvPr id="1967" name="Google Shape;1967;p182"/>
              <p:cNvSpPr/>
              <p:nvPr/>
            </p:nvSpPr>
            <p:spPr>
              <a:xfrm>
                <a:off x="2906712" y="5594659"/>
                <a:ext cx="3429000" cy="1143121"/>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grpSp>
        <p:grpSp>
          <p:nvGrpSpPr>
            <p:cNvPr id="1968" name="Google Shape;1968;p182"/>
            <p:cNvGrpSpPr/>
            <p:nvPr/>
          </p:nvGrpSpPr>
          <p:grpSpPr>
            <a:xfrm>
              <a:off x="8580125" y="1569916"/>
              <a:ext cx="1184587" cy="4800721"/>
              <a:chOff x="8695287" y="1722316"/>
              <a:chExt cx="1184587" cy="4800721"/>
            </a:xfrm>
          </p:grpSpPr>
          <p:grpSp>
            <p:nvGrpSpPr>
              <p:cNvPr id="1969" name="Google Shape;1969;p182"/>
              <p:cNvGrpSpPr/>
              <p:nvPr/>
            </p:nvGrpSpPr>
            <p:grpSpPr>
              <a:xfrm>
                <a:off x="8707973" y="1722316"/>
                <a:ext cx="1171901" cy="976311"/>
                <a:chOff x="8707973" y="1722316"/>
                <a:chExt cx="1171901" cy="976311"/>
              </a:xfrm>
            </p:grpSpPr>
            <p:grpSp>
              <p:nvGrpSpPr>
                <p:cNvPr id="1970" name="Google Shape;1970;p182"/>
                <p:cNvGrpSpPr/>
                <p:nvPr/>
              </p:nvGrpSpPr>
              <p:grpSpPr>
                <a:xfrm>
                  <a:off x="9221178" y="1722316"/>
                  <a:ext cx="658696" cy="735439"/>
                  <a:chOff x="9155112" y="1771478"/>
                  <a:chExt cx="658696" cy="735439"/>
                </a:xfrm>
              </p:grpSpPr>
              <p:cxnSp>
                <p:nvCxnSpPr>
                  <p:cNvPr id="1971" name="Google Shape;1971;p182"/>
                  <p:cNvCxnSpPr/>
                  <p:nvPr/>
                </p:nvCxnSpPr>
                <p:spPr>
                  <a:xfrm>
                    <a:off x="9155112" y="2488039"/>
                    <a:ext cx="539289" cy="0"/>
                  </a:xfrm>
                  <a:prstGeom prst="straightConnector1">
                    <a:avLst/>
                  </a:prstGeom>
                  <a:noFill/>
                  <a:ln cap="flat" cmpd="sng" w="25400">
                    <a:solidFill>
                      <a:srgbClr val="4579B8"/>
                    </a:solidFill>
                    <a:prstDash val="solid"/>
                    <a:round/>
                    <a:headEnd len="med" w="med" type="none"/>
                    <a:tailEnd len="med" w="med" type="none"/>
                  </a:ln>
                </p:spPr>
              </p:cxnSp>
              <p:cxnSp>
                <p:nvCxnSpPr>
                  <p:cNvPr id="1972" name="Google Shape;1972;p182"/>
                  <p:cNvCxnSpPr/>
                  <p:nvPr/>
                </p:nvCxnSpPr>
                <p:spPr>
                  <a:xfrm>
                    <a:off x="9694401" y="1982940"/>
                    <a:ext cx="0" cy="523977"/>
                  </a:xfrm>
                  <a:prstGeom prst="straightConnector1">
                    <a:avLst/>
                  </a:prstGeom>
                  <a:noFill/>
                  <a:ln cap="flat" cmpd="sng" w="25400">
                    <a:solidFill>
                      <a:srgbClr val="4579B8"/>
                    </a:solidFill>
                    <a:prstDash val="solid"/>
                    <a:round/>
                    <a:headEnd len="med" w="med" type="none"/>
                    <a:tailEnd len="med" w="med" type="none"/>
                  </a:ln>
                </p:spPr>
              </p:cxnSp>
              <p:cxnSp>
                <p:nvCxnSpPr>
                  <p:cNvPr id="1973" name="Google Shape;1973;p182"/>
                  <p:cNvCxnSpPr/>
                  <p:nvPr/>
                </p:nvCxnSpPr>
                <p:spPr>
                  <a:xfrm>
                    <a:off x="9550526" y="1771478"/>
                    <a:ext cx="143876" cy="211462"/>
                  </a:xfrm>
                  <a:prstGeom prst="straightConnector1">
                    <a:avLst/>
                  </a:prstGeom>
                  <a:noFill/>
                  <a:ln cap="flat" cmpd="sng" w="25400">
                    <a:solidFill>
                      <a:srgbClr val="4579B8"/>
                    </a:solidFill>
                    <a:prstDash val="solid"/>
                    <a:round/>
                    <a:headEnd len="med" w="med" type="none"/>
                    <a:tailEnd len="med" w="med" type="none"/>
                  </a:ln>
                </p:spPr>
              </p:cxnSp>
              <p:cxnSp>
                <p:nvCxnSpPr>
                  <p:cNvPr id="1974" name="Google Shape;1974;p182"/>
                  <p:cNvCxnSpPr/>
                  <p:nvPr/>
                </p:nvCxnSpPr>
                <p:spPr>
                  <a:xfrm flipH="1">
                    <a:off x="9694401" y="1771478"/>
                    <a:ext cx="119407" cy="211462"/>
                  </a:xfrm>
                  <a:prstGeom prst="straightConnector1">
                    <a:avLst/>
                  </a:prstGeom>
                  <a:noFill/>
                  <a:ln cap="flat" cmpd="sng" w="25400">
                    <a:solidFill>
                      <a:srgbClr val="4579B8"/>
                    </a:solidFill>
                    <a:prstDash val="solid"/>
                    <a:round/>
                    <a:headEnd len="med" w="med" type="none"/>
                    <a:tailEnd len="med" w="med" type="none"/>
                  </a:ln>
                </p:spPr>
              </p:cxnSp>
            </p:grpSp>
            <p:sp>
              <p:nvSpPr>
                <p:cNvPr id="1975" name="Google Shape;1975;p182"/>
                <p:cNvSpPr/>
                <p:nvPr/>
              </p:nvSpPr>
              <p:spPr>
                <a:xfrm>
                  <a:off x="8707973" y="2166094"/>
                  <a:ext cx="751665" cy="532533"/>
                </a:xfrm>
                <a:prstGeom prst="rect">
                  <a:avLst/>
                </a:prstGeom>
                <a:solidFill>
                  <a:srgbClr val="FDE9D8"/>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GPS</a:t>
                  </a:r>
                  <a:endParaRPr/>
                </a:p>
              </p:txBody>
            </p:sp>
          </p:grpSp>
          <p:sp>
            <p:nvSpPr>
              <p:cNvPr id="1976" name="Google Shape;1976;p182"/>
              <p:cNvSpPr/>
              <p:nvPr/>
            </p:nvSpPr>
            <p:spPr>
              <a:xfrm>
                <a:off x="8698459" y="3096441"/>
                <a:ext cx="751665" cy="530949"/>
              </a:xfrm>
              <a:prstGeom prst="rect">
                <a:avLst/>
              </a:prstGeom>
              <a:solidFill>
                <a:srgbClr val="FDE9D8"/>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Fog</a:t>
                </a:r>
                <a:endParaRPr/>
              </a:p>
            </p:txBody>
          </p:sp>
          <p:sp>
            <p:nvSpPr>
              <p:cNvPr id="1977" name="Google Shape;1977;p182"/>
              <p:cNvSpPr/>
              <p:nvPr/>
            </p:nvSpPr>
            <p:spPr>
              <a:xfrm>
                <a:off x="8695287" y="3995091"/>
                <a:ext cx="751665" cy="530948"/>
              </a:xfrm>
              <a:prstGeom prst="rect">
                <a:avLst/>
              </a:prstGeom>
              <a:solidFill>
                <a:srgbClr val="FDE9D8"/>
              </a:solidFill>
              <a:ln cap="flat" cmpd="sng" w="25400">
                <a:solidFill>
                  <a:srgbClr val="243F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Rain</a:t>
                </a:r>
                <a:endParaRPr/>
              </a:p>
            </p:txBody>
          </p:sp>
          <p:cxnSp>
            <p:nvCxnSpPr>
              <p:cNvPr id="1978" name="Google Shape;1978;p182"/>
              <p:cNvCxnSpPr/>
              <p:nvPr/>
            </p:nvCxnSpPr>
            <p:spPr>
              <a:xfrm>
                <a:off x="9083979" y="4862887"/>
                <a:ext cx="0" cy="1660150"/>
              </a:xfrm>
              <a:prstGeom prst="straightConnector1">
                <a:avLst/>
              </a:prstGeom>
              <a:noFill/>
              <a:ln cap="flat" cmpd="sng" w="38100">
                <a:solidFill>
                  <a:schemeClr val="dk1"/>
                </a:solidFill>
                <a:prstDash val="dot"/>
                <a:round/>
                <a:headEnd len="med" w="med" type="none"/>
                <a:tailEnd len="med" w="med" type="none"/>
              </a:ln>
            </p:spPr>
          </p:cxnSp>
        </p:grpSp>
        <p:cxnSp>
          <p:nvCxnSpPr>
            <p:cNvPr id="1979" name="Google Shape;1979;p182"/>
            <p:cNvCxnSpPr>
              <a:stCxn id="1975" idx="1"/>
            </p:cNvCxnSpPr>
            <p:nvPr/>
          </p:nvCxnSpPr>
          <p:spPr>
            <a:xfrm flipH="1">
              <a:off x="7855411" y="2279960"/>
              <a:ext cx="737400" cy="481800"/>
            </a:xfrm>
            <a:prstGeom prst="bentConnector3">
              <a:avLst>
                <a:gd fmla="val 50000" name="adj1"/>
              </a:avLst>
            </a:prstGeom>
            <a:solidFill>
              <a:srgbClr val="00B8FF"/>
            </a:solidFill>
            <a:ln cap="flat" cmpd="sng" w="38100">
              <a:solidFill>
                <a:srgbClr val="4F6128"/>
              </a:solidFill>
              <a:prstDash val="dash"/>
              <a:round/>
              <a:headEnd len="sm" w="sm" type="none"/>
              <a:tailEnd len="sm" w="sm" type="none"/>
            </a:ln>
          </p:spPr>
        </p:cxnSp>
        <p:cxnSp>
          <p:nvCxnSpPr>
            <p:cNvPr id="1980" name="Google Shape;1980;p182"/>
            <p:cNvCxnSpPr>
              <a:stCxn id="1976" idx="1"/>
            </p:cNvCxnSpPr>
            <p:nvPr/>
          </p:nvCxnSpPr>
          <p:spPr>
            <a:xfrm rot="10800000">
              <a:off x="7855497" y="3209516"/>
              <a:ext cx="727800" cy="0"/>
            </a:xfrm>
            <a:prstGeom prst="straightConnector1">
              <a:avLst/>
            </a:prstGeom>
            <a:solidFill>
              <a:srgbClr val="00B8FF"/>
            </a:solidFill>
            <a:ln cap="flat" cmpd="sng" w="28575">
              <a:solidFill>
                <a:srgbClr val="4F6128"/>
              </a:solidFill>
              <a:prstDash val="dash"/>
              <a:round/>
              <a:headEnd len="sm" w="sm" type="none"/>
              <a:tailEnd len="sm" w="sm" type="none"/>
            </a:ln>
          </p:spPr>
        </p:cxnSp>
        <p:cxnSp>
          <p:nvCxnSpPr>
            <p:cNvPr id="1981" name="Google Shape;1981;p182"/>
            <p:cNvCxnSpPr/>
            <p:nvPr/>
          </p:nvCxnSpPr>
          <p:spPr>
            <a:xfrm rot="10800000">
              <a:off x="7852247" y="4108957"/>
              <a:ext cx="727878" cy="0"/>
            </a:xfrm>
            <a:prstGeom prst="straightConnector1">
              <a:avLst/>
            </a:prstGeom>
            <a:solidFill>
              <a:srgbClr val="00B8FF"/>
            </a:solidFill>
            <a:ln cap="flat" cmpd="sng" w="28575">
              <a:solidFill>
                <a:srgbClr val="4F6128"/>
              </a:solidFill>
              <a:prstDash val="dash"/>
              <a:round/>
              <a:headEnd len="sm" w="sm" type="none"/>
              <a:tailEnd len="sm" w="sm" type="none"/>
            </a:ln>
          </p:spPr>
        </p:cxnSp>
      </p:gr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83"/>
          <p:cNvSpPr txBox="1"/>
          <p:nvPr>
            <p:ph type="title"/>
          </p:nvPr>
        </p:nvSpPr>
        <p:spPr>
          <a:xfrm>
            <a:off x="456480" y="41766"/>
            <a:ext cx="8225280" cy="1142039"/>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Connected Vehicle Apps</a:t>
            </a:r>
            <a:endParaRPr/>
          </a:p>
        </p:txBody>
      </p:sp>
      <p:grpSp>
        <p:nvGrpSpPr>
          <p:cNvPr id="1987" name="Google Shape;1987;p183"/>
          <p:cNvGrpSpPr/>
          <p:nvPr/>
        </p:nvGrpSpPr>
        <p:grpSpPr>
          <a:xfrm>
            <a:off x="1930122" y="1396786"/>
            <a:ext cx="5283754" cy="4064426"/>
            <a:chOff x="406122" y="0"/>
            <a:chExt cx="5283754" cy="4064426"/>
          </a:xfrm>
        </p:grpSpPr>
        <p:sp>
          <p:nvSpPr>
            <p:cNvPr id="1988" name="Google Shape;1988;p183"/>
            <p:cNvSpPr/>
            <p:nvPr/>
          </p:nvSpPr>
          <p:spPr>
            <a:xfrm>
              <a:off x="3682050" y="2763810"/>
              <a:ext cx="2007826" cy="1300616"/>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83"/>
            <p:cNvSpPr txBox="1"/>
            <p:nvPr/>
          </p:nvSpPr>
          <p:spPr>
            <a:xfrm>
              <a:off x="4312968" y="3117534"/>
              <a:ext cx="1348338" cy="918322"/>
            </a:xfrm>
            <a:prstGeom prst="rect">
              <a:avLst/>
            </a:prstGeom>
            <a:noFill/>
            <a:ln>
              <a:noFill/>
            </a:ln>
          </p:spPr>
          <p:txBody>
            <a:bodyPr anchorCtr="0" anchor="t" bIns="60950" lIns="60950" spcFirstLastPara="1" rIns="60950" wrap="square" tIns="60950">
              <a:noAutofit/>
            </a:bodyPr>
            <a:lstStyle/>
            <a:p>
              <a:pPr indent="-114300" lvl="1" marL="114300" marR="0" rtl="0" algn="l">
                <a:lnSpc>
                  <a:spcPct val="9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Media</a:t>
              </a:r>
              <a:endParaRPr/>
            </a:p>
            <a:p>
              <a:pPr indent="-114300" lvl="1" marL="114300" marR="0" rtl="0" algn="l">
                <a:lnSpc>
                  <a:spcPct val="90000"/>
                </a:lnSpc>
                <a:spcBef>
                  <a:spcPts val="18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Email</a:t>
              </a:r>
              <a:endParaRPr/>
            </a:p>
            <a:p>
              <a:pPr indent="-114300" lvl="1" marL="114300" marR="0" rtl="0" algn="l">
                <a:lnSpc>
                  <a:spcPct val="90000"/>
                </a:lnSpc>
                <a:spcBef>
                  <a:spcPts val="18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Point of Interest Notification</a:t>
              </a:r>
              <a:endParaRPr/>
            </a:p>
          </p:txBody>
        </p:sp>
        <p:sp>
          <p:nvSpPr>
            <p:cNvPr id="1990" name="Google Shape;1990;p183"/>
            <p:cNvSpPr/>
            <p:nvPr/>
          </p:nvSpPr>
          <p:spPr>
            <a:xfrm>
              <a:off x="406122" y="2763810"/>
              <a:ext cx="2007826" cy="1300616"/>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83"/>
            <p:cNvSpPr txBox="1"/>
            <p:nvPr/>
          </p:nvSpPr>
          <p:spPr>
            <a:xfrm>
              <a:off x="434692" y="3117534"/>
              <a:ext cx="1348338" cy="918322"/>
            </a:xfrm>
            <a:prstGeom prst="rect">
              <a:avLst/>
            </a:prstGeom>
            <a:noFill/>
            <a:ln>
              <a:noFill/>
            </a:ln>
          </p:spPr>
          <p:txBody>
            <a:bodyPr anchorCtr="0" anchor="t" bIns="60950" lIns="60950" spcFirstLastPara="1" rIns="60950" wrap="square" tIns="60950">
              <a:noAutofit/>
            </a:bodyPr>
            <a:lstStyle/>
            <a:p>
              <a:pPr indent="-114300" lvl="1" marL="114300" marR="0" rtl="0" algn="l">
                <a:lnSpc>
                  <a:spcPct val="90000"/>
                </a:lnSpc>
                <a:spcBef>
                  <a:spcPts val="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Blind Spot Warning</a:t>
              </a:r>
              <a:endParaRPr/>
            </a:p>
            <a:p>
              <a:pPr indent="-114300" lvl="1" marL="114300" marR="0" rtl="0" algn="l">
                <a:lnSpc>
                  <a:spcPct val="90000"/>
                </a:lnSpc>
                <a:spcBef>
                  <a:spcPts val="180"/>
                </a:spcBef>
                <a:spcAft>
                  <a:spcPts val="0"/>
                </a:spcAft>
                <a:buClr>
                  <a:schemeClr val="dk1"/>
                </a:buClr>
                <a:buSzPts val="1200"/>
                <a:buFont typeface="Calibri"/>
                <a:buChar char="•"/>
              </a:pPr>
              <a:r>
                <a:rPr b="0" i="0" lang="en-US" sz="1200" u="none" cap="none" strike="noStrike">
                  <a:solidFill>
                    <a:schemeClr val="dk1"/>
                  </a:solidFill>
                  <a:latin typeface="Calibri"/>
                  <a:ea typeface="Calibri"/>
                  <a:cs typeface="Calibri"/>
                  <a:sym typeface="Calibri"/>
                </a:rPr>
                <a:t>Forward Collision Warning …..</a:t>
              </a:r>
              <a:endParaRPr/>
            </a:p>
          </p:txBody>
        </p:sp>
        <p:sp>
          <p:nvSpPr>
            <p:cNvPr id="1992" name="Google Shape;1992;p183"/>
            <p:cNvSpPr/>
            <p:nvPr/>
          </p:nvSpPr>
          <p:spPr>
            <a:xfrm>
              <a:off x="3682050" y="0"/>
              <a:ext cx="2007826" cy="1300616"/>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83"/>
            <p:cNvSpPr txBox="1"/>
            <p:nvPr/>
          </p:nvSpPr>
          <p:spPr>
            <a:xfrm>
              <a:off x="4312968" y="28570"/>
              <a:ext cx="1348338" cy="918322"/>
            </a:xfrm>
            <a:prstGeom prst="rect">
              <a:avLst/>
            </a:prstGeom>
            <a:noFill/>
            <a:ln>
              <a:noFill/>
            </a:ln>
          </p:spPr>
          <p:txBody>
            <a:bodyPr anchorCtr="0" anchor="t" bIns="60950" lIns="60950" spcFirstLastPara="1" rIns="60950" wrap="square" tIns="60950">
              <a:noAutofit/>
            </a:bodyPr>
            <a:lstStyle/>
            <a:p>
              <a:pPr indent="-114300" lvl="1" marL="114300" marR="0" rtl="0" algn="l">
                <a:lnSpc>
                  <a:spcPct val="90000"/>
                </a:lnSpc>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Traffic Updates</a:t>
              </a:r>
              <a:endParaRPr/>
            </a:p>
            <a:p>
              <a:pPr indent="-114300" lvl="1" marL="114300" marR="0" rtl="0" algn="l">
                <a:lnSpc>
                  <a:spcPct val="90000"/>
                </a:lnSpc>
                <a:spcBef>
                  <a:spcPts val="18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Route Guidance</a:t>
              </a:r>
              <a:endParaRPr/>
            </a:p>
            <a:p>
              <a:pPr indent="-114300" lvl="1" marL="114300" marR="0" rtl="0" algn="l">
                <a:lnSpc>
                  <a:spcPct val="90000"/>
                </a:lnSpc>
                <a:spcBef>
                  <a:spcPts val="18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PVD</a:t>
              </a:r>
              <a:endParaRPr/>
            </a:p>
          </p:txBody>
        </p:sp>
        <p:sp>
          <p:nvSpPr>
            <p:cNvPr id="1994" name="Google Shape;1994;p183"/>
            <p:cNvSpPr/>
            <p:nvPr/>
          </p:nvSpPr>
          <p:spPr>
            <a:xfrm>
              <a:off x="406122" y="0"/>
              <a:ext cx="2007826" cy="1300616"/>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83"/>
            <p:cNvSpPr txBox="1"/>
            <p:nvPr/>
          </p:nvSpPr>
          <p:spPr>
            <a:xfrm>
              <a:off x="434692" y="28570"/>
              <a:ext cx="1348338" cy="918322"/>
            </a:xfrm>
            <a:prstGeom prst="rect">
              <a:avLst/>
            </a:prstGeom>
            <a:noFill/>
            <a:ln>
              <a:noFill/>
            </a:ln>
          </p:spPr>
          <p:txBody>
            <a:bodyPr anchorCtr="0" anchor="t" bIns="60950" lIns="60950" spcFirstLastPara="1" rIns="60950" wrap="square" tIns="60950">
              <a:noAutofit/>
            </a:bodyPr>
            <a:lstStyle/>
            <a:p>
              <a:pPr indent="-114300" lvl="1" marL="114300" marR="0" rtl="0" algn="l">
                <a:lnSpc>
                  <a:spcPct val="90000"/>
                </a:lnSpc>
                <a:spcBef>
                  <a:spcPts val="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Disabled Vehicle</a:t>
              </a:r>
              <a:endParaRPr/>
            </a:p>
            <a:p>
              <a:pPr indent="-114300" lvl="1" marL="114300" marR="0" rtl="0" algn="l">
                <a:lnSpc>
                  <a:spcPct val="90000"/>
                </a:lnSpc>
                <a:spcBef>
                  <a:spcPts val="18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Construction Zone</a:t>
              </a:r>
              <a:endParaRPr/>
            </a:p>
            <a:p>
              <a:pPr indent="-114300" lvl="1" marL="114300" marR="0" rtl="0" algn="l">
                <a:lnSpc>
                  <a:spcPct val="90000"/>
                </a:lnSpc>
                <a:spcBef>
                  <a:spcPts val="180"/>
                </a:spcBef>
                <a:spcAft>
                  <a:spcPts val="0"/>
                </a:spcAft>
                <a:buClr>
                  <a:schemeClr val="dk1"/>
                </a:buClr>
                <a:buSzPts val="1200"/>
                <a:buFont typeface="Calibri"/>
                <a:buChar char="•"/>
              </a:pPr>
              <a:r>
                <a:rPr b="1" i="0" lang="en-US" sz="1200" u="none" cap="none" strike="noStrike">
                  <a:solidFill>
                    <a:schemeClr val="dk1"/>
                  </a:solidFill>
                  <a:latin typeface="Calibri"/>
                  <a:ea typeface="Calibri"/>
                  <a:cs typeface="Calibri"/>
                  <a:sym typeface="Calibri"/>
                </a:rPr>
                <a:t>Speed Limit</a:t>
              </a:r>
              <a:endParaRPr/>
            </a:p>
          </p:txBody>
        </p:sp>
        <p:sp>
          <p:nvSpPr>
            <p:cNvPr id="1996" name="Google Shape;1996;p183"/>
            <p:cNvSpPr/>
            <p:nvPr/>
          </p:nvSpPr>
          <p:spPr>
            <a:xfrm>
              <a:off x="1247458" y="231672"/>
              <a:ext cx="1759896" cy="1759896"/>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83"/>
            <p:cNvSpPr txBox="1"/>
            <p:nvPr/>
          </p:nvSpPr>
          <p:spPr>
            <a:xfrm>
              <a:off x="1762920" y="747134"/>
              <a:ext cx="1244434" cy="1244434"/>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Soft</a:t>
              </a:r>
              <a:endParaRPr/>
            </a:p>
            <a:p>
              <a:pPr indent="0" lvl="0" marL="0" marR="0" rtl="0" algn="ctr">
                <a:lnSpc>
                  <a:spcPct val="90000"/>
                </a:lnSpc>
                <a:spcBef>
                  <a:spcPts val="56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Safety</a:t>
              </a:r>
              <a:endParaRPr/>
            </a:p>
          </p:txBody>
        </p:sp>
        <p:sp>
          <p:nvSpPr>
            <p:cNvPr id="1998" name="Google Shape;1998;p183"/>
            <p:cNvSpPr/>
            <p:nvPr/>
          </p:nvSpPr>
          <p:spPr>
            <a:xfrm rot="5400000">
              <a:off x="3088644" y="231672"/>
              <a:ext cx="1759896" cy="1759896"/>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83"/>
            <p:cNvSpPr txBox="1"/>
            <p:nvPr/>
          </p:nvSpPr>
          <p:spPr>
            <a:xfrm>
              <a:off x="3088644" y="747134"/>
              <a:ext cx="1244434" cy="1244434"/>
            </a:xfrm>
            <a:prstGeom prst="rect">
              <a:avLst/>
            </a:prstGeom>
            <a:noFill/>
            <a:ln>
              <a:noFill/>
            </a:ln>
          </p:spPr>
          <p:txBody>
            <a:bodyPr anchorCtr="0" anchor="ctr" bIns="113775" lIns="113775" spcFirstLastPara="1" rIns="113775" wrap="square" tIns="113775">
              <a:noAutofit/>
            </a:bodyPr>
            <a:lstStyle/>
            <a:p>
              <a:pPr indent="0" lvl="0" marL="0" marR="0" rtl="0" algn="ctr">
                <a:lnSpc>
                  <a:spcPct val="90000"/>
                </a:lnSpc>
                <a:spcBef>
                  <a:spcPts val="0"/>
                </a:spcBef>
                <a:spcAft>
                  <a:spcPts val="0"/>
                </a:spcAft>
                <a:buClr>
                  <a:schemeClr val="lt1"/>
                </a:buClr>
                <a:buSzPts val="1600"/>
                <a:buFont typeface="Calibri"/>
                <a:buNone/>
              </a:pPr>
              <a:r>
                <a:rPr b="1" lang="en-US" sz="1600">
                  <a:solidFill>
                    <a:schemeClr val="lt1"/>
                  </a:solidFill>
                  <a:latin typeface="Calibri"/>
                  <a:ea typeface="Calibri"/>
                  <a:cs typeface="Calibri"/>
                  <a:sym typeface="Calibri"/>
                </a:rPr>
                <a:t>Mobility</a:t>
              </a:r>
              <a:endParaRPr/>
            </a:p>
          </p:txBody>
        </p:sp>
        <p:sp>
          <p:nvSpPr>
            <p:cNvPr id="2000" name="Google Shape;2000;p183"/>
            <p:cNvSpPr/>
            <p:nvPr/>
          </p:nvSpPr>
          <p:spPr>
            <a:xfrm rot="10800000">
              <a:off x="3088644" y="2072857"/>
              <a:ext cx="1759896" cy="1759896"/>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83"/>
            <p:cNvSpPr txBox="1"/>
            <p:nvPr/>
          </p:nvSpPr>
          <p:spPr>
            <a:xfrm>
              <a:off x="3088644" y="2072857"/>
              <a:ext cx="1244434" cy="1244434"/>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alibri"/>
                <a:buNone/>
              </a:pPr>
              <a:r>
                <a:rPr b="1" lang="en-US" sz="1500">
                  <a:solidFill>
                    <a:schemeClr val="lt1"/>
                  </a:solidFill>
                  <a:latin typeface="Calibri"/>
                  <a:ea typeface="Calibri"/>
                  <a:cs typeface="Calibri"/>
                  <a:sym typeface="Calibri"/>
                </a:rPr>
                <a:t>Connectivity</a:t>
              </a:r>
              <a:endParaRPr/>
            </a:p>
            <a:p>
              <a:pPr indent="0" lvl="0" marL="0" marR="0" rtl="0" algn="ctr">
                <a:lnSpc>
                  <a:spcPct val="90000"/>
                </a:lnSpc>
                <a:spcBef>
                  <a:spcPts val="525"/>
                </a:spcBef>
                <a:spcAft>
                  <a:spcPts val="0"/>
                </a:spcAft>
                <a:buClr>
                  <a:schemeClr val="lt1"/>
                </a:buClr>
                <a:buSzPts val="1500"/>
                <a:buFont typeface="Calibri"/>
                <a:buNone/>
              </a:pPr>
              <a:r>
                <a:rPr b="1" lang="en-US" sz="1500">
                  <a:solidFill>
                    <a:schemeClr val="lt1"/>
                  </a:solidFill>
                  <a:latin typeface="Calibri"/>
                  <a:ea typeface="Calibri"/>
                  <a:cs typeface="Calibri"/>
                  <a:sym typeface="Calibri"/>
                </a:rPr>
                <a:t>&amp;</a:t>
              </a:r>
              <a:endParaRPr/>
            </a:p>
            <a:p>
              <a:pPr indent="0" lvl="0" marL="0" marR="0" rtl="0" algn="ctr">
                <a:lnSpc>
                  <a:spcPct val="90000"/>
                </a:lnSpc>
                <a:spcBef>
                  <a:spcPts val="525"/>
                </a:spcBef>
                <a:spcAft>
                  <a:spcPts val="0"/>
                </a:spcAft>
                <a:buClr>
                  <a:schemeClr val="lt1"/>
                </a:buClr>
                <a:buSzPts val="1500"/>
                <a:buFont typeface="Calibri"/>
                <a:buNone/>
              </a:pPr>
              <a:r>
                <a:rPr b="1" lang="en-US" sz="1500">
                  <a:solidFill>
                    <a:schemeClr val="lt1"/>
                  </a:solidFill>
                  <a:latin typeface="Calibri"/>
                  <a:ea typeface="Calibri"/>
                  <a:cs typeface="Calibri"/>
                  <a:sym typeface="Calibri"/>
                </a:rPr>
                <a:t>Convenience</a:t>
              </a:r>
              <a:endParaRPr/>
            </a:p>
          </p:txBody>
        </p:sp>
        <p:sp>
          <p:nvSpPr>
            <p:cNvPr id="2002" name="Google Shape;2002;p183"/>
            <p:cNvSpPr/>
            <p:nvPr/>
          </p:nvSpPr>
          <p:spPr>
            <a:xfrm rot="-5400000">
              <a:off x="1247458" y="2072857"/>
              <a:ext cx="1759896" cy="1759896"/>
            </a:xfrm>
            <a:custGeom>
              <a:rect b="b" l="l" r="r" t="t"/>
              <a:pathLst>
                <a:path extrusionOk="0" h="120000" w="120000">
                  <a:moveTo>
                    <a:pt x="0" y="120000"/>
                  </a:moveTo>
                  <a:lnTo>
                    <a:pt x="0" y="120000"/>
                  </a:lnTo>
                  <a:cubicBezTo>
                    <a:pt x="0" y="53726"/>
                    <a:pt x="53726" y="0"/>
                    <a:pt x="120000" y="0"/>
                  </a:cubicBezTo>
                  <a:lnTo>
                    <a:pt x="120000" y="120000"/>
                  </a:lnTo>
                  <a:close/>
                </a:path>
              </a:pathLst>
            </a:cu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83"/>
            <p:cNvSpPr txBox="1"/>
            <p:nvPr/>
          </p:nvSpPr>
          <p:spPr>
            <a:xfrm>
              <a:off x="1762920" y="2072857"/>
              <a:ext cx="1244434" cy="1244434"/>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Calibri"/>
                <a:buNone/>
              </a:pPr>
              <a:r>
                <a:rPr b="1" lang="en-US" sz="1500">
                  <a:solidFill>
                    <a:schemeClr val="lt1"/>
                  </a:solidFill>
                  <a:latin typeface="Calibri"/>
                  <a:ea typeface="Calibri"/>
                  <a:cs typeface="Calibri"/>
                  <a:sym typeface="Calibri"/>
                </a:rPr>
                <a:t>Hard</a:t>
              </a:r>
              <a:endParaRPr/>
            </a:p>
            <a:p>
              <a:pPr indent="0" lvl="0" marL="0" marR="0" rtl="0" algn="ctr">
                <a:lnSpc>
                  <a:spcPct val="90000"/>
                </a:lnSpc>
                <a:spcBef>
                  <a:spcPts val="525"/>
                </a:spcBef>
                <a:spcAft>
                  <a:spcPts val="0"/>
                </a:spcAft>
                <a:buClr>
                  <a:schemeClr val="lt1"/>
                </a:buClr>
                <a:buSzPts val="1500"/>
                <a:buFont typeface="Calibri"/>
                <a:buNone/>
              </a:pPr>
              <a:r>
                <a:rPr b="1" lang="en-US" sz="1500">
                  <a:solidFill>
                    <a:schemeClr val="lt1"/>
                  </a:solidFill>
                  <a:latin typeface="Calibri"/>
                  <a:ea typeface="Calibri"/>
                  <a:cs typeface="Calibri"/>
                  <a:sym typeface="Calibri"/>
                </a:rPr>
                <a:t>Safety</a:t>
              </a:r>
              <a:endParaRPr/>
            </a:p>
          </p:txBody>
        </p:sp>
        <p:sp>
          <p:nvSpPr>
            <p:cNvPr id="2004" name="Google Shape;2004;p183"/>
            <p:cNvSpPr/>
            <p:nvPr/>
          </p:nvSpPr>
          <p:spPr>
            <a:xfrm>
              <a:off x="2744184" y="1666415"/>
              <a:ext cx="607631" cy="528375"/>
            </a:xfrm>
            <a:custGeom>
              <a:rect b="b" l="l" r="r" t="t"/>
              <a:pathLst>
                <a:path extrusionOk="0" h="120000" w="12000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cubicBezTo>
                    <a:pt x="87358" y="27416"/>
                    <a:pt x="68572" y="19475"/>
                    <a:pt x="50448" y="23561"/>
                  </a:cubicBezTo>
                  <a:cubicBezTo>
                    <a:pt x="32324" y="27648"/>
                    <a:pt x="19565" y="42702"/>
                    <a:pt x="19565" y="60000"/>
                  </a:cubicBezTo>
                  <a:close/>
                </a:path>
              </a:pathLst>
            </a:custGeom>
            <a:solidFill>
              <a:srgbClr val="B1C0D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83"/>
            <p:cNvSpPr/>
            <p:nvPr/>
          </p:nvSpPr>
          <p:spPr>
            <a:xfrm rot="10800000">
              <a:off x="2744184" y="1869636"/>
              <a:ext cx="607631" cy="528375"/>
            </a:xfrm>
            <a:custGeom>
              <a:rect b="b" l="l" r="r" t="t"/>
              <a:pathLst>
                <a:path extrusionOk="0" h="120000" w="120000">
                  <a:moveTo>
                    <a:pt x="6522" y="60000"/>
                  </a:moveTo>
                  <a:lnTo>
                    <a:pt x="6522" y="60000"/>
                  </a:lnTo>
                  <a:cubicBezTo>
                    <a:pt x="6522" y="34374"/>
                    <a:pt x="25367" y="12492"/>
                    <a:pt x="51107" y="8231"/>
                  </a:cubicBezTo>
                  <a:cubicBezTo>
                    <a:pt x="76848" y="3970"/>
                    <a:pt x="101961" y="18574"/>
                    <a:pt x="110521" y="42783"/>
                  </a:cubicBezTo>
                  <a:lnTo>
                    <a:pt x="116427" y="42783"/>
                  </a:lnTo>
                  <a:lnTo>
                    <a:pt x="106957" y="60000"/>
                  </a:lnTo>
                  <a:lnTo>
                    <a:pt x="90340" y="42783"/>
                  </a:lnTo>
                  <a:lnTo>
                    <a:pt x="95921" y="42783"/>
                  </a:lnTo>
                  <a:cubicBezTo>
                    <a:pt x="87358" y="27416"/>
                    <a:pt x="68572" y="19475"/>
                    <a:pt x="50448" y="23561"/>
                  </a:cubicBezTo>
                  <a:cubicBezTo>
                    <a:pt x="32324" y="27648"/>
                    <a:pt x="19565" y="42702"/>
                    <a:pt x="19565" y="60000"/>
                  </a:cubicBezTo>
                  <a:close/>
                </a:path>
              </a:pathLst>
            </a:custGeom>
            <a:solidFill>
              <a:srgbClr val="B1C0D7"/>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09" name="Shape 2009"/>
        <p:cNvGrpSpPr/>
        <p:nvPr/>
      </p:nvGrpSpPr>
      <p:grpSpPr>
        <a:xfrm>
          <a:off x="0" y="0"/>
          <a:ext cx="0" cy="0"/>
          <a:chOff x="0" y="0"/>
          <a:chExt cx="0" cy="0"/>
        </a:xfrm>
      </p:grpSpPr>
      <p:sp>
        <p:nvSpPr>
          <p:cNvPr id="2010" name="Google Shape;2010;p184"/>
          <p:cNvSpPr txBox="1"/>
          <p:nvPr>
            <p:ph type="title"/>
          </p:nvPr>
        </p:nvSpPr>
        <p:spPr>
          <a:xfrm>
            <a:off x="459360" y="110892"/>
            <a:ext cx="8225280" cy="829527"/>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300"/>
              <a:buFont typeface="Calibri"/>
              <a:buNone/>
            </a:pPr>
            <a:r>
              <a:rPr lang="en-US" sz="3300">
                <a:latin typeface="Calibri"/>
                <a:ea typeface="Calibri"/>
                <a:cs typeface="Calibri"/>
                <a:sym typeface="Calibri"/>
              </a:rPr>
              <a:t>International Scenario: USA</a:t>
            </a:r>
            <a:endParaRPr/>
          </a:p>
        </p:txBody>
      </p:sp>
      <p:pic>
        <p:nvPicPr>
          <p:cNvPr id="2011" name="Google Shape;2011;p184"/>
          <p:cNvPicPr preferRelativeResize="0"/>
          <p:nvPr/>
        </p:nvPicPr>
        <p:blipFill rotWithShape="1">
          <a:blip r:embed="rId3">
            <a:alphaModFix/>
          </a:blip>
          <a:srcRect b="8740" l="31375" r="18526" t="13919"/>
          <a:stretch/>
        </p:blipFill>
        <p:spPr>
          <a:xfrm>
            <a:off x="493920" y="1147801"/>
            <a:ext cx="8156160" cy="5554663"/>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5" name="Shape 2015"/>
        <p:cNvGrpSpPr/>
        <p:nvPr/>
      </p:nvGrpSpPr>
      <p:grpSpPr>
        <a:xfrm>
          <a:off x="0" y="0"/>
          <a:ext cx="0" cy="0"/>
          <a:chOff x="0" y="0"/>
          <a:chExt cx="0" cy="0"/>
        </a:xfrm>
      </p:grpSpPr>
      <p:sp>
        <p:nvSpPr>
          <p:cNvPr id="2016" name="Google Shape;2016;p185"/>
          <p:cNvSpPr txBox="1"/>
          <p:nvPr>
            <p:ph type="title"/>
          </p:nvPr>
        </p:nvSpPr>
        <p:spPr>
          <a:xfrm>
            <a:off x="456480" y="273629"/>
            <a:ext cx="8225280" cy="943299"/>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300"/>
              <a:buFont typeface="Calibri"/>
              <a:buNone/>
            </a:pPr>
            <a:r>
              <a:rPr lang="en-US" sz="3300">
                <a:latin typeface="Calibri"/>
                <a:ea typeface="Calibri"/>
                <a:cs typeface="Calibri"/>
                <a:sym typeface="Calibri"/>
              </a:rPr>
              <a:t>International Scenario: Europe</a:t>
            </a:r>
            <a:endParaRPr/>
          </a:p>
        </p:txBody>
      </p:sp>
      <p:sp>
        <p:nvSpPr>
          <p:cNvPr id="2017" name="Google Shape;2017;p185"/>
          <p:cNvSpPr txBox="1"/>
          <p:nvPr>
            <p:ph idx="1" type="body"/>
          </p:nvPr>
        </p:nvSpPr>
        <p:spPr>
          <a:xfrm>
            <a:off x="456480" y="1604329"/>
            <a:ext cx="4043520" cy="3967617"/>
          </a:xfrm>
          <a:prstGeom prst="rect">
            <a:avLst/>
          </a:prstGeom>
          <a:noFill/>
          <a:ln>
            <a:noFill/>
          </a:ln>
        </p:spPr>
        <p:txBody>
          <a:bodyPr anchorCtr="0" anchor="t" bIns="45700" lIns="91400" spcFirstLastPara="1" rIns="91400" wrap="square" tIns="45700">
            <a:normAutofit lnSpcReduction="10000"/>
          </a:bodyPr>
          <a:lstStyle/>
          <a:p>
            <a:pPr indent="-342793" lvl="0" marL="342793" rtl="0" algn="l">
              <a:spcBef>
                <a:spcPts val="0"/>
              </a:spcBef>
              <a:spcAft>
                <a:spcPts val="0"/>
              </a:spcAft>
              <a:buClr>
                <a:schemeClr val="dk1"/>
              </a:buClr>
              <a:buSzPts val="2200"/>
              <a:buFont typeface="Arial"/>
              <a:buChar char="•"/>
            </a:pPr>
            <a:r>
              <a:rPr lang="en-US" sz="2200">
                <a:latin typeface="Calibri"/>
                <a:ea typeface="Calibri"/>
                <a:cs typeface="Calibri"/>
                <a:sym typeface="Calibri"/>
              </a:rPr>
              <a:t>Electronic toll collection</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Cooperative adaptive cruise control</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Intersection collision avoidance</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Approaching emergency vehicle warning</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Automatic vehicle safety inspection</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Transit or emergency vehicle signal priority</a:t>
            </a:r>
            <a:endParaRPr/>
          </a:p>
          <a:p>
            <a:pPr indent="-203093" lvl="0" marL="342793" rtl="0" algn="l">
              <a:spcBef>
                <a:spcPts val="440"/>
              </a:spcBef>
              <a:spcAft>
                <a:spcPts val="0"/>
              </a:spcAft>
              <a:buClr>
                <a:schemeClr val="dk1"/>
              </a:buClr>
              <a:buSzPts val="2200"/>
              <a:buFont typeface="Arial"/>
              <a:buNone/>
            </a:pPr>
            <a:r>
              <a:t/>
            </a:r>
            <a:endParaRPr sz="2200">
              <a:latin typeface="Calibri"/>
              <a:ea typeface="Calibri"/>
              <a:cs typeface="Calibri"/>
              <a:sym typeface="Calibri"/>
            </a:endParaRPr>
          </a:p>
          <a:p>
            <a:pPr indent="-164993" lvl="0" marL="342793" rtl="0" algn="l">
              <a:spcBef>
                <a:spcPts val="560"/>
              </a:spcBef>
              <a:spcAft>
                <a:spcPts val="0"/>
              </a:spcAft>
              <a:buClr>
                <a:schemeClr val="dk1"/>
              </a:buClr>
              <a:buSzPts val="2800"/>
              <a:buNone/>
            </a:pPr>
            <a:r>
              <a:t/>
            </a:r>
            <a:endParaRPr/>
          </a:p>
        </p:txBody>
      </p:sp>
      <p:sp>
        <p:nvSpPr>
          <p:cNvPr id="2018" name="Google Shape;2018;p185"/>
          <p:cNvSpPr txBox="1"/>
          <p:nvPr>
            <p:ph idx="2" type="body"/>
          </p:nvPr>
        </p:nvSpPr>
        <p:spPr>
          <a:xfrm>
            <a:off x="4638240" y="1604329"/>
            <a:ext cx="4043520" cy="3678146"/>
          </a:xfrm>
          <a:prstGeom prst="rect">
            <a:avLst/>
          </a:prstGeom>
          <a:noFill/>
          <a:ln>
            <a:noFill/>
          </a:ln>
        </p:spPr>
        <p:txBody>
          <a:bodyPr anchorCtr="0" anchor="t" bIns="45700" lIns="91400" spcFirstLastPara="1" rIns="91400" wrap="square" tIns="45700">
            <a:normAutofit lnSpcReduction="10000"/>
          </a:bodyPr>
          <a:lstStyle/>
          <a:p>
            <a:pPr indent="-342793" lvl="0" marL="342793" rtl="0" algn="l">
              <a:spcBef>
                <a:spcPts val="0"/>
              </a:spcBef>
              <a:spcAft>
                <a:spcPts val="0"/>
              </a:spcAft>
              <a:buClr>
                <a:schemeClr val="dk1"/>
              </a:buClr>
              <a:buSzPts val="2200"/>
              <a:buFont typeface="Arial"/>
              <a:buChar char="•"/>
            </a:pPr>
            <a:r>
              <a:rPr lang="en-US" sz="2200">
                <a:latin typeface="Calibri"/>
                <a:ea typeface="Calibri"/>
                <a:cs typeface="Calibri"/>
                <a:sym typeface="Calibri"/>
              </a:rPr>
              <a:t>Electronic parking payments</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Commercial vehicle clearance</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In-vehicle display of road signs and billboards</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Traffic data collection</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Rail intersection warning</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Blind spot warning</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Sudden braking ahead warning</a:t>
            </a:r>
            <a:endParaRPr/>
          </a:p>
          <a:p>
            <a:pPr indent="-342793" lvl="0" marL="342793" rtl="0" algn="l">
              <a:spcBef>
                <a:spcPts val="440"/>
              </a:spcBef>
              <a:spcAft>
                <a:spcPts val="0"/>
              </a:spcAft>
              <a:buClr>
                <a:schemeClr val="dk1"/>
              </a:buClr>
              <a:buSzPts val="2200"/>
              <a:buFont typeface="Arial"/>
              <a:buChar char="•"/>
            </a:pPr>
            <a:r>
              <a:rPr lang="en-US" sz="2200">
                <a:latin typeface="Calibri"/>
                <a:ea typeface="Calibri"/>
                <a:cs typeface="Calibri"/>
                <a:sym typeface="Calibri"/>
              </a:rPr>
              <a:t>Rollover warning</a:t>
            </a:r>
            <a:endParaRPr/>
          </a:p>
          <a:p>
            <a:pPr indent="-164993" lvl="0" marL="342793" rtl="0" algn="l">
              <a:spcBef>
                <a:spcPts val="560"/>
              </a:spcBef>
              <a:spcAft>
                <a:spcPts val="0"/>
              </a:spcAft>
              <a:buClr>
                <a:schemeClr val="dk1"/>
              </a:buClr>
              <a:buSzPts val="2800"/>
              <a:buNone/>
            </a:pPr>
            <a:r>
              <a:t/>
            </a:r>
            <a:endParaRPr/>
          </a:p>
        </p:txBody>
      </p:sp>
      <p:pic>
        <p:nvPicPr>
          <p:cNvPr descr="Emergency vehicle warning with DSRC" id="2019" name="Google Shape;2019;p185"/>
          <p:cNvPicPr preferRelativeResize="0"/>
          <p:nvPr/>
        </p:nvPicPr>
        <p:blipFill rotWithShape="1">
          <a:blip r:embed="rId3">
            <a:alphaModFix/>
          </a:blip>
          <a:srcRect b="0" l="0" r="0" t="0"/>
          <a:stretch/>
        </p:blipFill>
        <p:spPr>
          <a:xfrm>
            <a:off x="3513600" y="5282475"/>
            <a:ext cx="5616000" cy="158128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3" name="Shape 2023"/>
        <p:cNvGrpSpPr/>
        <p:nvPr/>
      </p:nvGrpSpPr>
      <p:grpSpPr>
        <a:xfrm>
          <a:off x="0" y="0"/>
          <a:ext cx="0" cy="0"/>
          <a:chOff x="0" y="0"/>
          <a:chExt cx="0" cy="0"/>
        </a:xfrm>
      </p:grpSpPr>
      <p:sp>
        <p:nvSpPr>
          <p:cNvPr id="2024" name="Google Shape;2024;p186"/>
          <p:cNvSpPr txBox="1"/>
          <p:nvPr>
            <p:ph type="title"/>
          </p:nvPr>
        </p:nvSpPr>
        <p:spPr>
          <a:xfrm>
            <a:off x="456480" y="41766"/>
            <a:ext cx="8225280" cy="1142039"/>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International Scenario: Japan</a:t>
            </a:r>
            <a:endParaRPr/>
          </a:p>
        </p:txBody>
      </p:sp>
      <p:pic>
        <p:nvPicPr>
          <p:cNvPr id="2025" name="Google Shape;2025;p186"/>
          <p:cNvPicPr preferRelativeResize="0"/>
          <p:nvPr/>
        </p:nvPicPr>
        <p:blipFill rotWithShape="1">
          <a:blip r:embed="rId3">
            <a:alphaModFix/>
          </a:blip>
          <a:srcRect b="2950" l="2100" r="0" t="3999"/>
          <a:stretch/>
        </p:blipFill>
        <p:spPr>
          <a:xfrm>
            <a:off x="632161" y="1330700"/>
            <a:ext cx="8036640" cy="433197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187"/>
          <p:cNvSpPr txBox="1"/>
          <p:nvPr>
            <p:ph type="title"/>
          </p:nvPr>
        </p:nvSpPr>
        <p:spPr>
          <a:xfrm>
            <a:off x="414720" y="276509"/>
            <a:ext cx="8225280" cy="691273"/>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Across the Globe</a:t>
            </a:r>
            <a:endParaRPr/>
          </a:p>
        </p:txBody>
      </p:sp>
      <p:pic>
        <p:nvPicPr>
          <p:cNvPr descr="http://t2.gstatic.com/images?q=tbn:ANd9GcR7xiRFLG7BVB6lVwftILwvnqRByF0HiZaV3yxoK5m06UinnWA0Tw" id="2031" name="Google Shape;2031;p187"/>
          <p:cNvPicPr preferRelativeResize="0"/>
          <p:nvPr/>
        </p:nvPicPr>
        <p:blipFill rotWithShape="1">
          <a:blip r:embed="rId3">
            <a:alphaModFix/>
          </a:blip>
          <a:srcRect b="0" l="0" r="0" t="0"/>
          <a:stretch/>
        </p:blipFill>
        <p:spPr>
          <a:xfrm>
            <a:off x="760320" y="1412789"/>
            <a:ext cx="2488320" cy="636547"/>
          </a:xfrm>
          <a:prstGeom prst="rect">
            <a:avLst/>
          </a:prstGeom>
          <a:noFill/>
          <a:ln>
            <a:noFill/>
          </a:ln>
        </p:spPr>
      </p:pic>
      <p:pic>
        <p:nvPicPr>
          <p:cNvPr descr="http://t0.gstatic.com/images?q=tbn:ANd9GcQJ4uwyM3_0FQNEp9vqjmtEZ8sjkG08fZJyeGC5o7c2UTs7o9tt" id="2032" name="Google Shape;2032;p187"/>
          <p:cNvPicPr preferRelativeResize="0"/>
          <p:nvPr/>
        </p:nvPicPr>
        <p:blipFill rotWithShape="1">
          <a:blip r:embed="rId4">
            <a:alphaModFix/>
          </a:blip>
          <a:srcRect b="0" l="0" r="0" t="0"/>
          <a:stretch/>
        </p:blipFill>
        <p:spPr>
          <a:xfrm>
            <a:off x="552960" y="2173189"/>
            <a:ext cx="3052800" cy="557338"/>
          </a:xfrm>
          <a:prstGeom prst="rect">
            <a:avLst/>
          </a:prstGeom>
          <a:noFill/>
          <a:ln>
            <a:noFill/>
          </a:ln>
        </p:spPr>
      </p:pic>
      <p:pic>
        <p:nvPicPr>
          <p:cNvPr descr="http://t1.gstatic.com/images?q=tbn:ANd9GcRDDekWEJOAet4gvyqcb6OaI5yV4iwrtotpfdlXAgaTp81I8rHBoQ" id="2033" name="Google Shape;2033;p187"/>
          <p:cNvPicPr preferRelativeResize="0"/>
          <p:nvPr/>
        </p:nvPicPr>
        <p:blipFill rotWithShape="1">
          <a:blip r:embed="rId5">
            <a:alphaModFix/>
          </a:blip>
          <a:srcRect b="10779" l="0" r="0" t="17844"/>
          <a:stretch/>
        </p:blipFill>
        <p:spPr>
          <a:xfrm>
            <a:off x="829440" y="3110726"/>
            <a:ext cx="2142720" cy="612065"/>
          </a:xfrm>
          <a:prstGeom prst="rect">
            <a:avLst/>
          </a:prstGeom>
          <a:noFill/>
          <a:ln>
            <a:noFill/>
          </a:ln>
        </p:spPr>
      </p:pic>
      <p:pic>
        <p:nvPicPr>
          <p:cNvPr descr="http://cms.ukintpress.com/UserFiles/Cohda-Wireless-logo-300.jpg" id="2034" name="Google Shape;2034;p187"/>
          <p:cNvPicPr preferRelativeResize="0"/>
          <p:nvPr/>
        </p:nvPicPr>
        <p:blipFill rotWithShape="1">
          <a:blip r:embed="rId6">
            <a:alphaModFix/>
          </a:blip>
          <a:srcRect b="0" l="2261" r="2733" t="57731"/>
          <a:stretch/>
        </p:blipFill>
        <p:spPr>
          <a:xfrm>
            <a:off x="691200" y="3970497"/>
            <a:ext cx="2903040" cy="708554"/>
          </a:xfrm>
          <a:prstGeom prst="rect">
            <a:avLst/>
          </a:prstGeom>
          <a:noFill/>
          <a:ln>
            <a:noFill/>
          </a:ln>
        </p:spPr>
      </p:pic>
      <p:pic>
        <p:nvPicPr>
          <p:cNvPr descr="http://t0.gstatic.com/images?q=tbn:ANd9GcS68HdEPphKperVe1gKq-8hRIFLFiusVhzv0PEx_3SRvt3l6Pxi" id="2035" name="Google Shape;2035;p187"/>
          <p:cNvPicPr preferRelativeResize="0"/>
          <p:nvPr/>
        </p:nvPicPr>
        <p:blipFill rotWithShape="1">
          <a:blip r:embed="rId7">
            <a:alphaModFix/>
          </a:blip>
          <a:srcRect b="0" l="0" r="0" t="0"/>
          <a:stretch/>
        </p:blipFill>
        <p:spPr>
          <a:xfrm>
            <a:off x="1105920" y="4938279"/>
            <a:ext cx="1866240" cy="455088"/>
          </a:xfrm>
          <a:prstGeom prst="rect">
            <a:avLst/>
          </a:prstGeom>
          <a:noFill/>
          <a:ln>
            <a:noFill/>
          </a:ln>
        </p:spPr>
      </p:pic>
      <p:pic>
        <p:nvPicPr>
          <p:cNvPr descr="SAE International" id="2036" name="Google Shape;2036;p187"/>
          <p:cNvPicPr preferRelativeResize="0"/>
          <p:nvPr/>
        </p:nvPicPr>
        <p:blipFill rotWithShape="1">
          <a:blip r:embed="rId8">
            <a:alphaModFix/>
          </a:blip>
          <a:srcRect b="0" l="0" r="0" t="0"/>
          <a:stretch/>
        </p:blipFill>
        <p:spPr>
          <a:xfrm>
            <a:off x="5598720" y="1382545"/>
            <a:ext cx="2871360" cy="414764"/>
          </a:xfrm>
          <a:prstGeom prst="rect">
            <a:avLst/>
          </a:prstGeom>
          <a:noFill/>
          <a:ln>
            <a:noFill/>
          </a:ln>
        </p:spPr>
      </p:pic>
      <p:pic>
        <p:nvPicPr>
          <p:cNvPr descr="http://t0.gstatic.com/images?q=tbn:ANd9GcTA7g8f7Wc6EEteRskbjwAUiscq1pC1DuVZ8JsxZ9AJDoHAsBIkvg" id="2037" name="Google Shape;2037;p187"/>
          <p:cNvPicPr preferRelativeResize="0"/>
          <p:nvPr/>
        </p:nvPicPr>
        <p:blipFill rotWithShape="1">
          <a:blip r:embed="rId9">
            <a:alphaModFix/>
          </a:blip>
          <a:srcRect b="17451" l="3945" r="5315" t="21401"/>
          <a:stretch/>
        </p:blipFill>
        <p:spPr>
          <a:xfrm>
            <a:off x="5667840" y="2073818"/>
            <a:ext cx="2695680" cy="661030"/>
          </a:xfrm>
          <a:prstGeom prst="rect">
            <a:avLst/>
          </a:prstGeom>
          <a:noFill/>
          <a:ln>
            <a:noFill/>
          </a:ln>
        </p:spPr>
      </p:pic>
      <p:pic>
        <p:nvPicPr>
          <p:cNvPr descr="http://t2.gstatic.com/images?q=tbn:ANd9GcS571trXel5aCqYilUyG2edR1VpLLq8_QeAHILqxGLoofPP1KZl" id="2038" name="Google Shape;2038;p187"/>
          <p:cNvPicPr preferRelativeResize="0"/>
          <p:nvPr/>
        </p:nvPicPr>
        <p:blipFill rotWithShape="1">
          <a:blip r:embed="rId10">
            <a:alphaModFix/>
          </a:blip>
          <a:srcRect b="0" l="0" r="0" t="0"/>
          <a:stretch/>
        </p:blipFill>
        <p:spPr>
          <a:xfrm>
            <a:off x="5736960" y="3110726"/>
            <a:ext cx="2557440" cy="1054191"/>
          </a:xfrm>
          <a:prstGeom prst="rect">
            <a:avLst/>
          </a:prstGeom>
          <a:noFill/>
          <a:ln>
            <a:noFill/>
          </a:ln>
        </p:spPr>
      </p:pic>
      <p:pic>
        <p:nvPicPr>
          <p:cNvPr descr="ARIB" id="2039" name="Google Shape;2039;p187"/>
          <p:cNvPicPr preferRelativeResize="0"/>
          <p:nvPr/>
        </p:nvPicPr>
        <p:blipFill rotWithShape="1">
          <a:blip r:embed="rId11">
            <a:alphaModFix/>
          </a:blip>
          <a:srcRect b="0" l="3509" r="5263" t="0"/>
          <a:stretch/>
        </p:blipFill>
        <p:spPr>
          <a:xfrm>
            <a:off x="5736960" y="4424145"/>
            <a:ext cx="2557440" cy="914496"/>
          </a:xfrm>
          <a:prstGeom prst="rect">
            <a:avLst/>
          </a:prstGeom>
          <a:noFill/>
          <a:ln>
            <a:noFill/>
          </a:ln>
        </p:spPr>
      </p:pic>
      <p:cxnSp>
        <p:nvCxnSpPr>
          <p:cNvPr id="2040" name="Google Shape;2040;p187"/>
          <p:cNvCxnSpPr/>
          <p:nvPr/>
        </p:nvCxnSpPr>
        <p:spPr>
          <a:xfrm>
            <a:off x="4492800" y="1313418"/>
            <a:ext cx="0" cy="5322799"/>
          </a:xfrm>
          <a:prstGeom prst="straightConnector1">
            <a:avLst/>
          </a:prstGeom>
          <a:noFill/>
          <a:ln cap="flat" cmpd="sng" w="28575">
            <a:solidFill>
              <a:srgbClr val="800000"/>
            </a:solidFill>
            <a:prstDash val="dot"/>
            <a:round/>
            <a:headEnd len="med" w="med" type="diamond"/>
            <a:tailEnd len="med" w="med" type="diamond"/>
          </a:ln>
        </p:spPr>
      </p:cxnSp>
      <p:sp>
        <p:nvSpPr>
          <p:cNvPr id="2041" name="Google Shape;2041;p187"/>
          <p:cNvSpPr txBox="1"/>
          <p:nvPr/>
        </p:nvSpPr>
        <p:spPr>
          <a:xfrm>
            <a:off x="483840" y="6158087"/>
            <a:ext cx="3386880" cy="556065"/>
          </a:xfrm>
          <a:prstGeom prst="rect">
            <a:avLst/>
          </a:prstGeom>
          <a:noFill/>
          <a:ln>
            <a:noFill/>
          </a:ln>
        </p:spPr>
        <p:txBody>
          <a:bodyPr anchorCtr="0" anchor="t" bIns="41450" lIns="82925" spcFirstLastPara="1" rIns="82925" wrap="square" tIns="41450">
            <a:spAutoFit/>
          </a:bodyPr>
          <a:lstStyle/>
          <a:p>
            <a:pPr indent="0" lvl="0" marL="0" marR="0" rtl="0" algn="ctr">
              <a:lnSpc>
                <a:spcPct val="93000"/>
              </a:lnSpc>
              <a:spcBef>
                <a:spcPts val="0"/>
              </a:spcBef>
              <a:spcAft>
                <a:spcPts val="0"/>
              </a:spcAft>
              <a:buClr>
                <a:srgbClr val="000000"/>
              </a:buClr>
              <a:buSzPts val="3300"/>
              <a:buFont typeface="Times New Roman"/>
              <a:buNone/>
            </a:pPr>
            <a:r>
              <a:rPr b="1" lang="en-US" sz="3300">
                <a:solidFill>
                  <a:srgbClr val="4D4D4D"/>
                </a:solidFill>
                <a:latin typeface="Calibri"/>
                <a:ea typeface="Calibri"/>
                <a:cs typeface="Calibri"/>
                <a:sym typeface="Calibri"/>
              </a:rPr>
              <a:t>DSRC Vendors</a:t>
            </a:r>
            <a:endParaRPr/>
          </a:p>
        </p:txBody>
      </p:sp>
      <p:sp>
        <p:nvSpPr>
          <p:cNvPr id="2042" name="Google Shape;2042;p187"/>
          <p:cNvSpPr/>
          <p:nvPr/>
        </p:nvSpPr>
        <p:spPr>
          <a:xfrm>
            <a:off x="5253120" y="6158087"/>
            <a:ext cx="2947566" cy="556065"/>
          </a:xfrm>
          <a:prstGeom prst="rect">
            <a:avLst/>
          </a:prstGeom>
          <a:noFill/>
          <a:ln>
            <a:noFill/>
          </a:ln>
        </p:spPr>
        <p:txBody>
          <a:bodyPr anchorCtr="0" anchor="t" bIns="41450" lIns="82925" spcFirstLastPara="1" rIns="82925" wrap="square" tIns="41450">
            <a:spAutoFit/>
          </a:bodyPr>
          <a:lstStyle/>
          <a:p>
            <a:pPr indent="0" lvl="0" marL="0" marR="0" rtl="0" algn="l">
              <a:lnSpc>
                <a:spcPct val="93000"/>
              </a:lnSpc>
              <a:spcBef>
                <a:spcPts val="0"/>
              </a:spcBef>
              <a:spcAft>
                <a:spcPts val="0"/>
              </a:spcAft>
              <a:buClr>
                <a:srgbClr val="000000"/>
              </a:buClr>
              <a:buSzPts val="3300"/>
              <a:buFont typeface="Times New Roman"/>
              <a:buNone/>
            </a:pPr>
            <a:r>
              <a:rPr b="1" lang="en-US" sz="3300">
                <a:solidFill>
                  <a:srgbClr val="4D4D4D"/>
                </a:solidFill>
                <a:latin typeface="Calibri"/>
                <a:ea typeface="Calibri"/>
                <a:cs typeface="Calibri"/>
                <a:sym typeface="Calibri"/>
              </a:rPr>
              <a:t>DSRC Standards</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188"/>
          <p:cNvSpPr txBox="1"/>
          <p:nvPr>
            <p:ph type="title"/>
          </p:nvPr>
        </p:nvSpPr>
        <p:spPr>
          <a:xfrm>
            <a:off x="456480" y="273629"/>
            <a:ext cx="8225280" cy="87417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DSRC Devices</a:t>
            </a:r>
            <a:endParaRPr/>
          </a:p>
        </p:txBody>
      </p:sp>
      <p:pic>
        <p:nvPicPr>
          <p:cNvPr descr="http://www.aradasystems.com/wp-content/uploads/2013/04/arada22.png" id="2048" name="Google Shape;2048;p188"/>
          <p:cNvPicPr preferRelativeResize="0"/>
          <p:nvPr/>
        </p:nvPicPr>
        <p:blipFill rotWithShape="1">
          <a:blip r:embed="rId3">
            <a:alphaModFix/>
          </a:blip>
          <a:srcRect b="0" l="0" r="0" t="0"/>
          <a:stretch/>
        </p:blipFill>
        <p:spPr>
          <a:xfrm>
            <a:off x="552960" y="1712340"/>
            <a:ext cx="2232000" cy="1036909"/>
          </a:xfrm>
          <a:prstGeom prst="rect">
            <a:avLst/>
          </a:prstGeom>
          <a:noFill/>
          <a:ln cap="flat" cmpd="sng" w="9525">
            <a:solidFill>
              <a:srgbClr val="31859B"/>
            </a:solidFill>
            <a:prstDash val="solid"/>
            <a:round/>
            <a:headEnd len="sm" w="sm" type="none"/>
            <a:tailEnd len="sm" w="sm" type="none"/>
          </a:ln>
        </p:spPr>
      </p:pic>
      <p:pic>
        <p:nvPicPr>
          <p:cNvPr descr="http://itsworldcongress.org/wp-content/uploads/2014/04/arada3.png" id="2049" name="Google Shape;2049;p188"/>
          <p:cNvPicPr preferRelativeResize="0"/>
          <p:nvPr/>
        </p:nvPicPr>
        <p:blipFill rotWithShape="1">
          <a:blip r:embed="rId4">
            <a:alphaModFix/>
          </a:blip>
          <a:srcRect b="52486" l="0" r="0" t="0"/>
          <a:stretch/>
        </p:blipFill>
        <p:spPr>
          <a:xfrm>
            <a:off x="3077280" y="1712340"/>
            <a:ext cx="2016000" cy="1036909"/>
          </a:xfrm>
          <a:prstGeom prst="rect">
            <a:avLst/>
          </a:prstGeom>
          <a:noFill/>
          <a:ln cap="flat" cmpd="sng" w="9525">
            <a:solidFill>
              <a:srgbClr val="31859B"/>
            </a:solidFill>
            <a:prstDash val="solid"/>
            <a:round/>
            <a:headEnd len="sm" w="sm" type="none"/>
            <a:tailEnd len="sm" w="sm" type="none"/>
          </a:ln>
        </p:spPr>
      </p:pic>
      <p:pic>
        <p:nvPicPr>
          <p:cNvPr descr="http://cms.ukintpress.com/UserFiles/Image/TTT%20images/2013/03%20march/13.03.13/Kapsch-5_9GHz-DSRC-transeiver.gif" id="2050" name="Google Shape;2050;p188"/>
          <p:cNvPicPr preferRelativeResize="0"/>
          <p:nvPr/>
        </p:nvPicPr>
        <p:blipFill rotWithShape="1">
          <a:blip r:embed="rId5">
            <a:alphaModFix/>
          </a:blip>
          <a:srcRect b="0" l="0" r="0" t="0"/>
          <a:stretch/>
        </p:blipFill>
        <p:spPr>
          <a:xfrm>
            <a:off x="2973600" y="2989755"/>
            <a:ext cx="2198880" cy="989384"/>
          </a:xfrm>
          <a:prstGeom prst="rect">
            <a:avLst/>
          </a:prstGeom>
          <a:noFill/>
          <a:ln cap="flat" cmpd="sng" w="9525">
            <a:solidFill>
              <a:srgbClr val="00B0F0"/>
            </a:solidFill>
            <a:prstDash val="solid"/>
            <a:miter lim="800000"/>
            <a:headEnd len="sm" w="sm" type="none"/>
            <a:tailEnd len="sm" w="sm" type="none"/>
          </a:ln>
        </p:spPr>
      </p:pic>
      <p:pic>
        <p:nvPicPr>
          <p:cNvPr descr="https://www.kapsch.net/KapschInternet/media/TrafficCom/Header/header_59obu.jpg" id="2051" name="Google Shape;2051;p188"/>
          <p:cNvPicPr preferRelativeResize="0"/>
          <p:nvPr/>
        </p:nvPicPr>
        <p:blipFill rotWithShape="1">
          <a:blip r:embed="rId6">
            <a:alphaModFix/>
          </a:blip>
          <a:srcRect b="9853" l="0" r="67715" t="16076"/>
          <a:stretch/>
        </p:blipFill>
        <p:spPr>
          <a:xfrm>
            <a:off x="552960" y="2989755"/>
            <a:ext cx="2203200" cy="989384"/>
          </a:xfrm>
          <a:prstGeom prst="rect">
            <a:avLst/>
          </a:prstGeom>
          <a:noFill/>
          <a:ln cap="flat" cmpd="sng" w="9525">
            <a:solidFill>
              <a:srgbClr val="00B0F0"/>
            </a:solidFill>
            <a:prstDash val="solid"/>
            <a:miter lim="800000"/>
            <a:headEnd len="sm" w="sm" type="none"/>
            <a:tailEnd len="sm" w="sm" type="none"/>
          </a:ln>
        </p:spPr>
      </p:pic>
      <p:pic>
        <p:nvPicPr>
          <p:cNvPr descr="mobiwave" id="2052" name="Google Shape;2052;p188"/>
          <p:cNvPicPr preferRelativeResize="0"/>
          <p:nvPr/>
        </p:nvPicPr>
        <p:blipFill rotWithShape="1">
          <a:blip r:embed="rId7">
            <a:alphaModFix/>
          </a:blip>
          <a:srcRect b="15399" l="14843" r="32087" t="0"/>
          <a:stretch/>
        </p:blipFill>
        <p:spPr>
          <a:xfrm>
            <a:off x="577441" y="4205241"/>
            <a:ext cx="2203200" cy="1054191"/>
          </a:xfrm>
          <a:prstGeom prst="rect">
            <a:avLst/>
          </a:prstGeom>
          <a:noFill/>
          <a:ln cap="flat" cmpd="sng" w="9525">
            <a:solidFill>
              <a:srgbClr val="953734"/>
            </a:solidFill>
            <a:prstDash val="solid"/>
            <a:round/>
            <a:headEnd len="sm" w="sm" type="none"/>
            <a:tailEnd len="sm" w="sm" type="none"/>
          </a:ln>
        </p:spPr>
      </p:pic>
      <p:pic>
        <p:nvPicPr>
          <p:cNvPr descr="roadside_unit" id="2053" name="Google Shape;2053;p188"/>
          <p:cNvPicPr preferRelativeResize="0"/>
          <p:nvPr/>
        </p:nvPicPr>
        <p:blipFill rotWithShape="1">
          <a:blip r:embed="rId8">
            <a:alphaModFix/>
          </a:blip>
          <a:srcRect b="22330" l="16898" r="17556" t="0"/>
          <a:stretch/>
        </p:blipFill>
        <p:spPr>
          <a:xfrm>
            <a:off x="3006720" y="4205241"/>
            <a:ext cx="2207520" cy="1054191"/>
          </a:xfrm>
          <a:prstGeom prst="rect">
            <a:avLst/>
          </a:prstGeom>
          <a:noFill/>
          <a:ln cap="flat" cmpd="sng" w="9525">
            <a:solidFill>
              <a:srgbClr val="953734"/>
            </a:solidFill>
            <a:prstDash val="solid"/>
            <a:round/>
            <a:headEnd len="sm" w="sm" type="none"/>
            <a:tailEnd len="sm" w="sm" type="none"/>
          </a:ln>
        </p:spPr>
      </p:pic>
      <p:pic>
        <p:nvPicPr>
          <p:cNvPr descr="Cohad Wireless Product" id="2054" name="Google Shape;2054;p188"/>
          <p:cNvPicPr preferRelativeResize="0"/>
          <p:nvPr/>
        </p:nvPicPr>
        <p:blipFill rotWithShape="1">
          <a:blip r:embed="rId9">
            <a:alphaModFix/>
          </a:blip>
          <a:srcRect b="0" l="0" r="0" t="0"/>
          <a:stretch/>
        </p:blipFill>
        <p:spPr>
          <a:xfrm>
            <a:off x="3019680" y="5469694"/>
            <a:ext cx="2194560" cy="1025388"/>
          </a:xfrm>
          <a:prstGeom prst="rect">
            <a:avLst/>
          </a:prstGeom>
          <a:noFill/>
          <a:ln cap="flat" cmpd="sng" w="9525">
            <a:solidFill>
              <a:srgbClr val="FFC000"/>
            </a:solidFill>
            <a:prstDash val="solid"/>
            <a:miter lim="800000"/>
            <a:headEnd len="sm" w="sm" type="none"/>
            <a:tailEnd len="sm" w="sm" type="none"/>
          </a:ln>
        </p:spPr>
      </p:pic>
      <p:pic>
        <p:nvPicPr>
          <p:cNvPr descr="http://johndayautomotivelectronics.com/wp-content/uploads/2012/08/Cohda_mk2_IMG_4650_compress-300x200.jpg" id="2055" name="Google Shape;2055;p188"/>
          <p:cNvPicPr preferRelativeResize="0"/>
          <p:nvPr/>
        </p:nvPicPr>
        <p:blipFill rotWithShape="1">
          <a:blip r:embed="rId10">
            <a:alphaModFix/>
          </a:blip>
          <a:srcRect b="11592" l="5219" r="17538" t="0"/>
          <a:stretch/>
        </p:blipFill>
        <p:spPr>
          <a:xfrm>
            <a:off x="552960" y="5484096"/>
            <a:ext cx="2269440" cy="1055631"/>
          </a:xfrm>
          <a:prstGeom prst="rect">
            <a:avLst/>
          </a:prstGeom>
          <a:noFill/>
          <a:ln cap="flat" cmpd="sng" w="9525">
            <a:solidFill>
              <a:srgbClr val="FFC000"/>
            </a:solidFill>
            <a:prstDash val="solid"/>
            <a:miter lim="800000"/>
            <a:headEnd len="sm" w="sm" type="none"/>
            <a:tailEnd len="sm" w="sm" type="none"/>
          </a:ln>
        </p:spPr>
      </p:pic>
      <p:sp>
        <p:nvSpPr>
          <p:cNvPr id="2056" name="Google Shape;2056;p188"/>
          <p:cNvSpPr txBox="1"/>
          <p:nvPr/>
        </p:nvSpPr>
        <p:spPr>
          <a:xfrm>
            <a:off x="671040" y="1147801"/>
            <a:ext cx="2016000" cy="599025"/>
          </a:xfrm>
          <a:prstGeom prst="rect">
            <a:avLst/>
          </a:prstGeom>
          <a:noFill/>
          <a:ln>
            <a:noFill/>
          </a:ln>
        </p:spPr>
        <p:txBody>
          <a:bodyPr anchorCtr="0" anchor="t" bIns="41450" lIns="82925" spcFirstLastPara="1" rIns="82925" wrap="square" tIns="41450">
            <a:spAutoFit/>
          </a:bodyPr>
          <a:lstStyle/>
          <a:p>
            <a:pPr indent="0" lvl="0" marL="0" marR="0" rtl="0" algn="ctr">
              <a:lnSpc>
                <a:spcPct val="93000"/>
              </a:lnSpc>
              <a:spcBef>
                <a:spcPts val="0"/>
              </a:spcBef>
              <a:spcAft>
                <a:spcPts val="0"/>
              </a:spcAft>
              <a:buClr>
                <a:srgbClr val="000000"/>
              </a:buClr>
              <a:buSzPts val="1800"/>
              <a:buFont typeface="Times New Roman"/>
              <a:buNone/>
            </a:pPr>
            <a:r>
              <a:rPr b="1" lang="en-US" sz="1800">
                <a:solidFill>
                  <a:srgbClr val="C00000"/>
                </a:solidFill>
                <a:latin typeface="Calibri"/>
                <a:ea typeface="Calibri"/>
                <a:cs typeface="Calibri"/>
                <a:sym typeface="Calibri"/>
              </a:rPr>
              <a:t>On Board Unit (OBU)</a:t>
            </a:r>
            <a:endParaRPr/>
          </a:p>
        </p:txBody>
      </p:sp>
      <p:sp>
        <p:nvSpPr>
          <p:cNvPr id="2057" name="Google Shape;2057;p188"/>
          <p:cNvSpPr txBox="1"/>
          <p:nvPr/>
        </p:nvSpPr>
        <p:spPr>
          <a:xfrm>
            <a:off x="3077280" y="1147801"/>
            <a:ext cx="2016000" cy="599025"/>
          </a:xfrm>
          <a:prstGeom prst="rect">
            <a:avLst/>
          </a:prstGeom>
          <a:noFill/>
          <a:ln>
            <a:noFill/>
          </a:ln>
        </p:spPr>
        <p:txBody>
          <a:bodyPr anchorCtr="0" anchor="t" bIns="41450" lIns="82925" spcFirstLastPara="1" rIns="82925" wrap="square" tIns="41450">
            <a:spAutoFit/>
          </a:bodyPr>
          <a:lstStyle/>
          <a:p>
            <a:pPr indent="0" lvl="0" marL="0" marR="0" rtl="0" algn="ctr">
              <a:lnSpc>
                <a:spcPct val="93000"/>
              </a:lnSpc>
              <a:spcBef>
                <a:spcPts val="0"/>
              </a:spcBef>
              <a:spcAft>
                <a:spcPts val="0"/>
              </a:spcAft>
              <a:buClr>
                <a:srgbClr val="000000"/>
              </a:buClr>
              <a:buSzPts val="1800"/>
              <a:buFont typeface="Times New Roman"/>
              <a:buNone/>
            </a:pPr>
            <a:r>
              <a:rPr b="1" lang="en-US" sz="1800">
                <a:solidFill>
                  <a:srgbClr val="C00000"/>
                </a:solidFill>
                <a:latin typeface="Calibri"/>
                <a:ea typeface="Calibri"/>
                <a:cs typeface="Calibri"/>
                <a:sym typeface="Calibri"/>
              </a:rPr>
              <a:t>Road Side Unit (RSU)</a:t>
            </a:r>
            <a:endParaRPr/>
          </a:p>
        </p:txBody>
      </p:sp>
      <p:sp>
        <p:nvSpPr>
          <p:cNvPr id="2058" name="Google Shape;2058;p188"/>
          <p:cNvSpPr/>
          <p:nvPr/>
        </p:nvSpPr>
        <p:spPr>
          <a:xfrm>
            <a:off x="5438880" y="2023413"/>
            <a:ext cx="622080" cy="311073"/>
          </a:xfrm>
          <a:prstGeom prst="rightArrow">
            <a:avLst>
              <a:gd fmla="val 50000" name="adj1"/>
              <a:gd fmla="val 50000" name="adj2"/>
            </a:avLst>
          </a:prstGeom>
          <a:solidFill>
            <a:srgbClr val="366092"/>
          </a:solidFill>
          <a:ln cap="flat" cmpd="sng" w="9525">
            <a:solidFill>
              <a:schemeClr val="dk1"/>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2059" name="Google Shape;2059;p188"/>
          <p:cNvSpPr/>
          <p:nvPr/>
        </p:nvSpPr>
        <p:spPr>
          <a:xfrm>
            <a:off x="5438880" y="3302267"/>
            <a:ext cx="622080" cy="311073"/>
          </a:xfrm>
          <a:prstGeom prst="rightArrow">
            <a:avLst>
              <a:gd fmla="val 50000" name="adj1"/>
              <a:gd fmla="val 50000" name="adj2"/>
            </a:avLst>
          </a:prstGeom>
          <a:solidFill>
            <a:srgbClr val="00B8FF"/>
          </a:solidFill>
          <a:ln cap="flat" cmpd="sng" w="9525">
            <a:solidFill>
              <a:schemeClr val="dk1"/>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2060" name="Google Shape;2060;p188"/>
          <p:cNvSpPr/>
          <p:nvPr/>
        </p:nvSpPr>
        <p:spPr>
          <a:xfrm>
            <a:off x="5438880" y="4581121"/>
            <a:ext cx="622080" cy="311073"/>
          </a:xfrm>
          <a:prstGeom prst="rightArrow">
            <a:avLst>
              <a:gd fmla="val 50000" name="adj1"/>
              <a:gd fmla="val 50000" name="adj2"/>
            </a:avLst>
          </a:prstGeom>
          <a:solidFill>
            <a:srgbClr val="D99593"/>
          </a:solidFill>
          <a:ln cap="flat" cmpd="sng" w="9525">
            <a:solidFill>
              <a:schemeClr val="dk1"/>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2061" name="Google Shape;2061;p188"/>
          <p:cNvSpPr/>
          <p:nvPr/>
        </p:nvSpPr>
        <p:spPr>
          <a:xfrm>
            <a:off x="5438880" y="5825412"/>
            <a:ext cx="622080" cy="311073"/>
          </a:xfrm>
          <a:prstGeom prst="rightArrow">
            <a:avLst>
              <a:gd fmla="val 50000" name="adj1"/>
              <a:gd fmla="val 50000" name="adj2"/>
            </a:avLst>
          </a:prstGeom>
          <a:solidFill>
            <a:srgbClr val="FFC000"/>
          </a:solidFill>
          <a:ln cap="flat" cmpd="sng" w="9525">
            <a:solidFill>
              <a:schemeClr val="dk1"/>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2062" name="Google Shape;2062;p188"/>
          <p:cNvSpPr txBox="1"/>
          <p:nvPr/>
        </p:nvSpPr>
        <p:spPr>
          <a:xfrm>
            <a:off x="6158880" y="1600200"/>
            <a:ext cx="2459520" cy="1114295"/>
          </a:xfrm>
          <a:prstGeom prst="rect">
            <a:avLst/>
          </a:prstGeom>
          <a:noFill/>
          <a:ln cap="flat" cmpd="sng" w="12700">
            <a:solidFill>
              <a:srgbClr val="366092"/>
            </a:solidFill>
            <a:prstDash val="solid"/>
            <a:round/>
            <a:headEnd len="sm" w="sm" type="none"/>
            <a:tailEnd len="sm" w="sm" type="none"/>
          </a:ln>
        </p:spPr>
        <p:txBody>
          <a:bodyPr anchorCtr="0" anchor="t" bIns="41450" lIns="82925" spcFirstLastPara="1" rIns="82925" wrap="square" tIns="41450">
            <a:spAutoFit/>
          </a:bodyPr>
          <a:lstStyle/>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Vendor:</a:t>
            </a:r>
            <a:r>
              <a:rPr lang="en-US" sz="1800">
                <a:solidFill>
                  <a:schemeClr val="dk1"/>
                </a:solidFill>
                <a:latin typeface="Calibri"/>
                <a:ea typeface="Calibri"/>
                <a:cs typeface="Calibri"/>
                <a:sym typeface="Calibri"/>
              </a:rPr>
              <a:t> Arada Systems</a:t>
            </a:r>
            <a:endParaRPr/>
          </a:p>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Country:</a:t>
            </a:r>
            <a:r>
              <a:rPr lang="en-US" sz="1800">
                <a:solidFill>
                  <a:schemeClr val="dk1"/>
                </a:solidFill>
                <a:latin typeface="Calibri"/>
                <a:ea typeface="Calibri"/>
                <a:cs typeface="Calibri"/>
                <a:sym typeface="Calibri"/>
              </a:rPr>
              <a:t> USA</a:t>
            </a:r>
            <a:endParaRPr/>
          </a:p>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Cost:</a:t>
            </a:r>
            <a:r>
              <a:rPr lang="en-US" sz="1800">
                <a:solidFill>
                  <a:schemeClr val="dk1"/>
                </a:solidFill>
                <a:latin typeface="Calibri"/>
                <a:ea typeface="Calibri"/>
                <a:cs typeface="Calibri"/>
                <a:sym typeface="Calibri"/>
              </a:rPr>
              <a:t>  OBU – 1.5 Lakhs</a:t>
            </a:r>
            <a:endParaRPr/>
          </a:p>
          <a:p>
            <a:pPr indent="0" lvl="0" marL="0" marR="0" rtl="0" algn="l">
              <a:lnSpc>
                <a:spcPct val="93000"/>
              </a:lnSpc>
              <a:spcBef>
                <a:spcPts val="0"/>
              </a:spcBef>
              <a:spcAft>
                <a:spcPts val="0"/>
              </a:spcAft>
              <a:buClr>
                <a:srgbClr val="000000"/>
              </a:buClr>
              <a:buSzPts val="1800"/>
              <a:buFont typeface="Times New Roman"/>
              <a:buNone/>
            </a:pPr>
            <a:r>
              <a:rPr lang="en-US" sz="1800">
                <a:solidFill>
                  <a:schemeClr val="dk1"/>
                </a:solidFill>
                <a:latin typeface="Calibri"/>
                <a:ea typeface="Calibri"/>
                <a:cs typeface="Calibri"/>
                <a:sym typeface="Calibri"/>
              </a:rPr>
              <a:t>           RSU – 2 Lakhs  </a:t>
            </a:r>
            <a:endParaRPr/>
          </a:p>
        </p:txBody>
      </p:sp>
      <p:sp>
        <p:nvSpPr>
          <p:cNvPr id="2063" name="Google Shape;2063;p188"/>
          <p:cNvSpPr txBox="1"/>
          <p:nvPr/>
        </p:nvSpPr>
        <p:spPr>
          <a:xfrm>
            <a:off x="6171841" y="2819400"/>
            <a:ext cx="2446560" cy="1114295"/>
          </a:xfrm>
          <a:prstGeom prst="rect">
            <a:avLst/>
          </a:prstGeom>
          <a:noFill/>
          <a:ln cap="flat" cmpd="sng" w="12700">
            <a:solidFill>
              <a:srgbClr val="00B0F0"/>
            </a:solidFill>
            <a:prstDash val="solid"/>
            <a:round/>
            <a:headEnd len="sm" w="sm" type="none"/>
            <a:tailEnd len="sm" w="sm" type="none"/>
          </a:ln>
        </p:spPr>
        <p:txBody>
          <a:bodyPr anchorCtr="0" anchor="t" bIns="41450" lIns="82925" spcFirstLastPara="1" rIns="82925" wrap="square" tIns="41450">
            <a:spAutoFit/>
          </a:bodyPr>
          <a:lstStyle/>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Vendor:</a:t>
            </a:r>
            <a:r>
              <a:rPr lang="en-US" sz="1800">
                <a:solidFill>
                  <a:schemeClr val="dk1"/>
                </a:solidFill>
                <a:latin typeface="Calibri"/>
                <a:ea typeface="Calibri"/>
                <a:cs typeface="Calibri"/>
                <a:sym typeface="Calibri"/>
              </a:rPr>
              <a:t> Kapsh </a:t>
            </a:r>
            <a:endParaRPr/>
          </a:p>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Country:</a:t>
            </a:r>
            <a:r>
              <a:rPr lang="en-US" sz="1800">
                <a:solidFill>
                  <a:schemeClr val="dk1"/>
                </a:solidFill>
                <a:latin typeface="Calibri"/>
                <a:ea typeface="Calibri"/>
                <a:cs typeface="Calibri"/>
                <a:sym typeface="Calibri"/>
              </a:rPr>
              <a:t> Austria</a:t>
            </a:r>
            <a:endParaRPr/>
          </a:p>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Cost:</a:t>
            </a:r>
            <a:r>
              <a:rPr lang="en-US" sz="1800">
                <a:solidFill>
                  <a:schemeClr val="dk1"/>
                </a:solidFill>
                <a:latin typeface="Calibri"/>
                <a:ea typeface="Calibri"/>
                <a:cs typeface="Calibri"/>
                <a:sym typeface="Calibri"/>
              </a:rPr>
              <a:t>  OBU – NSI</a:t>
            </a:r>
            <a:endParaRPr/>
          </a:p>
          <a:p>
            <a:pPr indent="0" lvl="0" marL="0" marR="0" rtl="0" algn="l">
              <a:lnSpc>
                <a:spcPct val="93000"/>
              </a:lnSpc>
              <a:spcBef>
                <a:spcPts val="0"/>
              </a:spcBef>
              <a:spcAft>
                <a:spcPts val="0"/>
              </a:spcAft>
              <a:buClr>
                <a:srgbClr val="000000"/>
              </a:buClr>
              <a:buSzPts val="1800"/>
              <a:buFont typeface="Times New Roman"/>
              <a:buNone/>
            </a:pPr>
            <a:r>
              <a:rPr lang="en-US" sz="1800">
                <a:solidFill>
                  <a:schemeClr val="dk1"/>
                </a:solidFill>
                <a:latin typeface="Calibri"/>
                <a:ea typeface="Calibri"/>
                <a:cs typeface="Calibri"/>
                <a:sym typeface="Calibri"/>
              </a:rPr>
              <a:t>           RSU – NSI</a:t>
            </a:r>
            <a:endParaRPr/>
          </a:p>
        </p:txBody>
      </p:sp>
      <p:sp>
        <p:nvSpPr>
          <p:cNvPr id="2064" name="Google Shape;2064;p188"/>
          <p:cNvSpPr txBox="1"/>
          <p:nvPr/>
        </p:nvSpPr>
        <p:spPr>
          <a:xfrm>
            <a:off x="6186240" y="4038600"/>
            <a:ext cx="2432160" cy="1371929"/>
          </a:xfrm>
          <a:prstGeom prst="rect">
            <a:avLst/>
          </a:prstGeom>
          <a:noFill/>
          <a:ln cap="flat" cmpd="sng" w="12700">
            <a:solidFill>
              <a:srgbClr val="D99593"/>
            </a:solidFill>
            <a:prstDash val="solid"/>
            <a:round/>
            <a:headEnd len="sm" w="sm" type="none"/>
            <a:tailEnd len="sm" w="sm" type="none"/>
          </a:ln>
        </p:spPr>
        <p:txBody>
          <a:bodyPr anchorCtr="0" anchor="t" bIns="41450" lIns="82925" spcFirstLastPara="1" rIns="82925" wrap="square" tIns="41450">
            <a:spAutoFit/>
          </a:bodyPr>
          <a:lstStyle/>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Vendor:</a:t>
            </a:r>
            <a:r>
              <a:rPr lang="en-US" sz="1800">
                <a:solidFill>
                  <a:schemeClr val="dk1"/>
                </a:solidFill>
                <a:latin typeface="Calibri"/>
                <a:ea typeface="Calibri"/>
                <a:cs typeface="Calibri"/>
                <a:sym typeface="Calibri"/>
              </a:rPr>
              <a:t> Savari Networks</a:t>
            </a:r>
            <a:endParaRPr/>
          </a:p>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Country:</a:t>
            </a:r>
            <a:r>
              <a:rPr lang="en-US" sz="1800">
                <a:solidFill>
                  <a:schemeClr val="dk1"/>
                </a:solidFill>
                <a:latin typeface="Calibri"/>
                <a:ea typeface="Calibri"/>
                <a:cs typeface="Calibri"/>
                <a:sym typeface="Calibri"/>
              </a:rPr>
              <a:t> USA</a:t>
            </a:r>
            <a:endParaRPr/>
          </a:p>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Cost:</a:t>
            </a:r>
            <a:r>
              <a:rPr lang="en-US" sz="1800">
                <a:solidFill>
                  <a:schemeClr val="dk1"/>
                </a:solidFill>
                <a:latin typeface="Calibri"/>
                <a:ea typeface="Calibri"/>
                <a:cs typeface="Calibri"/>
                <a:sym typeface="Calibri"/>
              </a:rPr>
              <a:t>  OBU – NSI</a:t>
            </a:r>
            <a:endParaRPr/>
          </a:p>
          <a:p>
            <a:pPr indent="0" lvl="0" marL="0" marR="0" rtl="0" algn="l">
              <a:lnSpc>
                <a:spcPct val="93000"/>
              </a:lnSpc>
              <a:spcBef>
                <a:spcPts val="0"/>
              </a:spcBef>
              <a:spcAft>
                <a:spcPts val="0"/>
              </a:spcAft>
              <a:buClr>
                <a:srgbClr val="000000"/>
              </a:buClr>
              <a:buSzPts val="1800"/>
              <a:buFont typeface="Times New Roman"/>
              <a:buNone/>
            </a:pPr>
            <a:r>
              <a:rPr lang="en-US" sz="1800">
                <a:solidFill>
                  <a:schemeClr val="dk1"/>
                </a:solidFill>
                <a:latin typeface="Calibri"/>
                <a:ea typeface="Calibri"/>
                <a:cs typeface="Calibri"/>
                <a:sym typeface="Calibri"/>
              </a:rPr>
              <a:t>           RSU – NSI  </a:t>
            </a:r>
            <a:endParaRPr/>
          </a:p>
        </p:txBody>
      </p:sp>
      <p:sp>
        <p:nvSpPr>
          <p:cNvPr id="2065" name="Google Shape;2065;p188"/>
          <p:cNvSpPr txBox="1"/>
          <p:nvPr/>
        </p:nvSpPr>
        <p:spPr>
          <a:xfrm>
            <a:off x="6199200" y="5478336"/>
            <a:ext cx="2419200" cy="1114295"/>
          </a:xfrm>
          <a:prstGeom prst="rect">
            <a:avLst/>
          </a:prstGeom>
          <a:noFill/>
          <a:ln cap="flat" cmpd="sng" w="12700">
            <a:solidFill>
              <a:srgbClr val="FFC000"/>
            </a:solidFill>
            <a:prstDash val="solid"/>
            <a:round/>
            <a:headEnd len="sm" w="sm" type="none"/>
            <a:tailEnd len="sm" w="sm" type="none"/>
          </a:ln>
        </p:spPr>
        <p:txBody>
          <a:bodyPr anchorCtr="0" anchor="t" bIns="41450" lIns="82925" spcFirstLastPara="1" rIns="82925" wrap="square" tIns="41450">
            <a:spAutoFit/>
          </a:bodyPr>
          <a:lstStyle/>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Vendor:</a:t>
            </a:r>
            <a:r>
              <a:rPr lang="en-US" sz="1800">
                <a:solidFill>
                  <a:schemeClr val="dk1"/>
                </a:solidFill>
                <a:latin typeface="Calibri"/>
                <a:ea typeface="Calibri"/>
                <a:cs typeface="Calibri"/>
                <a:sym typeface="Calibri"/>
              </a:rPr>
              <a:t> Cohda Wireless</a:t>
            </a:r>
            <a:endParaRPr/>
          </a:p>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Country:</a:t>
            </a:r>
            <a:r>
              <a:rPr lang="en-US" sz="1800">
                <a:solidFill>
                  <a:schemeClr val="dk1"/>
                </a:solidFill>
                <a:latin typeface="Calibri"/>
                <a:ea typeface="Calibri"/>
                <a:cs typeface="Calibri"/>
                <a:sym typeface="Calibri"/>
              </a:rPr>
              <a:t> Australia</a:t>
            </a:r>
            <a:endParaRPr/>
          </a:p>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Cost:</a:t>
            </a:r>
            <a:r>
              <a:rPr lang="en-US" sz="1800">
                <a:solidFill>
                  <a:schemeClr val="dk1"/>
                </a:solidFill>
                <a:latin typeface="Calibri"/>
                <a:ea typeface="Calibri"/>
                <a:cs typeface="Calibri"/>
                <a:sym typeface="Calibri"/>
              </a:rPr>
              <a:t>  OBU – &gt; 1.5 Lakhs</a:t>
            </a:r>
            <a:endParaRPr/>
          </a:p>
          <a:p>
            <a:pPr indent="0" lvl="0" marL="0" marR="0" rtl="0" algn="l">
              <a:lnSpc>
                <a:spcPct val="93000"/>
              </a:lnSpc>
              <a:spcBef>
                <a:spcPts val="0"/>
              </a:spcBef>
              <a:spcAft>
                <a:spcPts val="0"/>
              </a:spcAft>
              <a:buClr>
                <a:srgbClr val="000000"/>
              </a:buClr>
              <a:buSzPts val="1800"/>
              <a:buFont typeface="Times New Roman"/>
              <a:buNone/>
            </a:pPr>
            <a:r>
              <a:rPr lang="en-US" sz="1800">
                <a:solidFill>
                  <a:schemeClr val="dk1"/>
                </a:solidFill>
                <a:latin typeface="Calibri"/>
                <a:ea typeface="Calibri"/>
                <a:cs typeface="Calibri"/>
                <a:sym typeface="Calibri"/>
              </a:rPr>
              <a:t>           RSU – &gt; 2 Lakhs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189"/>
          <p:cNvSpPr txBox="1"/>
          <p:nvPr>
            <p:ph type="title"/>
          </p:nvPr>
        </p:nvSpPr>
        <p:spPr>
          <a:xfrm>
            <a:off x="457200" y="0"/>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DSRC Spectrum Allocation</a:t>
            </a:r>
            <a:endParaRPr sz="3600"/>
          </a:p>
        </p:txBody>
      </p:sp>
      <p:sp>
        <p:nvSpPr>
          <p:cNvPr id="2071" name="Google Shape;2071;p189"/>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072" name="Google Shape;2072;p189"/>
          <p:cNvGrpSpPr/>
          <p:nvPr/>
        </p:nvGrpSpPr>
        <p:grpSpPr>
          <a:xfrm>
            <a:off x="838200" y="4224235"/>
            <a:ext cx="7812303" cy="2100365"/>
            <a:chOff x="1574800" y="1785835"/>
            <a:chExt cx="7812303" cy="2100365"/>
          </a:xfrm>
        </p:grpSpPr>
        <p:grpSp>
          <p:nvGrpSpPr>
            <p:cNvPr id="2073" name="Google Shape;2073;p189"/>
            <p:cNvGrpSpPr/>
            <p:nvPr/>
          </p:nvGrpSpPr>
          <p:grpSpPr>
            <a:xfrm>
              <a:off x="1868073" y="2436779"/>
              <a:ext cx="6853370" cy="968713"/>
              <a:chOff x="2355" y="10150"/>
              <a:chExt cx="6217" cy="1507"/>
            </a:xfrm>
          </p:grpSpPr>
          <p:sp>
            <p:nvSpPr>
              <p:cNvPr id="2074" name="Google Shape;2074;p189"/>
              <p:cNvSpPr txBox="1"/>
              <p:nvPr/>
            </p:nvSpPr>
            <p:spPr>
              <a:xfrm>
                <a:off x="7778" y="10150"/>
                <a:ext cx="794" cy="1507"/>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Ch</a:t>
                </a:r>
                <a:endParaRPr sz="1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184</a:t>
                </a:r>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SCH</a:t>
                </a:r>
                <a:endParaRPr/>
              </a:p>
            </p:txBody>
          </p:sp>
          <p:sp>
            <p:nvSpPr>
              <p:cNvPr id="2075" name="Google Shape;2075;p189"/>
              <p:cNvSpPr txBox="1"/>
              <p:nvPr/>
            </p:nvSpPr>
            <p:spPr>
              <a:xfrm>
                <a:off x="2355" y="10150"/>
                <a:ext cx="495" cy="1507"/>
              </a:xfrm>
              <a:prstGeom prst="rect">
                <a:avLst/>
              </a:prstGeom>
              <a:gradFill>
                <a:gsLst>
                  <a:gs pos="0">
                    <a:srgbClr val="666666"/>
                  </a:gs>
                  <a:gs pos="50000">
                    <a:srgbClr val="CCCCCC"/>
                  </a:gs>
                  <a:gs pos="100000">
                    <a:srgbClr val="666666"/>
                  </a:gs>
                </a:gsLst>
                <a:lin ang="18900000" scaled="0"/>
              </a:gradFill>
              <a:ln cap="flat" cmpd="sng" w="12700">
                <a:solidFill>
                  <a:srgbClr val="666666"/>
                </a:solidFill>
                <a:prstDash val="solid"/>
                <a:miter lim="800000"/>
                <a:headEnd len="sm" w="sm" type="none"/>
                <a:tailEnd len="sm" w="sm" type="none"/>
              </a:ln>
              <a:effectLst>
                <a:outerShdw rotWithShape="0" algn="ctr" dir="3806097" dist="28398">
                  <a:srgbClr val="7F7F7F">
                    <a:alpha val="4980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076" name="Google Shape;2076;p189"/>
              <p:cNvSpPr txBox="1"/>
              <p:nvPr/>
            </p:nvSpPr>
            <p:spPr>
              <a:xfrm>
                <a:off x="2850" y="10150"/>
                <a:ext cx="795" cy="1507"/>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Ch</a:t>
                </a:r>
                <a:endParaRPr sz="1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172</a:t>
                </a:r>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SCH</a:t>
                </a:r>
                <a:endParaRPr b="0" i="0" sz="1400" u="none" cap="none" strike="noStrike">
                  <a:solidFill>
                    <a:schemeClr val="dk1"/>
                  </a:solidFill>
                  <a:latin typeface="Arial"/>
                  <a:ea typeface="Arial"/>
                  <a:cs typeface="Arial"/>
                  <a:sym typeface="Arial"/>
                </a:endParaRPr>
              </a:p>
            </p:txBody>
          </p:sp>
          <p:sp>
            <p:nvSpPr>
              <p:cNvPr id="2077" name="Google Shape;2077;p189"/>
              <p:cNvSpPr txBox="1"/>
              <p:nvPr/>
            </p:nvSpPr>
            <p:spPr>
              <a:xfrm>
                <a:off x="3645" y="10150"/>
                <a:ext cx="825" cy="1507"/>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Ch</a:t>
                </a:r>
                <a:endParaRPr sz="1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174</a:t>
                </a:r>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SCH</a:t>
                </a:r>
                <a:endParaRPr b="0" i="0" sz="1400" u="none" cap="none" strike="noStrike">
                  <a:solidFill>
                    <a:schemeClr val="dk1"/>
                  </a:solidFill>
                  <a:latin typeface="Arial"/>
                  <a:ea typeface="Arial"/>
                  <a:cs typeface="Arial"/>
                  <a:sym typeface="Arial"/>
                </a:endParaRPr>
              </a:p>
            </p:txBody>
          </p:sp>
          <p:sp>
            <p:nvSpPr>
              <p:cNvPr id="2078" name="Google Shape;2078;p189"/>
              <p:cNvSpPr txBox="1"/>
              <p:nvPr/>
            </p:nvSpPr>
            <p:spPr>
              <a:xfrm>
                <a:off x="4470" y="10150"/>
                <a:ext cx="825" cy="1507"/>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Ch</a:t>
                </a:r>
                <a:endParaRPr sz="1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176</a:t>
                </a:r>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SCH</a:t>
                </a:r>
                <a:endParaRPr/>
              </a:p>
            </p:txBody>
          </p:sp>
          <p:sp>
            <p:nvSpPr>
              <p:cNvPr id="2079" name="Google Shape;2079;p189"/>
              <p:cNvSpPr txBox="1"/>
              <p:nvPr/>
            </p:nvSpPr>
            <p:spPr>
              <a:xfrm>
                <a:off x="5295" y="10150"/>
                <a:ext cx="825" cy="1507"/>
              </a:xfrm>
              <a:prstGeom prst="rect">
                <a:avLst/>
              </a:prstGeom>
              <a:gradFill>
                <a:gsLst>
                  <a:gs pos="0">
                    <a:srgbClr val="FFFFFF"/>
                  </a:gs>
                  <a:gs pos="100000">
                    <a:srgbClr val="999999"/>
                  </a:gs>
                </a:gsLst>
                <a:lin ang="5400000" scaled="0"/>
              </a:gradFill>
              <a:ln cap="flat" cmpd="sng" w="12700">
                <a:solidFill>
                  <a:srgbClr val="666666"/>
                </a:solidFill>
                <a:prstDash val="solid"/>
                <a:miter lim="800000"/>
                <a:headEnd len="sm" w="sm" type="none"/>
                <a:tailEnd len="sm" w="sm" type="none"/>
              </a:ln>
              <a:effectLst>
                <a:outerShdw rotWithShape="0" algn="ctr" dir="3806097" dist="28398">
                  <a:srgbClr val="7F7F7F">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Ch</a:t>
                </a:r>
                <a:endParaRPr sz="1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178</a:t>
                </a:r>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CCH</a:t>
                </a:r>
                <a:endParaRPr/>
              </a:p>
            </p:txBody>
          </p:sp>
          <p:sp>
            <p:nvSpPr>
              <p:cNvPr id="2080" name="Google Shape;2080;p189"/>
              <p:cNvSpPr txBox="1"/>
              <p:nvPr/>
            </p:nvSpPr>
            <p:spPr>
              <a:xfrm>
                <a:off x="6120" y="10150"/>
                <a:ext cx="825" cy="1507"/>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Ch</a:t>
                </a:r>
                <a:endParaRPr sz="1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180</a:t>
                </a:r>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SCH</a:t>
                </a:r>
                <a:endParaRPr/>
              </a:p>
            </p:txBody>
          </p:sp>
          <p:sp>
            <p:nvSpPr>
              <p:cNvPr id="2081" name="Google Shape;2081;p189"/>
              <p:cNvSpPr txBox="1"/>
              <p:nvPr/>
            </p:nvSpPr>
            <p:spPr>
              <a:xfrm>
                <a:off x="6945" y="10150"/>
                <a:ext cx="825" cy="1507"/>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Ch</a:t>
                </a:r>
                <a:endParaRPr sz="14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182</a:t>
                </a:r>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SCH</a:t>
                </a:r>
                <a:endParaRPr/>
              </a:p>
            </p:txBody>
          </p:sp>
        </p:grpSp>
        <p:sp>
          <p:nvSpPr>
            <p:cNvPr id="2082" name="Google Shape;2082;p189"/>
            <p:cNvSpPr/>
            <p:nvPr/>
          </p:nvSpPr>
          <p:spPr>
            <a:xfrm rot="-5400000">
              <a:off x="6932018" y="1434025"/>
              <a:ext cx="53502" cy="1758263"/>
            </a:xfrm>
            <a:prstGeom prst="rightBrace">
              <a:avLst>
                <a:gd fmla="val 108553" name="adj1"/>
                <a:gd fmla="val 50000" name="adj2"/>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3" name="Google Shape;2083;p189"/>
            <p:cNvSpPr/>
            <p:nvPr/>
          </p:nvSpPr>
          <p:spPr>
            <a:xfrm rot="-5400000">
              <a:off x="2104023" y="2052482"/>
              <a:ext cx="73768" cy="545668"/>
            </a:xfrm>
            <a:prstGeom prst="rightBrace">
              <a:avLst>
                <a:gd fmla="val 45330" name="adj1"/>
                <a:gd fmla="val 50000" name="adj2"/>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4" name="Google Shape;2084;p189"/>
            <p:cNvSpPr txBox="1"/>
            <p:nvPr/>
          </p:nvSpPr>
          <p:spPr>
            <a:xfrm>
              <a:off x="1574800" y="1990928"/>
              <a:ext cx="1109525" cy="37127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Reserved</a:t>
              </a:r>
              <a:endParaRPr b="0" i="0" sz="2400" u="none" cap="none" strike="noStrike">
                <a:solidFill>
                  <a:schemeClr val="dk1"/>
                </a:solidFill>
                <a:latin typeface="Arial"/>
                <a:ea typeface="Arial"/>
                <a:cs typeface="Arial"/>
                <a:sym typeface="Arial"/>
              </a:endParaRPr>
            </a:p>
          </p:txBody>
        </p:sp>
        <p:sp>
          <p:nvSpPr>
            <p:cNvPr id="2085" name="Google Shape;2085;p189"/>
            <p:cNvSpPr/>
            <p:nvPr/>
          </p:nvSpPr>
          <p:spPr>
            <a:xfrm rot="-5400000">
              <a:off x="4158869" y="1401035"/>
              <a:ext cx="92413" cy="1829916"/>
            </a:xfrm>
            <a:prstGeom prst="rightBrace">
              <a:avLst>
                <a:gd fmla="val 121345" name="adj1"/>
                <a:gd fmla="val 50000" name="adj2"/>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6" name="Google Shape;2086;p189"/>
            <p:cNvSpPr txBox="1"/>
            <p:nvPr/>
          </p:nvSpPr>
          <p:spPr>
            <a:xfrm>
              <a:off x="3099437" y="1785835"/>
              <a:ext cx="2243301" cy="5001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Channel 175</a:t>
              </a:r>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Alternative (20 mHz)</a:t>
              </a:r>
              <a:endParaRPr sz="14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
          <p:nvSpPr>
            <p:cNvPr id="2087" name="Google Shape;2087;p189"/>
            <p:cNvSpPr txBox="1"/>
            <p:nvPr/>
          </p:nvSpPr>
          <p:spPr>
            <a:xfrm>
              <a:off x="1574800" y="3432784"/>
              <a:ext cx="604093" cy="26507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5.850</a:t>
              </a:r>
              <a:endParaRPr b="0" i="0" sz="1800" u="none" cap="none" strike="noStrike">
                <a:solidFill>
                  <a:schemeClr val="dk1"/>
                </a:solidFill>
                <a:latin typeface="Arial"/>
                <a:ea typeface="Arial"/>
                <a:cs typeface="Arial"/>
                <a:sym typeface="Arial"/>
              </a:endParaRPr>
            </a:p>
          </p:txBody>
        </p:sp>
        <p:sp>
          <p:nvSpPr>
            <p:cNvPr id="2088" name="Google Shape;2088;p189"/>
            <p:cNvSpPr txBox="1"/>
            <p:nvPr/>
          </p:nvSpPr>
          <p:spPr>
            <a:xfrm>
              <a:off x="2066498" y="3432783"/>
              <a:ext cx="611809" cy="2993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5.855</a:t>
              </a:r>
              <a:endParaRPr b="0" i="0" sz="1800" u="none" cap="none" strike="noStrike">
                <a:solidFill>
                  <a:schemeClr val="dk1"/>
                </a:solidFill>
                <a:latin typeface="Arial"/>
                <a:ea typeface="Arial"/>
                <a:cs typeface="Arial"/>
                <a:sym typeface="Arial"/>
              </a:endParaRPr>
            </a:p>
          </p:txBody>
        </p:sp>
        <p:sp>
          <p:nvSpPr>
            <p:cNvPr id="2089" name="Google Shape;2089;p189"/>
            <p:cNvSpPr txBox="1"/>
            <p:nvPr/>
          </p:nvSpPr>
          <p:spPr>
            <a:xfrm>
              <a:off x="2993674" y="3429000"/>
              <a:ext cx="604093" cy="26507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5.865</a:t>
              </a:r>
              <a:endParaRPr b="0" i="0" sz="1800" u="none" cap="none" strike="noStrike">
                <a:solidFill>
                  <a:schemeClr val="dk1"/>
                </a:solidFill>
                <a:latin typeface="Arial"/>
                <a:ea typeface="Arial"/>
                <a:cs typeface="Arial"/>
                <a:sym typeface="Arial"/>
              </a:endParaRPr>
            </a:p>
          </p:txBody>
        </p:sp>
        <p:sp>
          <p:nvSpPr>
            <p:cNvPr id="2090" name="Google Shape;2090;p189"/>
            <p:cNvSpPr txBox="1"/>
            <p:nvPr/>
          </p:nvSpPr>
          <p:spPr>
            <a:xfrm>
              <a:off x="3904085" y="3429000"/>
              <a:ext cx="604093" cy="2804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5.875</a:t>
              </a:r>
              <a:endParaRPr b="0" i="0" sz="1800" u="none" cap="none" strike="noStrike">
                <a:solidFill>
                  <a:schemeClr val="dk1"/>
                </a:solidFill>
                <a:latin typeface="Arial"/>
                <a:ea typeface="Arial"/>
                <a:cs typeface="Arial"/>
                <a:sym typeface="Arial"/>
              </a:endParaRPr>
            </a:p>
          </p:txBody>
        </p:sp>
        <p:sp>
          <p:nvSpPr>
            <p:cNvPr id="2091" name="Google Shape;2091;p189"/>
            <p:cNvSpPr txBox="1"/>
            <p:nvPr/>
          </p:nvSpPr>
          <p:spPr>
            <a:xfrm>
              <a:off x="4806744" y="3416300"/>
              <a:ext cx="604093" cy="26507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5.885</a:t>
              </a:r>
              <a:endParaRPr b="0" i="0" sz="1800" u="none" cap="none" strike="noStrike">
                <a:solidFill>
                  <a:schemeClr val="dk1"/>
                </a:solidFill>
                <a:latin typeface="Arial"/>
                <a:ea typeface="Arial"/>
                <a:cs typeface="Arial"/>
                <a:sym typeface="Arial"/>
              </a:endParaRPr>
            </a:p>
          </p:txBody>
        </p:sp>
        <p:sp>
          <p:nvSpPr>
            <p:cNvPr id="2092" name="Google Shape;2092;p189"/>
            <p:cNvSpPr txBox="1"/>
            <p:nvPr/>
          </p:nvSpPr>
          <p:spPr>
            <a:xfrm>
              <a:off x="5725229" y="3420894"/>
              <a:ext cx="604093" cy="2748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5.895</a:t>
              </a:r>
              <a:endParaRPr b="0" i="0" sz="1800" u="none" cap="none" strike="noStrike">
                <a:solidFill>
                  <a:schemeClr val="dk1"/>
                </a:solidFill>
                <a:latin typeface="Arial"/>
                <a:ea typeface="Arial"/>
                <a:cs typeface="Arial"/>
                <a:sym typeface="Arial"/>
              </a:endParaRPr>
            </a:p>
          </p:txBody>
        </p:sp>
        <p:sp>
          <p:nvSpPr>
            <p:cNvPr id="2093" name="Google Shape;2093;p189"/>
            <p:cNvSpPr txBox="1"/>
            <p:nvPr/>
          </p:nvSpPr>
          <p:spPr>
            <a:xfrm>
              <a:off x="6599399" y="3414139"/>
              <a:ext cx="604093" cy="2942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5.905</a:t>
              </a:r>
              <a:endParaRPr b="0" i="0" sz="1800" u="none" cap="none" strike="noStrike">
                <a:solidFill>
                  <a:schemeClr val="dk1"/>
                </a:solidFill>
                <a:latin typeface="Arial"/>
                <a:ea typeface="Arial"/>
                <a:cs typeface="Arial"/>
                <a:sym typeface="Arial"/>
              </a:endParaRPr>
            </a:p>
          </p:txBody>
        </p:sp>
        <p:sp>
          <p:nvSpPr>
            <p:cNvPr id="2094" name="Google Shape;2094;p189"/>
            <p:cNvSpPr txBox="1"/>
            <p:nvPr/>
          </p:nvSpPr>
          <p:spPr>
            <a:xfrm>
              <a:off x="7552940" y="3414139"/>
              <a:ext cx="604093" cy="2942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5.915</a:t>
              </a:r>
              <a:endParaRPr b="0" i="0" sz="1800" u="none" cap="none" strike="noStrike">
                <a:solidFill>
                  <a:schemeClr val="dk1"/>
                </a:solidFill>
                <a:latin typeface="Arial"/>
                <a:ea typeface="Arial"/>
                <a:cs typeface="Arial"/>
                <a:sym typeface="Arial"/>
              </a:endParaRPr>
            </a:p>
          </p:txBody>
        </p:sp>
        <p:sp>
          <p:nvSpPr>
            <p:cNvPr id="2095" name="Google Shape;2095;p189"/>
            <p:cNvSpPr txBox="1"/>
            <p:nvPr/>
          </p:nvSpPr>
          <p:spPr>
            <a:xfrm>
              <a:off x="8396245" y="3416300"/>
              <a:ext cx="604093" cy="26507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5.925</a:t>
              </a:r>
              <a:endParaRPr b="0" i="0" sz="1800" u="none" cap="none" strike="noStrike">
                <a:solidFill>
                  <a:schemeClr val="dk1"/>
                </a:solidFill>
                <a:latin typeface="Arial"/>
                <a:ea typeface="Arial"/>
                <a:cs typeface="Arial"/>
                <a:sym typeface="Arial"/>
              </a:endParaRPr>
            </a:p>
          </p:txBody>
        </p:sp>
        <p:cxnSp>
          <p:nvCxnSpPr>
            <p:cNvPr id="2096" name="Google Shape;2096;p189"/>
            <p:cNvCxnSpPr/>
            <p:nvPr/>
          </p:nvCxnSpPr>
          <p:spPr>
            <a:xfrm>
              <a:off x="1868073" y="3733800"/>
              <a:ext cx="6873210" cy="0"/>
            </a:xfrm>
            <a:prstGeom prst="straightConnector1">
              <a:avLst/>
            </a:prstGeom>
            <a:noFill/>
            <a:ln cap="flat" cmpd="sng" w="9525">
              <a:solidFill>
                <a:srgbClr val="000000"/>
              </a:solidFill>
              <a:prstDash val="solid"/>
              <a:round/>
              <a:headEnd len="med" w="med" type="triangle"/>
              <a:tailEnd len="med" w="med" type="triangle"/>
            </a:ln>
          </p:spPr>
        </p:cxnSp>
        <p:sp>
          <p:nvSpPr>
            <p:cNvPr id="2097" name="Google Shape;2097;p189"/>
            <p:cNvSpPr txBox="1"/>
            <p:nvPr/>
          </p:nvSpPr>
          <p:spPr>
            <a:xfrm>
              <a:off x="8740570" y="3574104"/>
              <a:ext cx="646533" cy="31209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b="0" i="0" lang="en-US" sz="1200" u="none" cap="none" strike="noStrike">
                  <a:solidFill>
                    <a:schemeClr val="dk1"/>
                  </a:solidFill>
                  <a:latin typeface="Times New Roman"/>
                  <a:ea typeface="Times New Roman"/>
                  <a:cs typeface="Times New Roman"/>
                  <a:sym typeface="Times New Roman"/>
                </a:rPr>
                <a:t>(GHz)</a:t>
              </a:r>
              <a:endParaRPr b="0" i="0" sz="1800" u="none" cap="none" strike="noStrike">
                <a:solidFill>
                  <a:schemeClr val="dk1"/>
                </a:solidFill>
                <a:latin typeface="Arial"/>
                <a:ea typeface="Arial"/>
                <a:cs typeface="Arial"/>
                <a:sym typeface="Arial"/>
              </a:endParaRPr>
            </a:p>
          </p:txBody>
        </p:sp>
        <p:sp>
          <p:nvSpPr>
            <p:cNvPr id="2098" name="Google Shape;2098;p189"/>
            <p:cNvSpPr txBox="1"/>
            <p:nvPr/>
          </p:nvSpPr>
          <p:spPr>
            <a:xfrm>
              <a:off x="5862518" y="1816100"/>
              <a:ext cx="2243301" cy="5001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Channel 181</a:t>
              </a:r>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Alternative (20 mHz)</a:t>
              </a:r>
              <a:endParaRPr sz="14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grpSp>
      <p:sp>
        <p:nvSpPr>
          <p:cNvPr id="2099" name="Google Shape;2099;p189"/>
          <p:cNvSpPr/>
          <p:nvPr/>
        </p:nvSpPr>
        <p:spPr>
          <a:xfrm>
            <a:off x="228600" y="4254500"/>
            <a:ext cx="8686800" cy="2070100"/>
          </a:xfrm>
          <a:prstGeom prst="roundRect">
            <a:avLst>
              <a:gd fmla="val 9919" name="adj"/>
            </a:avLst>
          </a:prstGeom>
          <a:solidFill>
            <a:srgbClr val="00CC9B">
              <a:alpha val="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FF99"/>
              </a:solidFill>
              <a:latin typeface="Calibri"/>
              <a:ea typeface="Calibri"/>
              <a:cs typeface="Calibri"/>
              <a:sym typeface="Calibri"/>
            </a:endParaRPr>
          </a:p>
        </p:txBody>
      </p:sp>
      <p:pic>
        <p:nvPicPr>
          <p:cNvPr id="2100" name="Google Shape;2100;p189"/>
          <p:cNvPicPr preferRelativeResize="0"/>
          <p:nvPr/>
        </p:nvPicPr>
        <p:blipFill rotWithShape="1">
          <a:blip r:embed="rId3">
            <a:alphaModFix/>
          </a:blip>
          <a:srcRect b="0" l="0" r="0" t="0"/>
          <a:stretch/>
        </p:blipFill>
        <p:spPr>
          <a:xfrm>
            <a:off x="2319582" y="1295400"/>
            <a:ext cx="5015102" cy="28053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19"/>
          <p:cNvPicPr preferRelativeResize="0"/>
          <p:nvPr/>
        </p:nvPicPr>
        <p:blipFill rotWithShape="1">
          <a:blip r:embed="rId3">
            <a:alphaModFix/>
          </a:blip>
          <a:srcRect b="0" l="0" r="0" t="0"/>
          <a:stretch/>
        </p:blipFill>
        <p:spPr>
          <a:xfrm>
            <a:off x="304804" y="1543983"/>
            <a:ext cx="8610600" cy="2914650"/>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190"/>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WAVE Stack</a:t>
            </a:r>
            <a:endParaRPr/>
          </a:p>
        </p:txBody>
      </p:sp>
      <p:sp>
        <p:nvSpPr>
          <p:cNvPr id="2106" name="Google Shape;2106;p190"/>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07" name="Google Shape;2107;p190"/>
          <p:cNvPicPr preferRelativeResize="0"/>
          <p:nvPr/>
        </p:nvPicPr>
        <p:blipFill rotWithShape="1">
          <a:blip r:embed="rId3">
            <a:alphaModFix/>
          </a:blip>
          <a:srcRect b="0" l="8276" r="0" t="0"/>
          <a:stretch/>
        </p:blipFill>
        <p:spPr>
          <a:xfrm>
            <a:off x="1447800" y="1239316"/>
            <a:ext cx="6345565" cy="523768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191"/>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Protocols &amp; Standards</a:t>
            </a:r>
            <a:endParaRPr/>
          </a:p>
        </p:txBody>
      </p:sp>
      <p:sp>
        <p:nvSpPr>
          <p:cNvPr id="2113" name="Google Shape;2113;p191"/>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114" name="Google Shape;2114;p191"/>
          <p:cNvGraphicFramePr/>
          <p:nvPr/>
        </p:nvGraphicFramePr>
        <p:xfrm>
          <a:off x="838200" y="1752601"/>
          <a:ext cx="3000000" cy="3000000"/>
        </p:xfrm>
        <a:graphic>
          <a:graphicData uri="http://schemas.openxmlformats.org/drawingml/2006/table">
            <a:tbl>
              <a:tblPr>
                <a:noFill/>
                <a:tableStyleId>{0539AAC6-3C4C-4022-8F5B-71311FB0F315}</a:tableStyleId>
              </a:tblPr>
              <a:tblGrid>
                <a:gridCol w="2119575"/>
                <a:gridCol w="2105525"/>
                <a:gridCol w="3242500"/>
              </a:tblGrid>
              <a:tr h="337275">
                <a:tc>
                  <a:txBody>
                    <a:bodyPr/>
                    <a:lstStyle/>
                    <a:p>
                      <a:pPr indent="0" lvl="0" marL="0" marR="0" rtl="0" algn="ctr">
                        <a:lnSpc>
                          <a:spcPct val="115000"/>
                        </a:lnSpc>
                        <a:spcBef>
                          <a:spcPts val="0"/>
                        </a:spcBef>
                        <a:spcAft>
                          <a:spcPts val="0"/>
                        </a:spcAft>
                        <a:buNone/>
                      </a:pPr>
                      <a:r>
                        <a:rPr b="1" lang="en-US" sz="1800">
                          <a:latin typeface="Calibri"/>
                          <a:ea typeface="Calibri"/>
                          <a:cs typeface="Calibri"/>
                          <a:sym typeface="Calibri"/>
                        </a:rPr>
                        <a:t>Protocols</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latin typeface="Calibri"/>
                          <a:ea typeface="Calibri"/>
                          <a:cs typeface="Calibri"/>
                          <a:sym typeface="Calibri"/>
                        </a:rPr>
                        <a:t>Standard Document</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800">
                          <a:latin typeface="Calibri"/>
                          <a:ea typeface="Calibri"/>
                          <a:cs typeface="Calibri"/>
                          <a:sym typeface="Calibri"/>
                        </a:rPr>
                        <a:t>Purpose of the Standard</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36675">
                <a:tc>
                  <a:txBody>
                    <a:bodyPr/>
                    <a:lstStyle/>
                    <a:p>
                      <a:pPr indent="0" lvl="0" marL="0" marR="0" rtl="0" algn="just">
                        <a:lnSpc>
                          <a:spcPct val="115000"/>
                        </a:lnSpc>
                        <a:spcBef>
                          <a:spcPts val="0"/>
                        </a:spcBef>
                        <a:spcAft>
                          <a:spcPts val="0"/>
                        </a:spcAft>
                        <a:buNone/>
                      </a:pPr>
                      <a:r>
                        <a:rPr lang="en-US" sz="1600">
                          <a:latin typeface="Calibri"/>
                          <a:ea typeface="Calibri"/>
                          <a:cs typeface="Calibri"/>
                          <a:sym typeface="Calibri"/>
                        </a:rPr>
                        <a:t>WAVE PHY and MAC</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US" sz="1600">
                          <a:latin typeface="Calibri"/>
                          <a:ea typeface="Calibri"/>
                          <a:cs typeface="Calibri"/>
                          <a:sym typeface="Calibri"/>
                        </a:rPr>
                        <a:t>IEEE 802.11p</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US" sz="1600">
                          <a:latin typeface="Calibri"/>
                          <a:ea typeface="Calibri"/>
                          <a:cs typeface="Calibri"/>
                          <a:sym typeface="Calibri"/>
                        </a:rPr>
                        <a:t>Specifies the PHY and MAC functions required of an IEEE 802.11 device to work in the rapidly varying vehicular environment</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18350">
                <a:tc>
                  <a:txBody>
                    <a:bodyPr/>
                    <a:lstStyle/>
                    <a:p>
                      <a:pPr indent="0" lvl="0" marL="0" marR="0" rtl="0" algn="just">
                        <a:lnSpc>
                          <a:spcPct val="115000"/>
                        </a:lnSpc>
                        <a:spcBef>
                          <a:spcPts val="0"/>
                        </a:spcBef>
                        <a:spcAft>
                          <a:spcPts val="0"/>
                        </a:spcAft>
                        <a:buNone/>
                      </a:pPr>
                      <a:r>
                        <a:rPr lang="en-US" sz="1600">
                          <a:latin typeface="Calibri"/>
                          <a:ea typeface="Calibri"/>
                          <a:cs typeface="Calibri"/>
                          <a:sym typeface="Calibri"/>
                        </a:rPr>
                        <a:t>Multichannel Operation</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US" sz="1600">
                          <a:latin typeface="Calibri"/>
                          <a:ea typeface="Calibri"/>
                          <a:cs typeface="Calibri"/>
                          <a:sym typeface="Calibri"/>
                        </a:rPr>
                        <a:t>IEEE 1609.4</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US" sz="1600">
                          <a:latin typeface="Calibri"/>
                          <a:ea typeface="Calibri"/>
                          <a:cs typeface="Calibri"/>
                          <a:sym typeface="Calibri"/>
                        </a:rPr>
                        <a:t>Provides enhancements to the IEEE 802.11p MAC to support multichannel operation</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18350">
                <a:tc>
                  <a:txBody>
                    <a:bodyPr/>
                    <a:lstStyle/>
                    <a:p>
                      <a:pPr indent="0" lvl="0" marL="0" marR="0" rtl="0" algn="just">
                        <a:lnSpc>
                          <a:spcPct val="115000"/>
                        </a:lnSpc>
                        <a:spcBef>
                          <a:spcPts val="0"/>
                        </a:spcBef>
                        <a:spcAft>
                          <a:spcPts val="0"/>
                        </a:spcAft>
                        <a:buNone/>
                      </a:pPr>
                      <a:r>
                        <a:rPr lang="en-US" sz="1600">
                          <a:latin typeface="Calibri"/>
                          <a:ea typeface="Calibri"/>
                          <a:cs typeface="Calibri"/>
                          <a:sym typeface="Calibri"/>
                        </a:rPr>
                        <a:t>WAVE Networking Services</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US" sz="1600">
                          <a:latin typeface="Calibri"/>
                          <a:ea typeface="Calibri"/>
                          <a:cs typeface="Calibri"/>
                          <a:sym typeface="Calibri"/>
                        </a:rPr>
                        <a:t>IEEE 1609.3</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US" sz="1600">
                          <a:latin typeface="Calibri"/>
                          <a:ea typeface="Calibri"/>
                          <a:cs typeface="Calibri"/>
                          <a:sym typeface="Calibri"/>
                        </a:rPr>
                        <a:t>Provides addressing and routing services within a WAVE system</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18350">
                <a:tc>
                  <a:txBody>
                    <a:bodyPr/>
                    <a:lstStyle/>
                    <a:p>
                      <a:pPr indent="0" lvl="0" marL="0" marR="0" rtl="0" algn="just">
                        <a:lnSpc>
                          <a:spcPct val="115000"/>
                        </a:lnSpc>
                        <a:spcBef>
                          <a:spcPts val="0"/>
                        </a:spcBef>
                        <a:spcAft>
                          <a:spcPts val="0"/>
                        </a:spcAft>
                        <a:buNone/>
                      </a:pPr>
                      <a:r>
                        <a:rPr lang="en-US" sz="1600">
                          <a:latin typeface="Calibri"/>
                          <a:ea typeface="Calibri"/>
                          <a:cs typeface="Calibri"/>
                          <a:sym typeface="Calibri"/>
                        </a:rPr>
                        <a:t>WAVE security services</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US" sz="1600">
                          <a:latin typeface="Calibri"/>
                          <a:ea typeface="Calibri"/>
                          <a:cs typeface="Calibri"/>
                          <a:sym typeface="Calibri"/>
                        </a:rPr>
                        <a:t>IEEE 1609.2</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None/>
                      </a:pPr>
                      <a:r>
                        <a:rPr lang="en-US" sz="1600">
                          <a:latin typeface="Calibri"/>
                          <a:ea typeface="Calibri"/>
                          <a:cs typeface="Calibri"/>
                          <a:sym typeface="Calibri"/>
                        </a:rPr>
                        <a:t>Covers the format of secure messages and their processing</a:t>
                      </a:r>
                      <a:endParaRPr sz="1600">
                        <a:latin typeface="Calibri"/>
                        <a:ea typeface="Calibri"/>
                        <a:cs typeface="Calibri"/>
                        <a:sym typeface="Calibri"/>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192"/>
          <p:cNvSpPr txBox="1"/>
          <p:nvPr>
            <p:ph type="title"/>
          </p:nvPr>
        </p:nvSpPr>
        <p:spPr>
          <a:xfrm>
            <a:off x="456481" y="162738"/>
            <a:ext cx="8226720" cy="114348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Applications Developed</a:t>
            </a:r>
            <a:endParaRPr/>
          </a:p>
        </p:txBody>
      </p:sp>
      <p:sp>
        <p:nvSpPr>
          <p:cNvPr id="2120" name="Google Shape;2120;p192"/>
          <p:cNvSpPr txBox="1"/>
          <p:nvPr>
            <p:ph idx="1" type="body"/>
          </p:nvPr>
        </p:nvSpPr>
        <p:spPr>
          <a:xfrm>
            <a:off x="195840" y="1381106"/>
            <a:ext cx="8043840" cy="5139899"/>
          </a:xfrm>
          <a:prstGeom prst="rect">
            <a:avLst/>
          </a:prstGeom>
          <a:noFill/>
          <a:ln>
            <a:noFill/>
          </a:ln>
        </p:spPr>
        <p:txBody>
          <a:bodyPr anchorCtr="0" anchor="t" bIns="45700" lIns="91400" spcFirstLastPara="1" rIns="91400" wrap="square" tIns="45700">
            <a:normAutofit/>
          </a:bodyPr>
          <a:lstStyle/>
          <a:p>
            <a:pPr indent="-414726" lvl="0" marL="414726" rtl="0" algn="l">
              <a:lnSpc>
                <a:spcPct val="150000"/>
              </a:lnSpc>
              <a:spcBef>
                <a:spcPts val="0"/>
              </a:spcBef>
              <a:spcAft>
                <a:spcPts val="0"/>
              </a:spcAft>
              <a:buClr>
                <a:schemeClr val="dk1"/>
              </a:buClr>
              <a:buSzPts val="2500"/>
              <a:buFont typeface="Arial"/>
              <a:buChar char="•"/>
            </a:pPr>
            <a:r>
              <a:rPr lang="en-US" sz="2500"/>
              <a:t>I2V Applications</a:t>
            </a:r>
            <a:endParaRPr/>
          </a:p>
          <a:p>
            <a:pPr indent="-414726" lvl="1" marL="777611" rtl="0" algn="l">
              <a:lnSpc>
                <a:spcPct val="150000"/>
              </a:lnSpc>
              <a:spcBef>
                <a:spcPts val="440"/>
              </a:spcBef>
              <a:spcAft>
                <a:spcPts val="0"/>
              </a:spcAft>
              <a:buClr>
                <a:schemeClr val="dk1"/>
              </a:buClr>
              <a:buSzPts val="2200"/>
              <a:buFont typeface="Arial"/>
              <a:buChar char="•"/>
            </a:pPr>
            <a:r>
              <a:rPr lang="en-US" sz="2200"/>
              <a:t>Speed Limit</a:t>
            </a:r>
            <a:endParaRPr/>
          </a:p>
          <a:p>
            <a:pPr indent="-414726" lvl="1" marL="777611" rtl="0" algn="l">
              <a:lnSpc>
                <a:spcPct val="150000"/>
              </a:lnSpc>
              <a:spcBef>
                <a:spcPts val="440"/>
              </a:spcBef>
              <a:spcAft>
                <a:spcPts val="0"/>
              </a:spcAft>
              <a:buClr>
                <a:schemeClr val="dk1"/>
              </a:buClr>
              <a:buSzPts val="2200"/>
              <a:buFont typeface="Arial"/>
              <a:buChar char="•"/>
            </a:pPr>
            <a:r>
              <a:rPr lang="en-US" sz="2200"/>
              <a:t>Advisory</a:t>
            </a:r>
            <a:endParaRPr/>
          </a:p>
          <a:p>
            <a:pPr indent="-414726" lvl="1" marL="777611" rtl="0" algn="l">
              <a:lnSpc>
                <a:spcPct val="150000"/>
              </a:lnSpc>
              <a:spcBef>
                <a:spcPts val="440"/>
              </a:spcBef>
              <a:spcAft>
                <a:spcPts val="0"/>
              </a:spcAft>
              <a:buClr>
                <a:schemeClr val="dk1"/>
              </a:buClr>
              <a:buSzPts val="2200"/>
              <a:buFont typeface="Arial"/>
              <a:buChar char="•"/>
            </a:pPr>
            <a:r>
              <a:rPr lang="en-US" sz="2200"/>
              <a:t>Road Side Alert</a:t>
            </a:r>
            <a:endParaRPr/>
          </a:p>
          <a:p>
            <a:pPr indent="-414726" lvl="0" marL="414726" rtl="0" algn="l">
              <a:lnSpc>
                <a:spcPct val="150000"/>
              </a:lnSpc>
              <a:spcBef>
                <a:spcPts val="500"/>
              </a:spcBef>
              <a:spcAft>
                <a:spcPts val="0"/>
              </a:spcAft>
              <a:buClr>
                <a:schemeClr val="dk1"/>
              </a:buClr>
              <a:buSzPts val="2500"/>
              <a:buFont typeface="Arial"/>
              <a:buChar char="•"/>
            </a:pPr>
            <a:r>
              <a:rPr lang="en-US" sz="2500"/>
              <a:t>V2I Applications</a:t>
            </a:r>
            <a:endParaRPr/>
          </a:p>
          <a:p>
            <a:pPr indent="-414726" lvl="1" marL="777611" rtl="0" algn="l">
              <a:lnSpc>
                <a:spcPct val="150000"/>
              </a:lnSpc>
              <a:spcBef>
                <a:spcPts val="440"/>
              </a:spcBef>
              <a:spcAft>
                <a:spcPts val="0"/>
              </a:spcAft>
              <a:buClr>
                <a:schemeClr val="dk1"/>
              </a:buClr>
              <a:buSzPts val="2200"/>
              <a:buFont typeface="Arial"/>
              <a:buChar char="•"/>
            </a:pPr>
            <a:r>
              <a:rPr lang="en-US" sz="2200"/>
              <a:t>Probe Vehicle Data</a:t>
            </a:r>
            <a:endParaRPr/>
          </a:p>
          <a:p>
            <a:pPr indent="-414726" lvl="0" marL="414726" rtl="0" algn="l">
              <a:lnSpc>
                <a:spcPct val="150000"/>
              </a:lnSpc>
              <a:spcBef>
                <a:spcPts val="500"/>
              </a:spcBef>
              <a:spcAft>
                <a:spcPts val="0"/>
              </a:spcAft>
              <a:buClr>
                <a:schemeClr val="dk1"/>
              </a:buClr>
              <a:buSzPts val="2500"/>
              <a:buFont typeface="Arial"/>
              <a:buChar char="•"/>
            </a:pPr>
            <a:r>
              <a:rPr lang="en-US" sz="2500"/>
              <a:t>V2V Applications</a:t>
            </a:r>
            <a:endParaRPr/>
          </a:p>
          <a:p>
            <a:pPr indent="-414726" lvl="1" marL="777611" rtl="0" algn="l">
              <a:lnSpc>
                <a:spcPct val="150000"/>
              </a:lnSpc>
              <a:spcBef>
                <a:spcPts val="440"/>
              </a:spcBef>
              <a:spcAft>
                <a:spcPts val="0"/>
              </a:spcAft>
              <a:buClr>
                <a:schemeClr val="dk1"/>
              </a:buClr>
              <a:buSzPts val="2200"/>
              <a:buFont typeface="Arial"/>
              <a:buChar char="•"/>
            </a:pPr>
            <a:r>
              <a:rPr lang="en-US" sz="2200"/>
              <a:t>Co-operative Forward Collision</a:t>
            </a:r>
            <a:endParaRPr sz="2200"/>
          </a:p>
        </p:txBody>
      </p:sp>
      <p:pic>
        <p:nvPicPr>
          <p:cNvPr descr="http://10.242.10.65/pics/pvd.png" id="2121" name="Google Shape;2121;p192"/>
          <p:cNvPicPr preferRelativeResize="0"/>
          <p:nvPr/>
        </p:nvPicPr>
        <p:blipFill rotWithShape="1">
          <a:blip r:embed="rId3">
            <a:alphaModFix/>
          </a:blip>
          <a:srcRect b="0" l="0" r="0" t="0"/>
          <a:stretch/>
        </p:blipFill>
        <p:spPr>
          <a:xfrm>
            <a:off x="4498560" y="4343400"/>
            <a:ext cx="521280" cy="522775"/>
          </a:xfrm>
          <a:prstGeom prst="rect">
            <a:avLst/>
          </a:prstGeom>
          <a:noFill/>
          <a:ln>
            <a:noFill/>
          </a:ln>
        </p:spPr>
      </p:pic>
      <p:grpSp>
        <p:nvGrpSpPr>
          <p:cNvPr id="2122" name="Google Shape;2122;p192"/>
          <p:cNvGrpSpPr/>
          <p:nvPr/>
        </p:nvGrpSpPr>
        <p:grpSpPr>
          <a:xfrm>
            <a:off x="4478880" y="1905000"/>
            <a:ext cx="627360" cy="4252254"/>
            <a:chOff x="4403520" y="1981200"/>
            <a:chExt cx="627360" cy="4252254"/>
          </a:xfrm>
        </p:grpSpPr>
        <p:pic>
          <p:nvPicPr>
            <p:cNvPr descr="http://10.242.10.65/pics/adv.png" id="2123" name="Google Shape;2123;p192"/>
            <p:cNvPicPr preferRelativeResize="0"/>
            <p:nvPr/>
          </p:nvPicPr>
          <p:blipFill rotWithShape="1">
            <a:blip r:embed="rId4">
              <a:alphaModFix/>
            </a:blip>
            <a:srcRect b="0" l="0" r="0" t="0"/>
            <a:stretch/>
          </p:blipFill>
          <p:spPr>
            <a:xfrm>
              <a:off x="4471200" y="2667000"/>
              <a:ext cx="522720" cy="522775"/>
            </a:xfrm>
            <a:prstGeom prst="rect">
              <a:avLst/>
            </a:prstGeom>
            <a:noFill/>
            <a:ln>
              <a:noFill/>
            </a:ln>
          </p:spPr>
        </p:pic>
        <p:pic>
          <p:nvPicPr>
            <p:cNvPr descr="http://10.242.10.65/pics/rsa.png" id="2124" name="Google Shape;2124;p192"/>
            <p:cNvPicPr preferRelativeResize="0"/>
            <p:nvPr/>
          </p:nvPicPr>
          <p:blipFill rotWithShape="1">
            <a:blip r:embed="rId5">
              <a:alphaModFix/>
            </a:blip>
            <a:srcRect b="0" l="0" r="0" t="0"/>
            <a:stretch/>
          </p:blipFill>
          <p:spPr>
            <a:xfrm>
              <a:off x="4498560" y="3352800"/>
              <a:ext cx="521280" cy="522775"/>
            </a:xfrm>
            <a:prstGeom prst="rect">
              <a:avLst/>
            </a:prstGeom>
            <a:noFill/>
            <a:ln>
              <a:noFill/>
            </a:ln>
          </p:spPr>
        </p:pic>
        <p:pic>
          <p:nvPicPr>
            <p:cNvPr descr="http://10.242.10.65/pics/speed.png" id="2125" name="Google Shape;2125;p192"/>
            <p:cNvPicPr preferRelativeResize="0"/>
            <p:nvPr/>
          </p:nvPicPr>
          <p:blipFill rotWithShape="1">
            <a:blip r:embed="rId6">
              <a:alphaModFix/>
            </a:blip>
            <a:srcRect b="0" l="0" r="0" t="0"/>
            <a:stretch/>
          </p:blipFill>
          <p:spPr>
            <a:xfrm>
              <a:off x="4403520" y="1981200"/>
              <a:ext cx="576000" cy="522775"/>
            </a:xfrm>
            <a:prstGeom prst="rect">
              <a:avLst/>
            </a:prstGeom>
            <a:noFill/>
            <a:ln>
              <a:noFill/>
            </a:ln>
          </p:spPr>
        </p:pic>
        <p:pic>
          <p:nvPicPr>
            <p:cNvPr descr="E:\logos\FCW_hdpi.png" id="2126" name="Google Shape;2126;p192"/>
            <p:cNvPicPr preferRelativeResize="0"/>
            <p:nvPr/>
          </p:nvPicPr>
          <p:blipFill rotWithShape="1">
            <a:blip r:embed="rId7">
              <a:alphaModFix/>
            </a:blip>
            <a:srcRect b="0" l="0" r="0" t="0"/>
            <a:stretch/>
          </p:blipFill>
          <p:spPr>
            <a:xfrm>
              <a:off x="4496640" y="5715000"/>
              <a:ext cx="534240" cy="518454"/>
            </a:xfrm>
            <a:prstGeom prst="rect">
              <a:avLst/>
            </a:prstGeom>
            <a:noFill/>
            <a:ln>
              <a:noFill/>
            </a:ln>
          </p:spPr>
        </p:pic>
      </p:grpSp>
      <p:pic>
        <p:nvPicPr>
          <p:cNvPr id="2127" name="Google Shape;2127;p192"/>
          <p:cNvPicPr preferRelativeResize="0"/>
          <p:nvPr/>
        </p:nvPicPr>
        <p:blipFill rotWithShape="1">
          <a:blip r:embed="rId8">
            <a:alphaModFix/>
          </a:blip>
          <a:srcRect b="0" l="0" r="0" t="0"/>
          <a:stretch/>
        </p:blipFill>
        <p:spPr>
          <a:xfrm>
            <a:off x="6714720" y="1199647"/>
            <a:ext cx="2175840" cy="1379665"/>
          </a:xfrm>
          <a:prstGeom prst="rect">
            <a:avLst/>
          </a:prstGeom>
          <a:noFill/>
          <a:ln>
            <a:noFill/>
          </a:ln>
        </p:spPr>
      </p:pic>
      <p:grpSp>
        <p:nvGrpSpPr>
          <p:cNvPr id="2128" name="Google Shape;2128;p192"/>
          <p:cNvGrpSpPr/>
          <p:nvPr/>
        </p:nvGrpSpPr>
        <p:grpSpPr>
          <a:xfrm>
            <a:off x="5742721" y="2835658"/>
            <a:ext cx="3362400" cy="1839073"/>
            <a:chOff x="3816176" y="2905673"/>
            <a:chExt cx="6048549" cy="3288059"/>
          </a:xfrm>
        </p:grpSpPr>
        <p:pic>
          <p:nvPicPr>
            <p:cNvPr descr="obu_rsu" id="2129" name="Google Shape;2129;p192"/>
            <p:cNvPicPr preferRelativeResize="0"/>
            <p:nvPr/>
          </p:nvPicPr>
          <p:blipFill rotWithShape="1">
            <a:blip r:embed="rId9">
              <a:alphaModFix/>
            </a:blip>
            <a:srcRect b="0" l="0" r="0" t="0"/>
            <a:stretch/>
          </p:blipFill>
          <p:spPr>
            <a:xfrm>
              <a:off x="3816176" y="2905673"/>
              <a:ext cx="6048549" cy="3288059"/>
            </a:xfrm>
            <a:prstGeom prst="rect">
              <a:avLst/>
            </a:prstGeom>
            <a:noFill/>
            <a:ln>
              <a:noFill/>
            </a:ln>
          </p:spPr>
        </p:pic>
        <p:sp>
          <p:nvSpPr>
            <p:cNvPr id="2130" name="Google Shape;2130;p192"/>
            <p:cNvSpPr/>
            <p:nvPr/>
          </p:nvSpPr>
          <p:spPr>
            <a:xfrm>
              <a:off x="7704608" y="3379023"/>
              <a:ext cx="1180880" cy="2345030"/>
            </a:xfrm>
            <a:prstGeom prst="ellipse">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1" name="Google Shape;2131;p192"/>
            <p:cNvSpPr/>
            <p:nvPr/>
          </p:nvSpPr>
          <p:spPr>
            <a:xfrm>
              <a:off x="4824287" y="4602101"/>
              <a:ext cx="1970089" cy="900568"/>
            </a:xfrm>
            <a:prstGeom prst="ellipse">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descr="I:\vamsi\APP\device-2013-09-03-112223.png" id="2132" name="Google Shape;2132;p192"/>
          <p:cNvPicPr preferRelativeResize="0"/>
          <p:nvPr/>
        </p:nvPicPr>
        <p:blipFill rotWithShape="1">
          <a:blip r:embed="rId10">
            <a:alphaModFix/>
          </a:blip>
          <a:srcRect b="0" l="0" r="0" t="0"/>
          <a:stretch/>
        </p:blipFill>
        <p:spPr>
          <a:xfrm>
            <a:off x="5732641" y="4837469"/>
            <a:ext cx="3355200" cy="1965806"/>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193"/>
          <p:cNvSpPr txBox="1"/>
          <p:nvPr>
            <p:ph type="title"/>
          </p:nvPr>
        </p:nvSpPr>
        <p:spPr>
          <a:xfrm>
            <a:off x="339840" y="151217"/>
            <a:ext cx="8226720" cy="114348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Deployment @ Hardware Park</a:t>
            </a:r>
            <a:endParaRPr/>
          </a:p>
        </p:txBody>
      </p:sp>
      <p:pic>
        <p:nvPicPr>
          <p:cNvPr descr="E:\julysavertesting\savertesting03july2014\IMG_20140703_154055827_HDR.jpg" id="2138" name="Google Shape;2138;p193"/>
          <p:cNvPicPr preferRelativeResize="0"/>
          <p:nvPr/>
        </p:nvPicPr>
        <p:blipFill rotWithShape="1">
          <a:blip r:embed="rId3">
            <a:alphaModFix/>
          </a:blip>
          <a:srcRect b="0" l="0" r="31963" t="0"/>
          <a:stretch/>
        </p:blipFill>
        <p:spPr>
          <a:xfrm>
            <a:off x="70560" y="1358063"/>
            <a:ext cx="2999520" cy="5319919"/>
          </a:xfrm>
          <a:prstGeom prst="rect">
            <a:avLst/>
          </a:prstGeom>
          <a:noFill/>
          <a:ln cap="flat" cmpd="sng" w="25400">
            <a:solidFill>
              <a:srgbClr val="C00000"/>
            </a:solidFill>
            <a:prstDash val="solid"/>
            <a:miter lim="800000"/>
            <a:headEnd len="sm" w="sm" type="none"/>
            <a:tailEnd len="sm" w="sm" type="none"/>
          </a:ln>
        </p:spPr>
      </p:pic>
      <p:pic>
        <p:nvPicPr>
          <p:cNvPr descr="E:\julysavertesting\savertesting03july2014\IMG_20140703_155444153_HDR.jpg" id="2139" name="Google Shape;2139;p193"/>
          <p:cNvPicPr preferRelativeResize="0"/>
          <p:nvPr/>
        </p:nvPicPr>
        <p:blipFill rotWithShape="1">
          <a:blip r:embed="rId4">
            <a:alphaModFix/>
          </a:blip>
          <a:srcRect b="0" l="33705" r="36958" t="28307"/>
          <a:stretch/>
        </p:blipFill>
        <p:spPr>
          <a:xfrm>
            <a:off x="3252960" y="1366704"/>
            <a:ext cx="2972160" cy="5319919"/>
          </a:xfrm>
          <a:prstGeom prst="rect">
            <a:avLst/>
          </a:prstGeom>
          <a:noFill/>
          <a:ln cap="flat" cmpd="sng" w="25400">
            <a:solidFill>
              <a:srgbClr val="C00000"/>
            </a:solidFill>
            <a:prstDash val="solid"/>
            <a:miter lim="800000"/>
            <a:headEnd len="sm" w="sm" type="none"/>
            <a:tailEnd len="sm" w="sm" type="none"/>
          </a:ln>
        </p:spPr>
      </p:pic>
      <p:pic>
        <p:nvPicPr>
          <p:cNvPr descr="E:\julysavertesting\savertesting03july2014\IMG_20140703_155059231_HDR.jpg" id="2140" name="Google Shape;2140;p193"/>
          <p:cNvPicPr preferRelativeResize="0"/>
          <p:nvPr/>
        </p:nvPicPr>
        <p:blipFill rotWithShape="1">
          <a:blip r:embed="rId5">
            <a:alphaModFix/>
          </a:blip>
          <a:srcRect b="0" l="28253" r="21100" t="16727"/>
          <a:stretch/>
        </p:blipFill>
        <p:spPr>
          <a:xfrm>
            <a:off x="6386400" y="1366705"/>
            <a:ext cx="2700000" cy="5295435"/>
          </a:xfrm>
          <a:prstGeom prst="rect">
            <a:avLst/>
          </a:prstGeom>
          <a:noFill/>
          <a:ln cap="flat" cmpd="sng" w="25400">
            <a:solidFill>
              <a:srgbClr val="C00000"/>
            </a:solidFill>
            <a:prstDash val="solid"/>
            <a:miter lim="800000"/>
            <a:headEnd len="sm" w="sm" type="none"/>
            <a:tailEnd len="sm" w="sm" type="none"/>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194"/>
          <p:cNvSpPr txBox="1"/>
          <p:nvPr>
            <p:ph type="title"/>
          </p:nvPr>
        </p:nvSpPr>
        <p:spPr>
          <a:xfrm>
            <a:off x="456481" y="162738"/>
            <a:ext cx="8226720" cy="849689"/>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solidFill>
                  <a:schemeClr val="dk1"/>
                </a:solidFill>
              </a:rPr>
              <a:t>PoC Deployment</a:t>
            </a:r>
            <a:endParaRPr/>
          </a:p>
        </p:txBody>
      </p:sp>
      <p:pic>
        <p:nvPicPr>
          <p:cNvPr descr="http://10.242.10.65/pics/deployment_phase.png" id="2146" name="Google Shape;2146;p194"/>
          <p:cNvPicPr preferRelativeResize="0"/>
          <p:nvPr/>
        </p:nvPicPr>
        <p:blipFill rotWithShape="1">
          <a:blip r:embed="rId3">
            <a:alphaModFix/>
          </a:blip>
          <a:srcRect b="2860" l="4160" r="29007" t="6078"/>
          <a:stretch/>
        </p:blipFill>
        <p:spPr>
          <a:xfrm>
            <a:off x="195841" y="1032589"/>
            <a:ext cx="6662880" cy="5674196"/>
          </a:xfrm>
          <a:prstGeom prst="rect">
            <a:avLst/>
          </a:prstGeom>
          <a:noFill/>
          <a:ln>
            <a:noFill/>
          </a:ln>
        </p:spPr>
      </p:pic>
      <p:sp>
        <p:nvSpPr>
          <p:cNvPr id="2147" name="Google Shape;2147;p194"/>
          <p:cNvSpPr/>
          <p:nvPr/>
        </p:nvSpPr>
        <p:spPr>
          <a:xfrm>
            <a:off x="1545120" y="4474551"/>
            <a:ext cx="806400" cy="394601"/>
          </a:xfrm>
          <a:prstGeom prst="wedgeEllipseCallout">
            <a:avLst>
              <a:gd fmla="val 39880" name="adj1"/>
              <a:gd fmla="val 59833" name="adj2"/>
            </a:avLst>
          </a:prstGeom>
          <a:solidFill>
            <a:srgbClr val="00B8FF"/>
          </a:solidFill>
          <a:ln cap="flat" cmpd="sng" w="9525">
            <a:solidFill>
              <a:schemeClr val="dk1"/>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RSU</a:t>
            </a:r>
            <a:endParaRPr/>
          </a:p>
        </p:txBody>
      </p:sp>
      <p:sp>
        <p:nvSpPr>
          <p:cNvPr id="2148" name="Google Shape;2148;p194"/>
          <p:cNvSpPr/>
          <p:nvPr/>
        </p:nvSpPr>
        <p:spPr>
          <a:xfrm>
            <a:off x="7210081" y="1926922"/>
            <a:ext cx="375840" cy="195861"/>
          </a:xfrm>
          <a:prstGeom prst="rect">
            <a:avLst/>
          </a:prstGeom>
          <a:solidFill>
            <a:srgbClr val="FF0000"/>
          </a:solidFill>
          <a:ln>
            <a:noFill/>
          </a:ln>
        </p:spPr>
        <p:txBody>
          <a:bodyPr anchorCtr="0" anchor="t" bIns="41450" lIns="82925" spcFirstLastPara="1" rIns="82925" wrap="square" tIns="4145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2149" name="Google Shape;2149;p194"/>
          <p:cNvSpPr txBox="1"/>
          <p:nvPr/>
        </p:nvSpPr>
        <p:spPr>
          <a:xfrm>
            <a:off x="7706881" y="1755545"/>
            <a:ext cx="1306080" cy="603423"/>
          </a:xfrm>
          <a:prstGeom prst="rect">
            <a:avLst/>
          </a:prstGeom>
          <a:noFill/>
          <a:ln>
            <a:noFill/>
          </a:ln>
        </p:spPr>
        <p:txBody>
          <a:bodyPr anchorCtr="0" anchor="t" bIns="41450" lIns="82925" spcFirstLastPara="1" rIns="82925" wrap="square" tIns="41450">
            <a:spAutoFit/>
          </a:bodyPr>
          <a:lstStyle/>
          <a:p>
            <a:pPr indent="0" lvl="0" marL="0" marR="0" rtl="0" algn="ctr">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Advisory Region</a:t>
            </a:r>
            <a:endParaRPr/>
          </a:p>
        </p:txBody>
      </p:sp>
      <p:sp>
        <p:nvSpPr>
          <p:cNvPr id="2150" name="Google Shape;2150;p194"/>
          <p:cNvSpPr/>
          <p:nvPr/>
        </p:nvSpPr>
        <p:spPr>
          <a:xfrm>
            <a:off x="7201441" y="2775172"/>
            <a:ext cx="375840" cy="195861"/>
          </a:xfrm>
          <a:prstGeom prst="rect">
            <a:avLst/>
          </a:prstGeom>
          <a:solidFill>
            <a:srgbClr val="92D050"/>
          </a:solidFill>
          <a:ln>
            <a:noFill/>
          </a:ln>
        </p:spPr>
        <p:txBody>
          <a:bodyPr anchorCtr="0" anchor="t" bIns="41450" lIns="82925" spcFirstLastPara="1" rIns="82925" wrap="square" tIns="4145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2151" name="Google Shape;2151;p194"/>
          <p:cNvSpPr txBox="1"/>
          <p:nvPr/>
        </p:nvSpPr>
        <p:spPr>
          <a:xfrm>
            <a:off x="7706881" y="2538987"/>
            <a:ext cx="1306080" cy="864091"/>
          </a:xfrm>
          <a:prstGeom prst="rect">
            <a:avLst/>
          </a:prstGeom>
          <a:noFill/>
          <a:ln>
            <a:noFill/>
          </a:ln>
        </p:spPr>
        <p:txBody>
          <a:bodyPr anchorCtr="0" anchor="t" bIns="41450" lIns="82925" spcFirstLastPara="1" rIns="82925" wrap="square" tIns="41450">
            <a:spAutoFit/>
          </a:bodyPr>
          <a:lstStyle/>
          <a:p>
            <a:pPr indent="0" lvl="0" marL="0" marR="0" rtl="0" algn="ctr">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Speed Limit Region @ 25 KMPH</a:t>
            </a:r>
            <a:endParaRPr/>
          </a:p>
        </p:txBody>
      </p:sp>
      <p:sp>
        <p:nvSpPr>
          <p:cNvPr id="2152" name="Google Shape;2152;p194"/>
          <p:cNvSpPr/>
          <p:nvPr/>
        </p:nvSpPr>
        <p:spPr>
          <a:xfrm>
            <a:off x="3958560" y="5587787"/>
            <a:ext cx="240480" cy="456528"/>
          </a:xfrm>
          <a:prstGeom prst="triangle">
            <a:avLst>
              <a:gd fmla="val 50000" name="adj"/>
            </a:avLst>
          </a:prstGeom>
          <a:solidFill>
            <a:srgbClr val="FFC000"/>
          </a:solidFill>
          <a:ln>
            <a:noFill/>
          </a:ln>
        </p:spPr>
        <p:txBody>
          <a:bodyPr anchorCtr="0" anchor="t" bIns="41450" lIns="82925" spcFirstLastPara="1" rIns="82925" wrap="square" tIns="4145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2153" name="Google Shape;2153;p194"/>
          <p:cNvSpPr/>
          <p:nvPr/>
        </p:nvSpPr>
        <p:spPr>
          <a:xfrm>
            <a:off x="7269121" y="3560054"/>
            <a:ext cx="240480" cy="456528"/>
          </a:xfrm>
          <a:prstGeom prst="triangle">
            <a:avLst>
              <a:gd fmla="val 50000" name="adj"/>
            </a:avLst>
          </a:prstGeom>
          <a:solidFill>
            <a:srgbClr val="FFC000"/>
          </a:solidFill>
          <a:ln cap="flat" cmpd="sng" w="9525">
            <a:solidFill>
              <a:srgbClr val="FFC000"/>
            </a:solidFill>
            <a:prstDash val="solid"/>
            <a:round/>
            <a:headEnd len="sm" w="sm" type="none"/>
            <a:tailEnd len="sm" w="sm" type="none"/>
          </a:ln>
        </p:spPr>
        <p:txBody>
          <a:bodyPr anchorCtr="0" anchor="t" bIns="41450" lIns="82925" spcFirstLastPara="1" rIns="82925" wrap="square" tIns="4145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sz="1800">
              <a:solidFill>
                <a:schemeClr val="dk1"/>
              </a:solidFill>
              <a:latin typeface="Calibri"/>
              <a:ea typeface="Calibri"/>
              <a:cs typeface="Calibri"/>
              <a:sym typeface="Calibri"/>
            </a:endParaRPr>
          </a:p>
        </p:txBody>
      </p:sp>
      <p:sp>
        <p:nvSpPr>
          <p:cNvPr id="2154" name="Google Shape;2154;p194"/>
          <p:cNvSpPr txBox="1"/>
          <p:nvPr/>
        </p:nvSpPr>
        <p:spPr>
          <a:xfrm>
            <a:off x="7686721" y="3560054"/>
            <a:ext cx="1306080" cy="601983"/>
          </a:xfrm>
          <a:prstGeom prst="rect">
            <a:avLst/>
          </a:prstGeom>
          <a:noFill/>
          <a:ln>
            <a:noFill/>
          </a:ln>
        </p:spPr>
        <p:txBody>
          <a:bodyPr anchorCtr="0" anchor="t" bIns="41450" lIns="82925" spcFirstLastPara="1" rIns="82925" wrap="square" tIns="41450">
            <a:spAutoFit/>
          </a:bodyPr>
          <a:lstStyle/>
          <a:p>
            <a:pPr indent="0" lvl="0" marL="0" marR="0" rtl="0" algn="ctr">
              <a:lnSpc>
                <a:spcPct val="93000"/>
              </a:lnSpc>
              <a:spcBef>
                <a:spcPts val="0"/>
              </a:spcBef>
              <a:spcAft>
                <a:spcPts val="0"/>
              </a:spcAft>
              <a:buClr>
                <a:srgbClr val="000000"/>
              </a:buClr>
              <a:buSzPts val="1800"/>
              <a:buFont typeface="Times New Roman"/>
              <a:buNone/>
            </a:pPr>
            <a:r>
              <a:rPr b="1" lang="en-US" sz="1800">
                <a:solidFill>
                  <a:schemeClr val="dk1"/>
                </a:solidFill>
                <a:latin typeface="Calibri"/>
                <a:ea typeface="Calibri"/>
                <a:cs typeface="Calibri"/>
                <a:sym typeface="Calibri"/>
              </a:rPr>
              <a:t>Road Side Alert</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195"/>
          <p:cNvSpPr txBox="1"/>
          <p:nvPr>
            <p:ph type="title"/>
          </p:nvPr>
        </p:nvSpPr>
        <p:spPr>
          <a:xfrm>
            <a:off x="456481" y="273629"/>
            <a:ext cx="8228160" cy="999465"/>
          </a:xfrm>
          <a:prstGeom prst="rect">
            <a:avLst/>
          </a:prstGeom>
          <a:noFill/>
          <a:ln>
            <a:noFill/>
          </a:ln>
        </p:spPr>
        <p:txBody>
          <a:bodyPr anchorCtr="0" anchor="ctr" bIns="45700" lIns="91400" spcFirstLastPara="1" rIns="91400" wrap="square" tIns="35200">
            <a:normAutofit/>
          </a:bodyPr>
          <a:lstStyle/>
          <a:p>
            <a:pPr indent="0" lvl="0" marL="0" rtl="0" algn="ctr">
              <a:spcBef>
                <a:spcPts val="0"/>
              </a:spcBef>
              <a:spcAft>
                <a:spcPts val="0"/>
              </a:spcAft>
              <a:buClr>
                <a:schemeClr val="dk1"/>
              </a:buClr>
              <a:buSzPts val="3600"/>
              <a:buFont typeface="Calibri"/>
              <a:buNone/>
            </a:pPr>
            <a:r>
              <a:rPr lang="en-US" sz="3600">
                <a:latin typeface="Calibri"/>
                <a:ea typeface="Calibri"/>
                <a:cs typeface="Calibri"/>
                <a:sym typeface="Calibri"/>
              </a:rPr>
              <a:t>Application Testing (Field)</a:t>
            </a:r>
            <a:endParaRPr/>
          </a:p>
        </p:txBody>
      </p:sp>
      <p:pic>
        <p:nvPicPr>
          <p:cNvPr id="2161" name="Google Shape;2161;p195"/>
          <p:cNvPicPr preferRelativeResize="0"/>
          <p:nvPr/>
        </p:nvPicPr>
        <p:blipFill rotWithShape="1">
          <a:blip r:embed="rId3">
            <a:alphaModFix/>
          </a:blip>
          <a:srcRect b="0" l="0" r="0" t="0"/>
          <a:stretch/>
        </p:blipFill>
        <p:spPr>
          <a:xfrm>
            <a:off x="800641" y="1601448"/>
            <a:ext cx="3575520" cy="1896680"/>
          </a:xfrm>
          <a:prstGeom prst="rect">
            <a:avLst/>
          </a:prstGeom>
          <a:noFill/>
          <a:ln cap="flat" cmpd="sng" w="38100">
            <a:solidFill>
              <a:srgbClr val="93B3D7"/>
            </a:solidFill>
            <a:prstDash val="solid"/>
            <a:round/>
            <a:headEnd len="sm" w="sm" type="none"/>
            <a:tailEnd len="sm" w="sm" type="none"/>
          </a:ln>
        </p:spPr>
      </p:pic>
      <p:pic>
        <p:nvPicPr>
          <p:cNvPr id="2162" name="Google Shape;2162;p195"/>
          <p:cNvPicPr preferRelativeResize="0"/>
          <p:nvPr/>
        </p:nvPicPr>
        <p:blipFill rotWithShape="1">
          <a:blip r:embed="rId4">
            <a:alphaModFix/>
          </a:blip>
          <a:srcRect b="0" l="0" r="0" t="0"/>
          <a:stretch/>
        </p:blipFill>
        <p:spPr>
          <a:xfrm>
            <a:off x="4694400" y="1604328"/>
            <a:ext cx="3470400" cy="1896680"/>
          </a:xfrm>
          <a:prstGeom prst="rect">
            <a:avLst/>
          </a:prstGeom>
          <a:noFill/>
          <a:ln cap="flat" cmpd="sng" w="38100">
            <a:solidFill>
              <a:srgbClr val="93B3D7"/>
            </a:solidFill>
            <a:prstDash val="solid"/>
            <a:round/>
            <a:headEnd len="sm" w="sm" type="none"/>
            <a:tailEnd len="sm" w="sm" type="none"/>
          </a:ln>
        </p:spPr>
      </p:pic>
      <p:pic>
        <p:nvPicPr>
          <p:cNvPr id="2163" name="Google Shape;2163;p195"/>
          <p:cNvPicPr preferRelativeResize="0"/>
          <p:nvPr/>
        </p:nvPicPr>
        <p:blipFill rotWithShape="1">
          <a:blip r:embed="rId5">
            <a:alphaModFix/>
          </a:blip>
          <a:srcRect b="0" l="0" r="0" t="0"/>
          <a:stretch/>
        </p:blipFill>
        <p:spPr>
          <a:xfrm>
            <a:off x="4728960" y="3761676"/>
            <a:ext cx="3401280" cy="2157346"/>
          </a:xfrm>
          <a:prstGeom prst="rect">
            <a:avLst/>
          </a:prstGeom>
          <a:noFill/>
          <a:ln cap="flat" cmpd="sng" w="38100">
            <a:solidFill>
              <a:srgbClr val="93B3D7"/>
            </a:solidFill>
            <a:prstDash val="solid"/>
            <a:round/>
            <a:headEnd len="sm" w="sm" type="none"/>
            <a:tailEnd len="sm" w="sm" type="none"/>
          </a:ln>
        </p:spPr>
      </p:pic>
      <p:sp>
        <p:nvSpPr>
          <p:cNvPr id="2164" name="Google Shape;2164;p195"/>
          <p:cNvSpPr txBox="1"/>
          <p:nvPr/>
        </p:nvSpPr>
        <p:spPr>
          <a:xfrm>
            <a:off x="522720" y="4054026"/>
            <a:ext cx="3853440" cy="1530880"/>
          </a:xfrm>
          <a:prstGeom prst="rect">
            <a:avLst/>
          </a:prstGeom>
          <a:noFill/>
          <a:ln>
            <a:noFill/>
          </a:ln>
        </p:spPr>
        <p:txBody>
          <a:bodyPr anchorCtr="0" anchor="t" bIns="0" lIns="0" spcFirstLastPara="1" rIns="0" wrap="square" tIns="14400">
            <a:noAutofit/>
          </a:bodyPr>
          <a:lstStyle/>
          <a:p>
            <a:pPr indent="-323850" lvl="0" marL="431800" marR="0" rtl="0" algn="l">
              <a:lnSpc>
                <a:spcPct val="93000"/>
              </a:lnSpc>
              <a:spcBef>
                <a:spcPts val="0"/>
              </a:spcBef>
              <a:spcAft>
                <a:spcPts val="0"/>
              </a:spcAft>
              <a:buClr>
                <a:srgbClr val="000000"/>
              </a:buClr>
              <a:buSzPts val="675"/>
              <a:buFont typeface="Noto Sans Symbols"/>
              <a:buChar char="●"/>
            </a:pPr>
            <a:r>
              <a:rPr lang="en-US" sz="1500">
                <a:solidFill>
                  <a:srgbClr val="000000"/>
                </a:solidFill>
                <a:latin typeface="Arial"/>
                <a:ea typeface="Arial"/>
                <a:cs typeface="Arial"/>
                <a:sym typeface="Arial"/>
              </a:rPr>
              <a:t>Speed limit application informs about various speed restricted regions and issues a warning in case of overshoot</a:t>
            </a:r>
            <a:endParaRPr/>
          </a:p>
          <a:p>
            <a:pPr indent="-323850" lvl="0" marL="431800" marR="0" rtl="0" algn="l">
              <a:lnSpc>
                <a:spcPct val="93000"/>
              </a:lnSpc>
              <a:spcBef>
                <a:spcPts val="1425"/>
              </a:spcBef>
              <a:spcAft>
                <a:spcPts val="0"/>
              </a:spcAft>
              <a:buClr>
                <a:srgbClr val="000000"/>
              </a:buClr>
              <a:buSzPts val="675"/>
              <a:buFont typeface="Noto Sans Symbols"/>
              <a:buChar char="●"/>
            </a:pPr>
            <a:r>
              <a:rPr lang="en-US" sz="1500">
                <a:solidFill>
                  <a:srgbClr val="000000"/>
                </a:solidFill>
                <a:latin typeface="Arial"/>
                <a:ea typeface="Arial"/>
                <a:cs typeface="Arial"/>
                <a:sym typeface="Arial"/>
              </a:rPr>
              <a:t>Advisory application presents audio visual advisory to driver</a:t>
            </a:r>
            <a:endParaRPr/>
          </a:p>
          <a:p>
            <a:pPr indent="-323850" lvl="0" marL="431800" marR="0" rtl="0" algn="l">
              <a:lnSpc>
                <a:spcPct val="93000"/>
              </a:lnSpc>
              <a:spcBef>
                <a:spcPts val="1425"/>
              </a:spcBef>
              <a:spcAft>
                <a:spcPts val="0"/>
              </a:spcAft>
              <a:buClr>
                <a:srgbClr val="000000"/>
              </a:buClr>
              <a:buSzPts val="720"/>
              <a:buFont typeface="Noto Sans Symbols"/>
              <a:buNone/>
            </a:pPr>
            <a:r>
              <a:t/>
            </a:r>
            <a:endParaRPr sz="1600">
              <a:solidFill>
                <a:srgbClr val="000000"/>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196"/>
          <p:cNvSpPr txBox="1"/>
          <p:nvPr>
            <p:ph type="title"/>
          </p:nvPr>
        </p:nvSpPr>
        <p:spPr>
          <a:xfrm>
            <a:off x="456481" y="76200"/>
            <a:ext cx="8226720" cy="672551"/>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latin typeface="Calibri"/>
                <a:ea typeface="Calibri"/>
                <a:cs typeface="Calibri"/>
                <a:sym typeface="Calibri"/>
              </a:rPr>
              <a:t>User Interface</a:t>
            </a:r>
            <a:endParaRPr/>
          </a:p>
        </p:txBody>
      </p:sp>
      <p:pic>
        <p:nvPicPr>
          <p:cNvPr descr="I:\vamsi\APP\device-2013-09-03-112827.png" id="2170" name="Google Shape;2170;p196"/>
          <p:cNvPicPr preferRelativeResize="0"/>
          <p:nvPr/>
        </p:nvPicPr>
        <p:blipFill rotWithShape="1">
          <a:blip r:embed="rId3">
            <a:alphaModFix/>
          </a:blip>
          <a:srcRect b="0" l="0" r="0" t="0"/>
          <a:stretch/>
        </p:blipFill>
        <p:spPr>
          <a:xfrm>
            <a:off x="6501600" y="970662"/>
            <a:ext cx="1761120" cy="2642678"/>
          </a:xfrm>
          <a:prstGeom prst="rect">
            <a:avLst/>
          </a:prstGeom>
          <a:noFill/>
          <a:ln cap="flat" cmpd="sng" w="38100">
            <a:solidFill>
              <a:srgbClr val="FF7C80"/>
            </a:solidFill>
            <a:prstDash val="solid"/>
            <a:miter lim="800000"/>
            <a:headEnd len="sm" w="sm" type="none"/>
            <a:tailEnd len="sm" w="sm" type="none"/>
          </a:ln>
        </p:spPr>
      </p:pic>
      <p:pic>
        <p:nvPicPr>
          <p:cNvPr descr="I:\vamsi\APP\device-2013-09-03-113024.png" id="2171" name="Google Shape;2171;p196"/>
          <p:cNvPicPr preferRelativeResize="0"/>
          <p:nvPr/>
        </p:nvPicPr>
        <p:blipFill rotWithShape="1">
          <a:blip r:embed="rId4">
            <a:alphaModFix/>
          </a:blip>
          <a:srcRect b="0" l="0" r="0" t="0"/>
          <a:stretch/>
        </p:blipFill>
        <p:spPr>
          <a:xfrm>
            <a:off x="6521760" y="4009381"/>
            <a:ext cx="1761120" cy="2642678"/>
          </a:xfrm>
          <a:prstGeom prst="rect">
            <a:avLst/>
          </a:prstGeom>
          <a:noFill/>
          <a:ln cap="flat" cmpd="sng" w="38100">
            <a:solidFill>
              <a:srgbClr val="FF7C80"/>
            </a:solidFill>
            <a:prstDash val="solid"/>
            <a:miter lim="800000"/>
            <a:headEnd len="sm" w="sm" type="none"/>
            <a:tailEnd len="sm" w="sm" type="none"/>
          </a:ln>
        </p:spPr>
      </p:pic>
      <p:pic>
        <p:nvPicPr>
          <p:cNvPr descr="I:\vamsi\APP\device-2013-09-03-111454.png" id="2172" name="Google Shape;2172;p196"/>
          <p:cNvPicPr preferRelativeResize="0"/>
          <p:nvPr/>
        </p:nvPicPr>
        <p:blipFill rotWithShape="1">
          <a:blip r:embed="rId5">
            <a:alphaModFix/>
          </a:blip>
          <a:srcRect b="0" l="0" r="0" t="0"/>
          <a:stretch/>
        </p:blipFill>
        <p:spPr>
          <a:xfrm>
            <a:off x="264960" y="3928732"/>
            <a:ext cx="4788000" cy="2805415"/>
          </a:xfrm>
          <a:prstGeom prst="rect">
            <a:avLst/>
          </a:prstGeom>
          <a:noFill/>
          <a:ln cap="flat" cmpd="sng" w="38100">
            <a:solidFill>
              <a:srgbClr val="FF7C80"/>
            </a:solidFill>
            <a:prstDash val="solid"/>
            <a:miter lim="800000"/>
            <a:headEnd len="sm" w="sm" type="none"/>
            <a:tailEnd len="sm" w="sm" type="none"/>
          </a:ln>
        </p:spPr>
      </p:pic>
      <p:pic>
        <p:nvPicPr>
          <p:cNvPr descr="I:\vamsi\APP\device-2013-09-03-112223.png" id="2173" name="Google Shape;2173;p196"/>
          <p:cNvPicPr preferRelativeResize="0"/>
          <p:nvPr/>
        </p:nvPicPr>
        <p:blipFill rotWithShape="1">
          <a:blip r:embed="rId6">
            <a:alphaModFix/>
          </a:blip>
          <a:srcRect b="0" l="0" r="0" t="0"/>
          <a:stretch/>
        </p:blipFill>
        <p:spPr>
          <a:xfrm>
            <a:off x="236160" y="989384"/>
            <a:ext cx="4788000" cy="2805415"/>
          </a:xfrm>
          <a:prstGeom prst="rect">
            <a:avLst/>
          </a:prstGeom>
          <a:noFill/>
          <a:ln cap="flat" cmpd="sng" w="38100">
            <a:solidFill>
              <a:srgbClr val="FF7C80"/>
            </a:solidFill>
            <a:prstDash val="solid"/>
            <a:miter lim="800000"/>
            <a:headEnd len="sm" w="sm" type="none"/>
            <a:tailEnd len="sm" w="sm" type="none"/>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197"/>
          <p:cNvSpPr txBox="1"/>
          <p:nvPr>
            <p:ph type="title"/>
          </p:nvPr>
        </p:nvSpPr>
        <p:spPr>
          <a:xfrm>
            <a:off x="457200" y="274638"/>
            <a:ext cx="8229600" cy="7921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Motivations for DSRC in India</a:t>
            </a:r>
            <a:endParaRPr/>
          </a:p>
        </p:txBody>
      </p:sp>
      <p:sp>
        <p:nvSpPr>
          <p:cNvPr id="2179" name="Google Shape;2179;p197"/>
          <p:cNvSpPr txBox="1"/>
          <p:nvPr>
            <p:ph idx="1" type="body"/>
          </p:nvPr>
        </p:nvSpPr>
        <p:spPr>
          <a:xfrm>
            <a:off x="345601" y="1451672"/>
            <a:ext cx="8650080" cy="4880673"/>
          </a:xfrm>
          <a:prstGeom prst="rect">
            <a:avLst/>
          </a:prstGeom>
          <a:noFill/>
          <a:ln>
            <a:noFill/>
          </a:ln>
        </p:spPr>
        <p:txBody>
          <a:bodyPr anchorCtr="0" anchor="t" bIns="45700" lIns="91400" spcFirstLastPara="1" rIns="91400" wrap="square" tIns="45700">
            <a:normAutofit/>
          </a:bodyPr>
          <a:lstStyle/>
          <a:p>
            <a:pPr indent="-342793" lvl="0" marL="342793" rtl="0" algn="l">
              <a:lnSpc>
                <a:spcPct val="83000"/>
              </a:lnSpc>
              <a:spcBef>
                <a:spcPts val="0"/>
              </a:spcBef>
              <a:spcAft>
                <a:spcPts val="0"/>
              </a:spcAft>
              <a:buClr>
                <a:schemeClr val="dk1"/>
              </a:buClr>
              <a:buSzPts val="2500"/>
              <a:buChar char="•"/>
            </a:pPr>
            <a:r>
              <a:rPr lang="en-US" sz="2500"/>
              <a:t>Need of the hour - Ministry of Road Transport and Highways</a:t>
            </a:r>
            <a:endParaRPr/>
          </a:p>
          <a:p>
            <a:pPr indent="-285660" lvl="1" marL="742719" rtl="0" algn="l">
              <a:lnSpc>
                <a:spcPct val="83000"/>
              </a:lnSpc>
              <a:spcBef>
                <a:spcPts val="440"/>
              </a:spcBef>
              <a:spcAft>
                <a:spcPts val="0"/>
              </a:spcAft>
              <a:buClr>
                <a:schemeClr val="dk1"/>
              </a:buClr>
              <a:buSzPts val="2200"/>
              <a:buChar char="–"/>
            </a:pPr>
            <a:r>
              <a:rPr lang="en-US" sz="2200"/>
              <a:t>National Policy on Road Safety</a:t>
            </a:r>
            <a:endParaRPr/>
          </a:p>
          <a:p>
            <a:pPr indent="-228528" lvl="2" marL="1142646" rtl="0" algn="l">
              <a:lnSpc>
                <a:spcPct val="83000"/>
              </a:lnSpc>
              <a:spcBef>
                <a:spcPts val="360"/>
              </a:spcBef>
              <a:spcAft>
                <a:spcPts val="0"/>
              </a:spcAft>
              <a:buClr>
                <a:schemeClr val="dk1"/>
              </a:buClr>
              <a:buSzPts val="1800"/>
              <a:buChar char="•"/>
            </a:pPr>
            <a:r>
              <a:rPr lang="en-US" sz="1800"/>
              <a:t>Ensure Safer Road Infrastructure </a:t>
            </a:r>
            <a:endParaRPr/>
          </a:p>
          <a:p>
            <a:pPr indent="-228528" lvl="3" marL="1599702" rtl="0" algn="l">
              <a:lnSpc>
                <a:spcPct val="83000"/>
              </a:lnSpc>
              <a:spcBef>
                <a:spcPts val="320"/>
              </a:spcBef>
              <a:spcAft>
                <a:spcPts val="0"/>
              </a:spcAft>
              <a:buClr>
                <a:schemeClr val="dk1"/>
              </a:buClr>
              <a:buSzPts val="1600"/>
              <a:buChar char="–"/>
            </a:pPr>
            <a:r>
              <a:rPr i="1" lang="en-US" sz="1600"/>
              <a:t>Continuing application of Intelligent Transport Systems (ITS) under a national framework to establish a safe and efficient transport system</a:t>
            </a:r>
            <a:endParaRPr/>
          </a:p>
          <a:p>
            <a:pPr indent="-228528" lvl="3" marL="1599702" rtl="0" algn="r">
              <a:lnSpc>
                <a:spcPct val="83000"/>
              </a:lnSpc>
              <a:spcBef>
                <a:spcPts val="320"/>
              </a:spcBef>
              <a:spcAft>
                <a:spcPts val="0"/>
              </a:spcAft>
              <a:buClr>
                <a:srgbClr val="938953"/>
              </a:buClr>
              <a:buSzPts val="1600"/>
              <a:buFont typeface="Times New Roman"/>
              <a:buNone/>
            </a:pPr>
            <a:r>
              <a:rPr b="1" i="1" lang="en-US" sz="1600">
                <a:solidFill>
                  <a:srgbClr val="938953"/>
                </a:solidFill>
              </a:rPr>
              <a:t>Ref:</a:t>
            </a:r>
            <a:r>
              <a:rPr i="1" lang="en-US" sz="1600">
                <a:solidFill>
                  <a:srgbClr val="938953"/>
                </a:solidFill>
              </a:rPr>
              <a:t> Recommendations of Sundar Committee</a:t>
            </a:r>
            <a:endParaRPr/>
          </a:p>
          <a:p>
            <a:pPr indent="-228528" lvl="3" marL="1599702" rtl="0" algn="r">
              <a:lnSpc>
                <a:spcPct val="83000"/>
              </a:lnSpc>
              <a:spcBef>
                <a:spcPts val="320"/>
              </a:spcBef>
              <a:spcAft>
                <a:spcPts val="0"/>
              </a:spcAft>
              <a:buClr>
                <a:srgbClr val="938953"/>
              </a:buClr>
              <a:buSzPts val="1600"/>
              <a:buFont typeface="Times New Roman"/>
              <a:buNone/>
            </a:pPr>
            <a:r>
              <a:rPr i="1" lang="en-US" sz="1600" u="sng">
                <a:solidFill>
                  <a:srgbClr val="938953"/>
                </a:solidFill>
                <a:hlinkClick r:id="rId3">
                  <a:extLst>
                    <a:ext uri="{A12FA001-AC4F-418D-AE19-62706E023703}">
                      <ahyp:hlinkClr val="tx"/>
                    </a:ext>
                  </a:extLst>
                </a:hlinkClick>
              </a:rPr>
              <a:t>http://morth.nic.in/showfile.asp?lid=388</a:t>
            </a:r>
            <a:r>
              <a:rPr i="1" lang="en-US" sz="1600">
                <a:solidFill>
                  <a:schemeClr val="folHlink"/>
                </a:solidFill>
              </a:rPr>
              <a:t> </a:t>
            </a:r>
            <a:endParaRPr/>
          </a:p>
          <a:p>
            <a:pPr indent="-145959" lvl="1" marL="742719" rtl="0" algn="l">
              <a:lnSpc>
                <a:spcPct val="83000"/>
              </a:lnSpc>
              <a:spcBef>
                <a:spcPts val="440"/>
              </a:spcBef>
              <a:spcAft>
                <a:spcPts val="0"/>
              </a:spcAft>
              <a:buClr>
                <a:schemeClr val="dk1"/>
              </a:buClr>
              <a:buSzPts val="2200"/>
              <a:buNone/>
            </a:pPr>
            <a:r>
              <a:t/>
            </a:r>
            <a:endParaRPr sz="2200"/>
          </a:p>
          <a:p>
            <a:pPr indent="-285660" lvl="1" marL="742719" rtl="0" algn="l">
              <a:lnSpc>
                <a:spcPct val="83000"/>
              </a:lnSpc>
              <a:spcBef>
                <a:spcPts val="440"/>
              </a:spcBef>
              <a:spcAft>
                <a:spcPts val="0"/>
              </a:spcAft>
              <a:buClr>
                <a:schemeClr val="dk1"/>
              </a:buClr>
              <a:buSzPts val="2200"/>
              <a:buChar char="–"/>
            </a:pPr>
            <a:r>
              <a:rPr lang="en-US" sz="2200"/>
              <a:t>Recommendations to Working Group on Road Safety</a:t>
            </a:r>
            <a:endParaRPr/>
          </a:p>
          <a:p>
            <a:pPr indent="-228528" lvl="2" marL="1142646" rtl="0" algn="l">
              <a:lnSpc>
                <a:spcPct val="83000"/>
              </a:lnSpc>
              <a:spcBef>
                <a:spcPts val="360"/>
              </a:spcBef>
              <a:spcAft>
                <a:spcPts val="0"/>
              </a:spcAft>
              <a:buClr>
                <a:schemeClr val="dk1"/>
              </a:buClr>
              <a:buSzPts val="1800"/>
              <a:buChar char="•"/>
            </a:pPr>
            <a:r>
              <a:rPr lang="en-US" sz="1800"/>
              <a:t>Engineering Vehicles</a:t>
            </a:r>
            <a:endParaRPr/>
          </a:p>
          <a:p>
            <a:pPr indent="-228528" lvl="3" marL="1599702" rtl="0" algn="l">
              <a:lnSpc>
                <a:spcPct val="83000"/>
              </a:lnSpc>
              <a:spcBef>
                <a:spcPts val="320"/>
              </a:spcBef>
              <a:spcAft>
                <a:spcPts val="0"/>
              </a:spcAft>
              <a:buClr>
                <a:schemeClr val="dk1"/>
              </a:buClr>
              <a:buSzPts val="1600"/>
              <a:buChar char="–"/>
            </a:pPr>
            <a:r>
              <a:rPr i="1" lang="en-US" sz="1600"/>
              <a:t>Vision for Road safety &gt; 10 Years reports V2V Communication in ITS</a:t>
            </a:r>
            <a:endParaRPr/>
          </a:p>
          <a:p>
            <a:pPr indent="-228528" lvl="3" marL="1599702" rtl="0" algn="r">
              <a:lnSpc>
                <a:spcPct val="83000"/>
              </a:lnSpc>
              <a:spcBef>
                <a:spcPts val="320"/>
              </a:spcBef>
              <a:spcAft>
                <a:spcPts val="0"/>
              </a:spcAft>
              <a:buClr>
                <a:srgbClr val="938953"/>
              </a:buClr>
              <a:buSzPts val="1600"/>
              <a:buFont typeface="Times New Roman"/>
              <a:buNone/>
            </a:pPr>
            <a:r>
              <a:rPr b="1" i="1" lang="en-US" sz="1600">
                <a:solidFill>
                  <a:srgbClr val="938953"/>
                </a:solidFill>
              </a:rPr>
              <a:t>Ref:</a:t>
            </a:r>
            <a:r>
              <a:rPr i="1" lang="en-US" sz="1600">
                <a:solidFill>
                  <a:srgbClr val="938953"/>
                </a:solidFill>
              </a:rPr>
              <a:t> Recommendations of Shri. Srikanth Marathe, ARAI</a:t>
            </a:r>
            <a:endParaRPr/>
          </a:p>
          <a:p>
            <a:pPr indent="-228528" lvl="3" marL="1599702" rtl="0" algn="r">
              <a:lnSpc>
                <a:spcPct val="83000"/>
              </a:lnSpc>
              <a:spcBef>
                <a:spcPts val="320"/>
              </a:spcBef>
              <a:spcAft>
                <a:spcPts val="0"/>
              </a:spcAft>
              <a:buClr>
                <a:srgbClr val="938953"/>
              </a:buClr>
              <a:buSzPts val="1600"/>
              <a:buFont typeface="Times New Roman"/>
              <a:buNone/>
            </a:pPr>
            <a:r>
              <a:rPr i="1" lang="en-US" sz="1600" u="sng">
                <a:solidFill>
                  <a:srgbClr val="938953"/>
                </a:solidFill>
                <a:hlinkClick r:id="rId4">
                  <a:extLst>
                    <a:ext uri="{A12FA001-AC4F-418D-AE19-62706E023703}">
                      <ahyp:hlinkClr val="tx"/>
                    </a:ext>
                  </a:extLst>
                </a:hlinkClick>
              </a:rPr>
              <a:t>http://morth.nic.in/writereaddata/linkimages/3%20Engg%20Vehicles%20Shri%20Marathe-5024947069.pdf</a:t>
            </a:r>
            <a:r>
              <a:rPr i="1" lang="en-US" sz="1600">
                <a:solidFill>
                  <a:srgbClr val="938953"/>
                </a:solidFill>
              </a:rPr>
              <a:t> </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198"/>
          <p:cNvSpPr txBox="1"/>
          <p:nvPr>
            <p:ph type="title"/>
          </p:nvPr>
        </p:nvSpPr>
        <p:spPr>
          <a:xfrm>
            <a:off x="456480" y="41767"/>
            <a:ext cx="8225280" cy="948834"/>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Motivations</a:t>
            </a:r>
            <a:endParaRPr/>
          </a:p>
        </p:txBody>
      </p:sp>
      <p:sp>
        <p:nvSpPr>
          <p:cNvPr id="2185" name="Google Shape;2185;p198"/>
          <p:cNvSpPr txBox="1"/>
          <p:nvPr>
            <p:ph idx="1" type="body"/>
          </p:nvPr>
        </p:nvSpPr>
        <p:spPr>
          <a:xfrm>
            <a:off x="456480" y="1147801"/>
            <a:ext cx="8225280" cy="5391926"/>
          </a:xfrm>
          <a:prstGeom prst="rect">
            <a:avLst/>
          </a:prstGeom>
          <a:noFill/>
          <a:ln>
            <a:noFill/>
          </a:ln>
        </p:spPr>
        <p:txBody>
          <a:bodyPr anchorCtr="0" anchor="t" bIns="45700" lIns="91400" spcFirstLastPara="1" rIns="91400" wrap="square" tIns="45700">
            <a:normAutofit/>
          </a:bodyPr>
          <a:lstStyle/>
          <a:p>
            <a:pPr indent="-342793" lvl="0" marL="342793" rtl="0" algn="l">
              <a:spcBef>
                <a:spcPts val="0"/>
              </a:spcBef>
              <a:spcAft>
                <a:spcPts val="0"/>
              </a:spcAft>
              <a:buClr>
                <a:schemeClr val="dk1"/>
              </a:buClr>
              <a:buSzPts val="2800"/>
              <a:buChar char="•"/>
            </a:pPr>
            <a:r>
              <a:rPr lang="en-US" sz="2800"/>
              <a:t>Frequency Allocation for DSRC in India</a:t>
            </a:r>
            <a:endParaRPr/>
          </a:p>
          <a:p>
            <a:pPr indent="-285660" lvl="1" marL="742719" rtl="0" algn="l">
              <a:spcBef>
                <a:spcPts val="480"/>
              </a:spcBef>
              <a:spcAft>
                <a:spcPts val="0"/>
              </a:spcAft>
              <a:buClr>
                <a:schemeClr val="dk1"/>
              </a:buClr>
              <a:buSzPts val="2400"/>
              <a:buChar char="–"/>
            </a:pPr>
            <a:r>
              <a:rPr lang="en-US" sz="2400"/>
              <a:t>5.725 to 5.825 GHz </a:t>
            </a:r>
            <a:endParaRPr/>
          </a:p>
          <a:p>
            <a:pPr indent="0" lvl="1" marL="414726" rtl="0" algn="r">
              <a:spcBef>
                <a:spcPts val="280"/>
              </a:spcBef>
              <a:spcAft>
                <a:spcPts val="0"/>
              </a:spcAft>
              <a:buClr>
                <a:srgbClr val="333333"/>
              </a:buClr>
              <a:buSzPts val="1400"/>
              <a:buNone/>
            </a:pPr>
            <a:r>
              <a:rPr lang="en-US" sz="1400" u="sng">
                <a:solidFill>
                  <a:srgbClr val="333333"/>
                </a:solidFill>
                <a:hlinkClick r:id="rId3">
                  <a:extLst>
                    <a:ext uri="{A12FA001-AC4F-418D-AE19-62706E023703}">
                      <ahyp:hlinkClr val="tx"/>
                    </a:ext>
                  </a:extLst>
                </a:hlinkClick>
              </a:rPr>
              <a:t>http://</a:t>
            </a:r>
            <a:r>
              <a:rPr i="1" lang="en-US" sz="1400" u="sng">
                <a:solidFill>
                  <a:srgbClr val="333333"/>
                </a:solidFill>
                <a:hlinkClick r:id="rId4">
                  <a:extLst>
                    <a:ext uri="{A12FA001-AC4F-418D-AE19-62706E023703}">
                      <ahyp:hlinkClr val="tx"/>
                    </a:ext>
                  </a:extLst>
                </a:hlinkClick>
              </a:rPr>
              <a:t>www.wpc.dot.gov.in/DocFiles/Draft%20IND%20Remarks%20for%20NFAP-2011.pdf</a:t>
            </a:r>
            <a:endParaRPr i="1" sz="1400">
              <a:solidFill>
                <a:srgbClr val="333333"/>
              </a:solidFill>
            </a:endParaRPr>
          </a:p>
          <a:p>
            <a:pPr indent="-342793" lvl="0" marL="342793" rtl="0" algn="l">
              <a:spcBef>
                <a:spcPts val="560"/>
              </a:spcBef>
              <a:spcAft>
                <a:spcPts val="0"/>
              </a:spcAft>
              <a:buClr>
                <a:schemeClr val="dk1"/>
              </a:buClr>
              <a:buSzPts val="2800"/>
              <a:buChar char="•"/>
            </a:pPr>
            <a:r>
              <a:rPr lang="en-US" sz="2800"/>
              <a:t>High Cost of Existing Hardware</a:t>
            </a:r>
            <a:endParaRPr/>
          </a:p>
          <a:p>
            <a:pPr indent="-285660" lvl="1" marL="742719" rtl="0" algn="l">
              <a:spcBef>
                <a:spcPts val="480"/>
              </a:spcBef>
              <a:spcAft>
                <a:spcPts val="0"/>
              </a:spcAft>
              <a:buClr>
                <a:schemeClr val="dk1"/>
              </a:buClr>
              <a:buSzPts val="2400"/>
              <a:buChar char="–"/>
            </a:pPr>
            <a:r>
              <a:rPr lang="en-US" sz="2400"/>
              <a:t>OBU ~ 1.5 Lakh/unit</a:t>
            </a:r>
            <a:endParaRPr/>
          </a:p>
          <a:p>
            <a:pPr indent="-285660" lvl="1" marL="742719" rtl="0" algn="l">
              <a:spcBef>
                <a:spcPts val="480"/>
              </a:spcBef>
              <a:spcAft>
                <a:spcPts val="0"/>
              </a:spcAft>
              <a:buClr>
                <a:schemeClr val="dk1"/>
              </a:buClr>
              <a:buSzPts val="2400"/>
              <a:buChar char="–"/>
            </a:pPr>
            <a:r>
              <a:rPr lang="en-US" sz="2400"/>
              <a:t>RSU ~ 2 Lakh/unit</a:t>
            </a:r>
            <a:endParaRPr/>
          </a:p>
          <a:p>
            <a:pPr indent="-342793" lvl="0" marL="342793" rtl="0" algn="l">
              <a:spcBef>
                <a:spcPts val="560"/>
              </a:spcBef>
              <a:spcAft>
                <a:spcPts val="0"/>
              </a:spcAft>
              <a:buClr>
                <a:schemeClr val="dk1"/>
              </a:buClr>
              <a:buSzPts val="2800"/>
              <a:buChar char="•"/>
            </a:pPr>
            <a:r>
              <a:rPr lang="en-US" sz="2800"/>
              <a:t>Indigenous Development</a:t>
            </a:r>
            <a:endParaRPr/>
          </a:p>
          <a:p>
            <a:pPr indent="-342793" lvl="0" marL="342793" rtl="0" algn="l">
              <a:spcBef>
                <a:spcPts val="560"/>
              </a:spcBef>
              <a:spcAft>
                <a:spcPts val="0"/>
              </a:spcAft>
              <a:buClr>
                <a:schemeClr val="dk1"/>
              </a:buClr>
              <a:buSzPts val="2800"/>
              <a:buChar char="•"/>
            </a:pPr>
            <a:r>
              <a:rPr lang="en-US" sz="2800"/>
              <a:t>C-DAC Strengths</a:t>
            </a:r>
            <a:endParaRPr/>
          </a:p>
          <a:p>
            <a:pPr indent="-285660" lvl="1" marL="742719" rtl="0" algn="l">
              <a:spcBef>
                <a:spcPts val="480"/>
              </a:spcBef>
              <a:spcAft>
                <a:spcPts val="0"/>
              </a:spcAft>
              <a:buClr>
                <a:schemeClr val="dk1"/>
              </a:buClr>
              <a:buSzPts val="2400"/>
              <a:buChar char="–"/>
            </a:pPr>
            <a:r>
              <a:rPr lang="en-US" sz="2400"/>
              <a:t>Intelligent Transportation Systems (ITS)</a:t>
            </a:r>
            <a:endParaRPr/>
          </a:p>
          <a:p>
            <a:pPr indent="-285660" lvl="1" marL="742719" rtl="0" algn="l">
              <a:spcBef>
                <a:spcPts val="480"/>
              </a:spcBef>
              <a:spcAft>
                <a:spcPts val="0"/>
              </a:spcAft>
              <a:buClr>
                <a:schemeClr val="dk1"/>
              </a:buClr>
              <a:buSzPts val="2400"/>
              <a:buChar char="–"/>
            </a:pPr>
            <a:r>
              <a:rPr lang="en-US" sz="2400"/>
              <a:t>Research in Origin Destination (ROUTE)</a:t>
            </a:r>
            <a:endParaRPr/>
          </a:p>
          <a:p>
            <a:pPr indent="-285660" lvl="1" marL="742719" rtl="0" algn="l">
              <a:spcBef>
                <a:spcPts val="480"/>
              </a:spcBef>
              <a:spcAft>
                <a:spcPts val="0"/>
              </a:spcAft>
              <a:buClr>
                <a:schemeClr val="dk1"/>
              </a:buClr>
              <a:buSzPts val="2400"/>
              <a:buChar char="–"/>
            </a:pPr>
            <a:r>
              <a:rPr lang="en-US" sz="2400"/>
              <a:t>Ubiquitous Computing &amp; Internet of Things</a:t>
            </a:r>
            <a:endParaRPr/>
          </a:p>
          <a:p>
            <a:pPr indent="-139593" lvl="0" marL="342793" rtl="0" algn="l">
              <a:spcBef>
                <a:spcPts val="640"/>
              </a:spcBef>
              <a:spcAft>
                <a:spcPts val="0"/>
              </a:spcAft>
              <a:buClr>
                <a:schemeClr val="dk1"/>
              </a:buClr>
              <a:buSzPts val="3200"/>
              <a:buNone/>
            </a:pPr>
            <a:r>
              <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199"/>
          <p:cNvSpPr txBox="1"/>
          <p:nvPr>
            <p:ph type="title"/>
          </p:nvPr>
        </p:nvSpPr>
        <p:spPr>
          <a:xfrm>
            <a:off x="456480" y="180019"/>
            <a:ext cx="8321760" cy="7604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SAFEDRIVE Project: Objectives</a:t>
            </a:r>
            <a:endParaRPr/>
          </a:p>
        </p:txBody>
      </p:sp>
      <p:sp>
        <p:nvSpPr>
          <p:cNvPr id="2192" name="Google Shape;2192;p199"/>
          <p:cNvSpPr txBox="1"/>
          <p:nvPr>
            <p:ph idx="1" type="body"/>
          </p:nvPr>
        </p:nvSpPr>
        <p:spPr>
          <a:xfrm>
            <a:off x="276480" y="967781"/>
            <a:ext cx="8570880" cy="5530181"/>
          </a:xfrm>
          <a:prstGeom prst="rect">
            <a:avLst/>
          </a:prstGeom>
          <a:noFill/>
          <a:ln>
            <a:noFill/>
          </a:ln>
        </p:spPr>
        <p:txBody>
          <a:bodyPr anchorCtr="0" anchor="t" bIns="45700" lIns="91400" spcFirstLastPara="1" rIns="91400" wrap="square" tIns="45700">
            <a:normAutofit/>
          </a:bodyPr>
          <a:lstStyle/>
          <a:p>
            <a:pPr indent="-247684" lvl="0" marL="247684" rtl="0" algn="just">
              <a:spcBef>
                <a:spcPts val="0"/>
              </a:spcBef>
              <a:spcAft>
                <a:spcPts val="0"/>
              </a:spcAft>
              <a:buClr>
                <a:schemeClr val="dk1"/>
              </a:buClr>
              <a:buSzPts val="2500"/>
              <a:buFont typeface="Calibri"/>
              <a:buChar char="•"/>
            </a:pPr>
            <a:r>
              <a:rPr lang="en-US" sz="2500"/>
              <a:t>Design and development of Indigenous DSRC hardware comprising</a:t>
            </a:r>
            <a:endParaRPr/>
          </a:p>
          <a:p>
            <a:pPr indent="-315365" lvl="1" marL="727211" rtl="0" algn="just">
              <a:spcBef>
                <a:spcPts val="440"/>
              </a:spcBef>
              <a:spcAft>
                <a:spcPts val="0"/>
              </a:spcAft>
              <a:buClr>
                <a:schemeClr val="dk1"/>
              </a:buClr>
              <a:buSzPts val="2200"/>
              <a:buFont typeface="Calibri"/>
              <a:buChar char="•"/>
            </a:pPr>
            <a:r>
              <a:rPr lang="en-US" sz="2200"/>
              <a:t>On Board Unit (OBU) </a:t>
            </a:r>
            <a:endParaRPr/>
          </a:p>
          <a:p>
            <a:pPr indent="-315365" lvl="1" marL="727211" rtl="0" algn="just">
              <a:spcBef>
                <a:spcPts val="440"/>
              </a:spcBef>
              <a:spcAft>
                <a:spcPts val="0"/>
              </a:spcAft>
              <a:buClr>
                <a:schemeClr val="dk1"/>
              </a:buClr>
              <a:buSzPts val="2200"/>
              <a:buFont typeface="Calibri"/>
              <a:buChar char="•"/>
            </a:pPr>
            <a:r>
              <a:rPr lang="en-US" sz="2200"/>
              <a:t>Road Side Unit (RSU)</a:t>
            </a:r>
            <a:endParaRPr sz="2200"/>
          </a:p>
          <a:p>
            <a:pPr indent="-247684" lvl="0" marL="247684" rtl="0" algn="just">
              <a:spcBef>
                <a:spcPts val="500"/>
              </a:spcBef>
              <a:spcAft>
                <a:spcPts val="0"/>
              </a:spcAft>
              <a:buClr>
                <a:schemeClr val="dk1"/>
              </a:buClr>
              <a:buSzPts val="2500"/>
              <a:buFont typeface="Calibri"/>
              <a:buChar char="•"/>
            </a:pPr>
            <a:r>
              <a:rPr lang="en-US" sz="2500"/>
              <a:t>Development of DSRC compliant WAVE Software Stack</a:t>
            </a:r>
            <a:endParaRPr/>
          </a:p>
          <a:p>
            <a:pPr indent="-247684" lvl="0" marL="247684" rtl="0" algn="just">
              <a:spcBef>
                <a:spcPts val="500"/>
              </a:spcBef>
              <a:spcAft>
                <a:spcPts val="0"/>
              </a:spcAft>
              <a:buClr>
                <a:schemeClr val="dk1"/>
              </a:buClr>
              <a:buSzPts val="2500"/>
              <a:buFont typeface="Calibri"/>
              <a:buChar char="•"/>
            </a:pPr>
            <a:r>
              <a:rPr lang="en-US" sz="2500"/>
              <a:t>Prototype Application Development &amp; Demonstration</a:t>
            </a:r>
            <a:endParaRPr sz="2500"/>
          </a:p>
          <a:p>
            <a:pPr indent="-315365" lvl="1" marL="727211" rtl="0" algn="just">
              <a:spcBef>
                <a:spcPts val="440"/>
              </a:spcBef>
              <a:spcAft>
                <a:spcPts val="0"/>
              </a:spcAft>
              <a:buClr>
                <a:schemeClr val="dk1"/>
              </a:buClr>
              <a:buSzPts val="2200"/>
              <a:buFont typeface="Calibri"/>
              <a:buChar char="•"/>
            </a:pPr>
            <a:r>
              <a:rPr lang="en-US" sz="2200"/>
              <a:t>Extended Signage &amp; Road Alerts</a:t>
            </a:r>
            <a:endParaRPr/>
          </a:p>
          <a:p>
            <a:pPr indent="-315365" lvl="1" marL="727211" rtl="0" algn="just">
              <a:spcBef>
                <a:spcPts val="440"/>
              </a:spcBef>
              <a:spcAft>
                <a:spcPts val="0"/>
              </a:spcAft>
              <a:buClr>
                <a:schemeClr val="dk1"/>
              </a:buClr>
              <a:buSzPts val="2200"/>
              <a:buFont typeface="Calibri"/>
              <a:buChar char="•"/>
            </a:pPr>
            <a:r>
              <a:rPr lang="en-US" sz="2200"/>
              <a:t>Incident Management Systems</a:t>
            </a:r>
            <a:endParaRPr/>
          </a:p>
          <a:p>
            <a:pPr indent="-315365" lvl="1" marL="727211" rtl="0" algn="just">
              <a:spcBef>
                <a:spcPts val="440"/>
              </a:spcBef>
              <a:spcAft>
                <a:spcPts val="0"/>
              </a:spcAft>
              <a:buClr>
                <a:schemeClr val="dk1"/>
              </a:buClr>
              <a:buSzPts val="2200"/>
              <a:buFont typeface="Calibri"/>
              <a:buChar char="•"/>
            </a:pPr>
            <a:r>
              <a:rPr lang="en-US" sz="2200"/>
              <a:t>Collision Avoidance</a:t>
            </a:r>
            <a:endParaRPr sz="1800">
              <a:solidFill>
                <a:srgbClr val="BFBFBF"/>
              </a:solidFill>
            </a:endParaRPr>
          </a:p>
          <a:p>
            <a:pPr indent="-247684" lvl="0" marL="247684" rtl="0" algn="just">
              <a:spcBef>
                <a:spcPts val="500"/>
              </a:spcBef>
              <a:spcAft>
                <a:spcPts val="0"/>
              </a:spcAft>
              <a:buClr>
                <a:schemeClr val="dk1"/>
              </a:buClr>
              <a:buSzPts val="2500"/>
              <a:buFont typeface="Calibri"/>
              <a:buChar char="•"/>
            </a:pPr>
            <a:r>
              <a:rPr lang="en-US" sz="2500"/>
              <a:t>Deployment in HMDA outer ring road</a:t>
            </a:r>
            <a:endParaRPr/>
          </a:p>
          <a:p>
            <a:pPr indent="-247684" lvl="0" marL="247684" rtl="0" algn="just">
              <a:spcBef>
                <a:spcPts val="500"/>
              </a:spcBef>
              <a:spcAft>
                <a:spcPts val="0"/>
              </a:spcAft>
              <a:buClr>
                <a:schemeClr val="dk1"/>
              </a:buClr>
              <a:buSzPts val="2500"/>
              <a:buFont typeface="Calibri"/>
              <a:buChar char="•"/>
            </a:pPr>
            <a:r>
              <a:rPr lang="en-US" sz="2500"/>
              <a:t>Performance Analysis</a:t>
            </a:r>
            <a:endParaRPr/>
          </a:p>
          <a:p>
            <a:pPr indent="-315365" lvl="1" marL="727211" rtl="0" algn="just">
              <a:spcBef>
                <a:spcPts val="440"/>
              </a:spcBef>
              <a:spcAft>
                <a:spcPts val="0"/>
              </a:spcAft>
              <a:buClr>
                <a:schemeClr val="dk1"/>
              </a:buClr>
              <a:buSzPts val="2200"/>
              <a:buFont typeface="Calibri"/>
              <a:buChar char="•"/>
            </a:pPr>
            <a:r>
              <a:rPr lang="en-US" sz="2200"/>
              <a:t>Indigenous vs Proprietary DSRC Systems in Field Conditions </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
          <p:cNvSpPr txBox="1"/>
          <p:nvPr>
            <p:ph type="title"/>
          </p:nvPr>
        </p:nvSpPr>
        <p:spPr>
          <a:xfrm>
            <a:off x="391680" y="228443"/>
            <a:ext cx="6416874" cy="857284"/>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Computing Paradigms</a:t>
            </a:r>
            <a:endParaRPr/>
          </a:p>
        </p:txBody>
      </p:sp>
      <p:sp>
        <p:nvSpPr>
          <p:cNvPr id="190" name="Google Shape;190;p2"/>
          <p:cNvSpPr txBox="1"/>
          <p:nvPr/>
        </p:nvSpPr>
        <p:spPr>
          <a:xfrm>
            <a:off x="717577" y="4539398"/>
            <a:ext cx="2294678" cy="2101729"/>
          </a:xfrm>
          <a:prstGeom prst="rect">
            <a:avLst/>
          </a:prstGeom>
          <a:noFill/>
          <a:ln cap="flat" cmpd="sng" w="9525">
            <a:solidFill>
              <a:srgbClr val="E5B8B7"/>
            </a:solidFill>
            <a:prstDash val="dash"/>
            <a:round/>
            <a:headEnd len="sm" w="sm" type="none"/>
            <a:tailEnd len="sm" w="sm" type="none"/>
          </a:ln>
        </p:spPr>
        <p:txBody>
          <a:bodyPr anchorCtr="0" anchor="t" bIns="45700" lIns="91425" spcFirstLastPara="1" rIns="91425" wrap="square" tIns="45700">
            <a:spAutoFit/>
          </a:bodyPr>
          <a:lstStyle/>
          <a:p>
            <a:pPr indent="-194351" lvl="0" marL="194351" marR="0" rtl="0" algn="just">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Larger, powerful computers, large database, elaborate I/O hardware</a:t>
            </a:r>
            <a:endParaRPr/>
          </a:p>
          <a:p>
            <a:pPr indent="-194351" lvl="0" marL="194351" marR="0" rtl="0" algn="just">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Users logged in through remote terminals to execute programs</a:t>
            </a:r>
            <a:endParaRPr/>
          </a:p>
          <a:p>
            <a:pPr indent="-194351" lvl="0" marL="194351" marR="0" rtl="0" algn="just">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Genesis in IBM System/360  in 1964</a:t>
            </a:r>
            <a:endParaRPr/>
          </a:p>
        </p:txBody>
      </p:sp>
      <p:sp>
        <p:nvSpPr>
          <p:cNvPr id="191" name="Google Shape;191;p2"/>
          <p:cNvSpPr txBox="1"/>
          <p:nvPr/>
        </p:nvSpPr>
        <p:spPr>
          <a:xfrm>
            <a:off x="3200333" y="4474080"/>
            <a:ext cx="2489939" cy="2101729"/>
          </a:xfrm>
          <a:prstGeom prst="rect">
            <a:avLst/>
          </a:prstGeom>
          <a:noFill/>
          <a:ln cap="flat" cmpd="sng" w="9525">
            <a:solidFill>
              <a:srgbClr val="E5B8B7"/>
            </a:solidFill>
            <a:prstDash val="dash"/>
            <a:round/>
            <a:headEnd len="sm" w="sm" type="none"/>
            <a:tailEnd len="sm" w="sm" type="none"/>
          </a:ln>
        </p:spPr>
        <p:txBody>
          <a:bodyPr anchorCtr="0" anchor="t" bIns="45700" lIns="91425" spcFirstLastPara="1" rIns="91425" wrap="square" tIns="45700">
            <a:spAutoFit/>
          </a:bodyPr>
          <a:lstStyle/>
          <a:p>
            <a:pPr indent="-194351" lvl="0" marL="194351" marR="0" rtl="0" algn="just">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Mini computers with individual processing power</a:t>
            </a:r>
            <a:endParaRPr/>
          </a:p>
          <a:p>
            <a:pPr indent="-194351" lvl="0" marL="194351" marR="0" rtl="0" algn="just">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Introduced BUS Architecture within to communicate with peripherals. </a:t>
            </a:r>
            <a:endParaRPr/>
          </a:p>
          <a:p>
            <a:pPr indent="-194351" lvl="0" marL="194351" marR="0" rtl="0" algn="just">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Networking enhanced it</a:t>
            </a:r>
            <a:endParaRPr/>
          </a:p>
          <a:p>
            <a:pPr indent="-194351" lvl="0" marL="194351" marR="0" rtl="0" algn="just">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PDP-8 from DEC pioneered it in 1964</a:t>
            </a:r>
            <a:endParaRPr/>
          </a:p>
        </p:txBody>
      </p:sp>
      <p:sp>
        <p:nvSpPr>
          <p:cNvPr id="192" name="Google Shape;192;p2"/>
          <p:cNvSpPr txBox="1"/>
          <p:nvPr/>
        </p:nvSpPr>
        <p:spPr>
          <a:xfrm>
            <a:off x="5943668" y="4539398"/>
            <a:ext cx="2548073" cy="1655197"/>
          </a:xfrm>
          <a:prstGeom prst="rect">
            <a:avLst/>
          </a:prstGeom>
          <a:noFill/>
          <a:ln cap="flat" cmpd="sng" w="9525">
            <a:solidFill>
              <a:srgbClr val="E5B8B7"/>
            </a:solidFill>
            <a:prstDash val="dash"/>
            <a:round/>
            <a:headEnd len="sm" w="sm" type="none"/>
            <a:tailEnd len="sm" w="sm" type="none"/>
          </a:ln>
        </p:spPr>
        <p:txBody>
          <a:bodyPr anchorCtr="0" anchor="t" bIns="45700" lIns="91425" spcFirstLastPara="1" rIns="91425" wrap="square" tIns="45700">
            <a:spAutoFit/>
          </a:bodyPr>
          <a:lstStyle/>
          <a:p>
            <a:pPr indent="-194351" lvl="0" marL="194351" marR="0" rtl="0" algn="just">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Many computers serving an individual</a:t>
            </a:r>
            <a:endParaRPr/>
          </a:p>
          <a:p>
            <a:pPr indent="-194351" lvl="0" marL="194351" marR="0" rtl="0" algn="just">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Smaller, yet more powerful processors</a:t>
            </a:r>
            <a:endParaRPr/>
          </a:p>
          <a:p>
            <a:pPr indent="-194351" lvl="0" marL="194351" marR="0" rtl="0" algn="just">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Integrates sensing and actuation on-board</a:t>
            </a:r>
            <a:endParaRPr/>
          </a:p>
          <a:p>
            <a:pPr indent="-194351" lvl="0" marL="194351" marR="0" rtl="0" algn="just">
              <a:spcBef>
                <a:spcPts val="0"/>
              </a:spcBef>
              <a:spcAft>
                <a:spcPts val="0"/>
              </a:spcAft>
              <a:buClr>
                <a:srgbClr val="595959"/>
              </a:buClr>
              <a:buSzPts val="1451"/>
              <a:buFont typeface="Arial"/>
              <a:buChar char="•"/>
            </a:pPr>
            <a:r>
              <a:rPr b="0" i="0" lang="en-US" sz="1451" u="none" cap="none" strike="noStrike">
                <a:solidFill>
                  <a:srgbClr val="595959"/>
                </a:solidFill>
                <a:latin typeface="Calibri"/>
                <a:ea typeface="Calibri"/>
                <a:cs typeface="Calibri"/>
                <a:sym typeface="Calibri"/>
              </a:rPr>
              <a:t>Early 90s by Mark Weiser</a:t>
            </a:r>
            <a:endParaRPr/>
          </a:p>
        </p:txBody>
      </p:sp>
      <p:pic>
        <p:nvPicPr>
          <p:cNvPr id="193" name="Google Shape;193;p2"/>
          <p:cNvPicPr preferRelativeResize="0"/>
          <p:nvPr>
            <p:ph idx="1" type="body"/>
          </p:nvPr>
        </p:nvPicPr>
        <p:blipFill rotWithShape="1">
          <a:blip r:embed="rId3">
            <a:alphaModFix/>
          </a:blip>
          <a:srcRect b="0" l="0" r="0" t="0"/>
          <a:stretch/>
        </p:blipFill>
        <p:spPr>
          <a:xfrm>
            <a:off x="718268" y="1256067"/>
            <a:ext cx="7772782" cy="3283331"/>
          </a:xfrm>
          <a:prstGeom prst="rect">
            <a:avLst/>
          </a:prstGeom>
          <a:noFill/>
          <a:ln>
            <a:noFill/>
          </a:ln>
        </p:spPr>
      </p:pic>
      <p:sp>
        <p:nvSpPr>
          <p:cNvPr id="194" name="Google Shape;194;p2"/>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14:dur="10">
    <p:circl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20"/>
          <p:cNvPicPr preferRelativeResize="0"/>
          <p:nvPr/>
        </p:nvPicPr>
        <p:blipFill rotWithShape="1">
          <a:blip r:embed="rId3">
            <a:alphaModFix/>
          </a:blip>
          <a:srcRect b="0" l="0" r="0" t="0"/>
          <a:stretch/>
        </p:blipFill>
        <p:spPr>
          <a:xfrm>
            <a:off x="762000" y="152400"/>
            <a:ext cx="8077200" cy="6115128"/>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pic>
        <p:nvPicPr>
          <p:cNvPr id="2197" name="Google Shape;2197;p200"/>
          <p:cNvPicPr preferRelativeResize="0"/>
          <p:nvPr/>
        </p:nvPicPr>
        <p:blipFill rotWithShape="1">
          <a:blip r:embed="rId3">
            <a:alphaModFix/>
          </a:blip>
          <a:srcRect b="20148" l="10000" r="11999" t="9778"/>
          <a:stretch/>
        </p:blipFill>
        <p:spPr>
          <a:xfrm rot="10800000">
            <a:off x="228600" y="828864"/>
            <a:ext cx="4085158" cy="2752535"/>
          </a:xfrm>
          <a:prstGeom prst="rect">
            <a:avLst/>
          </a:prstGeom>
          <a:noFill/>
          <a:ln>
            <a:noFill/>
          </a:ln>
        </p:spPr>
      </p:pic>
      <p:sp>
        <p:nvSpPr>
          <p:cNvPr id="2198" name="Google Shape;2198;p200"/>
          <p:cNvSpPr txBox="1"/>
          <p:nvPr>
            <p:ph type="title"/>
          </p:nvPr>
        </p:nvSpPr>
        <p:spPr>
          <a:xfrm>
            <a:off x="457200" y="76200"/>
            <a:ext cx="8229600" cy="7159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Indigenous Development</a:t>
            </a:r>
            <a:endParaRPr/>
          </a:p>
        </p:txBody>
      </p:sp>
      <p:grpSp>
        <p:nvGrpSpPr>
          <p:cNvPr id="2199" name="Google Shape;2199;p200"/>
          <p:cNvGrpSpPr/>
          <p:nvPr/>
        </p:nvGrpSpPr>
        <p:grpSpPr>
          <a:xfrm>
            <a:off x="3886200" y="3581400"/>
            <a:ext cx="4648200" cy="2667000"/>
            <a:chOff x="609600" y="1676400"/>
            <a:chExt cx="7572551" cy="4848225"/>
          </a:xfrm>
        </p:grpSpPr>
        <p:pic>
          <p:nvPicPr>
            <p:cNvPr id="2200" name="Google Shape;2200;p200"/>
            <p:cNvPicPr preferRelativeResize="0"/>
            <p:nvPr/>
          </p:nvPicPr>
          <p:blipFill rotWithShape="1">
            <a:blip r:embed="rId4">
              <a:alphaModFix/>
            </a:blip>
            <a:srcRect b="11667" l="11979" r="0" t="13194"/>
            <a:stretch/>
          </p:blipFill>
          <p:spPr>
            <a:xfrm>
              <a:off x="609600" y="1676400"/>
              <a:ext cx="7572551" cy="4848225"/>
            </a:xfrm>
            <a:prstGeom prst="rect">
              <a:avLst/>
            </a:prstGeom>
            <a:noFill/>
            <a:ln>
              <a:noFill/>
            </a:ln>
          </p:spPr>
        </p:pic>
        <p:pic>
          <p:nvPicPr>
            <p:cNvPr id="2201" name="Google Shape;2201;p200"/>
            <p:cNvPicPr preferRelativeResize="0"/>
            <p:nvPr/>
          </p:nvPicPr>
          <p:blipFill rotWithShape="1">
            <a:blip r:embed="rId5">
              <a:alphaModFix/>
            </a:blip>
            <a:srcRect b="20122" l="31042" r="29062" t="22100"/>
            <a:stretch/>
          </p:blipFill>
          <p:spPr>
            <a:xfrm rot="-218308">
              <a:off x="2571837" y="2780508"/>
              <a:ext cx="3648075" cy="2228850"/>
            </a:xfrm>
            <a:prstGeom prst="rect">
              <a:avLst/>
            </a:prstGeom>
            <a:noFill/>
            <a:ln>
              <a:noFill/>
            </a:ln>
          </p:spPr>
        </p:pic>
      </p:grpSp>
      <p:sp>
        <p:nvSpPr>
          <p:cNvPr id="2202" name="Google Shape;2202;p200"/>
          <p:cNvSpPr txBox="1"/>
          <p:nvPr/>
        </p:nvSpPr>
        <p:spPr>
          <a:xfrm>
            <a:off x="4038600" y="6309519"/>
            <a:ext cx="4040188" cy="319881"/>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ctr">
              <a:spcBef>
                <a:spcPts val="0"/>
              </a:spcBef>
              <a:spcAft>
                <a:spcPts val="0"/>
              </a:spcAft>
              <a:buClr>
                <a:schemeClr val="dk1"/>
              </a:buClr>
              <a:buSzPct val="100000"/>
              <a:buFont typeface="Arial"/>
              <a:buNone/>
            </a:pPr>
            <a:r>
              <a:rPr b="1" lang="en-US" sz="2000">
                <a:solidFill>
                  <a:schemeClr val="dk1"/>
                </a:solidFill>
                <a:latin typeface="Calibri"/>
                <a:ea typeface="Calibri"/>
                <a:cs typeface="Calibri"/>
                <a:sym typeface="Calibri"/>
              </a:rPr>
              <a:t>C-DAC OBU with WAVE Stack &amp; UI</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201"/>
          <p:cNvSpPr txBox="1"/>
          <p:nvPr>
            <p:ph type="title"/>
          </p:nvPr>
        </p:nvSpPr>
        <p:spPr>
          <a:xfrm>
            <a:off x="0" y="61931"/>
            <a:ext cx="8229600" cy="10668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On-Board-Unit  (OBU)</a:t>
            </a:r>
            <a:endParaRPr/>
          </a:p>
        </p:txBody>
      </p:sp>
      <p:sp>
        <p:nvSpPr>
          <p:cNvPr id="2208" name="Google Shape;2208;p201"/>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9" name="Google Shape;2209;p201"/>
          <p:cNvSpPr txBox="1"/>
          <p:nvPr>
            <p:ph idx="11" type="ftr"/>
          </p:nvPr>
        </p:nvSpPr>
        <p:spPr>
          <a:xfrm>
            <a:off x="3124200" y="6430944"/>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5th PRSG - SAFEDRIVE</a:t>
            </a:r>
            <a:endParaRPr/>
          </a:p>
        </p:txBody>
      </p:sp>
      <p:pic>
        <p:nvPicPr>
          <p:cNvPr descr="C:\Users\Lijo\Desktop\SAFEDRIVE_OBU.jpg" id="2210" name="Google Shape;2210;p201"/>
          <p:cNvPicPr preferRelativeResize="0"/>
          <p:nvPr/>
        </p:nvPicPr>
        <p:blipFill rotWithShape="1">
          <a:blip r:embed="rId3">
            <a:alphaModFix/>
          </a:blip>
          <a:srcRect b="0" l="0" r="0" t="0"/>
          <a:stretch/>
        </p:blipFill>
        <p:spPr>
          <a:xfrm>
            <a:off x="381000" y="3153350"/>
            <a:ext cx="3962400" cy="2682302"/>
          </a:xfrm>
          <a:prstGeom prst="rect">
            <a:avLst/>
          </a:prstGeom>
          <a:noFill/>
          <a:ln>
            <a:noFill/>
          </a:ln>
        </p:spPr>
      </p:pic>
      <p:pic>
        <p:nvPicPr>
          <p:cNvPr id="2211" name="Google Shape;2211;p201"/>
          <p:cNvPicPr preferRelativeResize="0"/>
          <p:nvPr/>
        </p:nvPicPr>
        <p:blipFill rotWithShape="1">
          <a:blip r:embed="rId4">
            <a:alphaModFix/>
          </a:blip>
          <a:srcRect b="24535" l="8705" r="-811" t="16962"/>
          <a:stretch/>
        </p:blipFill>
        <p:spPr>
          <a:xfrm>
            <a:off x="4953000" y="3659924"/>
            <a:ext cx="3124200" cy="1826476"/>
          </a:xfrm>
          <a:prstGeom prst="rect">
            <a:avLst/>
          </a:prstGeom>
          <a:noFill/>
          <a:ln>
            <a:noFill/>
          </a:ln>
        </p:spPr>
      </p:pic>
      <p:sp>
        <p:nvSpPr>
          <p:cNvPr id="2212" name="Google Shape;2212;p201"/>
          <p:cNvSpPr/>
          <p:nvPr/>
        </p:nvSpPr>
        <p:spPr>
          <a:xfrm>
            <a:off x="533400" y="960918"/>
            <a:ext cx="8397044" cy="197887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200">
                <a:solidFill>
                  <a:schemeClr val="dk1"/>
                </a:solidFill>
                <a:latin typeface="Calibri"/>
                <a:ea typeface="Calibri"/>
                <a:cs typeface="Calibri"/>
                <a:sym typeface="Calibri"/>
              </a:rPr>
              <a:t>OBU is the device installed in a vehicle</a:t>
            </a:r>
            <a:endParaRPr/>
          </a:p>
          <a:p>
            <a:pPr indent="0" lvl="0" marL="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Connected to DSRC network and to in-vehicle network </a:t>
            </a:r>
            <a:endParaRPr/>
          </a:p>
          <a:p>
            <a:pPr indent="0" lvl="0" marL="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Provide direct V2V wireless communication</a:t>
            </a:r>
            <a:endParaRPr/>
          </a:p>
          <a:p>
            <a:pPr indent="0" lvl="0" marL="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Collect the vehicle diagnostic message via CAN interface</a:t>
            </a:r>
            <a:r>
              <a:rPr lang="en-US" sz="2200">
                <a:solidFill>
                  <a:schemeClr val="dk1"/>
                </a:solidFill>
                <a:latin typeface="Calibri"/>
                <a:ea typeface="Calibri"/>
                <a:cs typeface="Calibri"/>
                <a:sym typeface="Calibri"/>
              </a:rPr>
              <a:t> </a:t>
            </a:r>
            <a:endParaRPr/>
          </a:p>
        </p:txBody>
      </p:sp>
      <p:sp>
        <p:nvSpPr>
          <p:cNvPr id="2213" name="Google Shape;2213;p201"/>
          <p:cNvSpPr txBox="1"/>
          <p:nvPr/>
        </p:nvSpPr>
        <p:spPr>
          <a:xfrm>
            <a:off x="2133600" y="5864543"/>
            <a:ext cx="6206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OBU</a:t>
            </a:r>
            <a:endParaRPr/>
          </a:p>
        </p:txBody>
      </p:sp>
      <p:sp>
        <p:nvSpPr>
          <p:cNvPr id="2214" name="Google Shape;2214;p201"/>
          <p:cNvSpPr txBox="1"/>
          <p:nvPr/>
        </p:nvSpPr>
        <p:spPr>
          <a:xfrm>
            <a:off x="6389717" y="5527750"/>
            <a:ext cx="8931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OBU-M</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202"/>
          <p:cNvSpPr txBox="1"/>
          <p:nvPr>
            <p:ph type="title"/>
          </p:nvPr>
        </p:nvSpPr>
        <p:spPr>
          <a:xfrm>
            <a:off x="0" y="30480"/>
            <a:ext cx="8305800" cy="10668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Road-Side-Unit (RSU)</a:t>
            </a:r>
            <a:endParaRPr/>
          </a:p>
        </p:txBody>
      </p:sp>
      <p:sp>
        <p:nvSpPr>
          <p:cNvPr id="2220" name="Google Shape;2220;p202"/>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1" name="Google Shape;2221;p202"/>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solidFill>
                  <a:srgbClr val="888888"/>
                </a:solidFill>
              </a:rPr>
              <a:t>5th PRSG - SAFEDRIVE</a:t>
            </a:r>
            <a:endParaRPr>
              <a:solidFill>
                <a:srgbClr val="888888"/>
              </a:solidFill>
            </a:endParaRPr>
          </a:p>
        </p:txBody>
      </p:sp>
      <p:pic>
        <p:nvPicPr>
          <p:cNvPr descr="F:\DSRC\CIG204D\Misc\Product Images\SAFEDRIVE_RSU.jpg" id="2222" name="Google Shape;2222;p202"/>
          <p:cNvPicPr preferRelativeResize="0"/>
          <p:nvPr/>
        </p:nvPicPr>
        <p:blipFill rotWithShape="1">
          <a:blip r:embed="rId3">
            <a:alphaModFix/>
          </a:blip>
          <a:srcRect b="15763" l="1" r="5188" t="9836"/>
          <a:stretch/>
        </p:blipFill>
        <p:spPr>
          <a:xfrm>
            <a:off x="5699843" y="1600200"/>
            <a:ext cx="3025458" cy="2956559"/>
          </a:xfrm>
          <a:prstGeom prst="rect">
            <a:avLst/>
          </a:prstGeom>
          <a:noFill/>
          <a:ln>
            <a:noFill/>
          </a:ln>
        </p:spPr>
      </p:pic>
      <p:sp>
        <p:nvSpPr>
          <p:cNvPr id="2223" name="Google Shape;2223;p202"/>
          <p:cNvSpPr/>
          <p:nvPr/>
        </p:nvSpPr>
        <p:spPr>
          <a:xfrm>
            <a:off x="330288" y="1461582"/>
            <a:ext cx="5070168" cy="378565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RSU are devices, which are installed near the roadside junctions on traffic lights or lampposts on the roads </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It gathers information such as road information, weather information, event information, and other service information and communicates the information to the OBU	 </a:t>
            </a:r>
            <a:endParaRPr/>
          </a:p>
        </p:txBody>
      </p:sp>
      <p:sp>
        <p:nvSpPr>
          <p:cNvPr id="2224" name="Google Shape;2224;p202"/>
          <p:cNvSpPr txBox="1"/>
          <p:nvPr/>
        </p:nvSpPr>
        <p:spPr>
          <a:xfrm>
            <a:off x="7028149" y="4583668"/>
            <a:ext cx="57195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RSU</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203"/>
          <p:cNvSpPr txBox="1"/>
          <p:nvPr>
            <p:ph type="title"/>
          </p:nvPr>
        </p:nvSpPr>
        <p:spPr>
          <a:xfrm>
            <a:off x="1295400" y="1371600"/>
            <a:ext cx="6248400" cy="10668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DSRC Development Kit</a:t>
            </a:r>
            <a:endParaRPr/>
          </a:p>
        </p:txBody>
      </p:sp>
      <p:sp>
        <p:nvSpPr>
          <p:cNvPr id="2230" name="Google Shape;2230;p203"/>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1" name="Google Shape;2231;p203"/>
          <p:cNvSpPr txBox="1"/>
          <p:nvPr>
            <p:ph idx="11" type="ftr"/>
          </p:nvPr>
        </p:nvSpPr>
        <p:spPr>
          <a:xfrm>
            <a:off x="3124200" y="6430944"/>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5th PRSG - SAFEDRIVE</a:t>
            </a:r>
            <a:endParaRPr/>
          </a:p>
        </p:txBody>
      </p:sp>
      <p:pic>
        <p:nvPicPr>
          <p:cNvPr descr="DSRC EVM" id="2232" name="Google Shape;2232;p203"/>
          <p:cNvPicPr preferRelativeResize="0"/>
          <p:nvPr/>
        </p:nvPicPr>
        <p:blipFill rotWithShape="1">
          <a:blip r:embed="rId3">
            <a:alphaModFix/>
          </a:blip>
          <a:srcRect b="8417" l="0" r="0" t="0"/>
          <a:stretch/>
        </p:blipFill>
        <p:spPr>
          <a:xfrm>
            <a:off x="1981200" y="2630920"/>
            <a:ext cx="5181600" cy="2895600"/>
          </a:xfrm>
          <a:prstGeom prst="rect">
            <a:avLst/>
          </a:prstGeom>
          <a:noFill/>
          <a:ln>
            <a:noFill/>
          </a:ln>
        </p:spPr>
      </p:pic>
      <p:sp>
        <p:nvSpPr>
          <p:cNvPr id="2233" name="Google Shape;2233;p203"/>
          <p:cNvSpPr txBox="1"/>
          <p:nvPr/>
        </p:nvSpPr>
        <p:spPr>
          <a:xfrm>
            <a:off x="4109258" y="5534374"/>
            <a:ext cx="10325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DSRC-DK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204"/>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Field Trial status</a:t>
            </a:r>
            <a:endParaRPr/>
          </a:p>
        </p:txBody>
      </p:sp>
      <p:sp>
        <p:nvSpPr>
          <p:cNvPr id="2239" name="Google Shape;2239;p204"/>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40" name="Google Shape;2240;p204"/>
          <p:cNvSpPr txBox="1"/>
          <p:nvPr>
            <p:ph idx="11" type="ftr"/>
          </p:nvPr>
        </p:nvSpPr>
        <p:spPr>
          <a:xfrm>
            <a:off x="3124200" y="6430944"/>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5th PRSG - SAFEDRIVE</a:t>
            </a:r>
            <a:endParaRPr/>
          </a:p>
        </p:txBody>
      </p:sp>
      <p:pic>
        <p:nvPicPr>
          <p:cNvPr id="2241" name="Google Shape;2241;p204"/>
          <p:cNvPicPr preferRelativeResize="0"/>
          <p:nvPr/>
        </p:nvPicPr>
        <p:blipFill rotWithShape="1">
          <a:blip r:embed="rId3">
            <a:alphaModFix/>
          </a:blip>
          <a:srcRect b="52801" l="67017" r="1999" t="2222"/>
          <a:stretch/>
        </p:blipFill>
        <p:spPr>
          <a:xfrm>
            <a:off x="6965706" y="1846942"/>
            <a:ext cx="1770744" cy="2148115"/>
          </a:xfrm>
          <a:prstGeom prst="rect">
            <a:avLst/>
          </a:prstGeom>
          <a:noFill/>
          <a:ln cap="flat" cmpd="sng" w="9525">
            <a:solidFill>
              <a:schemeClr val="dk1"/>
            </a:solidFill>
            <a:prstDash val="solid"/>
            <a:round/>
            <a:headEnd len="sm" w="sm" type="none"/>
            <a:tailEnd len="sm" w="sm" type="none"/>
          </a:ln>
        </p:spPr>
      </p:pic>
      <p:pic>
        <p:nvPicPr>
          <p:cNvPr id="2242" name="Google Shape;2242;p204"/>
          <p:cNvPicPr preferRelativeResize="0"/>
          <p:nvPr/>
        </p:nvPicPr>
        <p:blipFill rotWithShape="1">
          <a:blip r:embed="rId3">
            <a:alphaModFix/>
          </a:blip>
          <a:srcRect b="52594" l="35106" r="34417" t="2126"/>
          <a:stretch/>
        </p:blipFill>
        <p:spPr>
          <a:xfrm>
            <a:off x="2681329" y="3995057"/>
            <a:ext cx="1741714" cy="2162629"/>
          </a:xfrm>
          <a:prstGeom prst="rect">
            <a:avLst/>
          </a:prstGeom>
          <a:noFill/>
          <a:ln>
            <a:noFill/>
          </a:ln>
        </p:spPr>
      </p:pic>
      <p:pic>
        <p:nvPicPr>
          <p:cNvPr id="2243" name="Google Shape;2243;p204"/>
          <p:cNvPicPr preferRelativeResize="0"/>
          <p:nvPr/>
        </p:nvPicPr>
        <p:blipFill rotWithShape="1">
          <a:blip r:embed="rId3">
            <a:alphaModFix/>
          </a:blip>
          <a:srcRect b="3434" l="3166" r="66866" t="2664"/>
          <a:stretch/>
        </p:blipFill>
        <p:spPr>
          <a:xfrm>
            <a:off x="526416" y="2135909"/>
            <a:ext cx="1564683" cy="4021777"/>
          </a:xfrm>
          <a:prstGeom prst="rect">
            <a:avLst/>
          </a:prstGeom>
          <a:noFill/>
          <a:ln>
            <a:noFill/>
          </a:ln>
        </p:spPr>
      </p:pic>
      <p:pic>
        <p:nvPicPr>
          <p:cNvPr id="2244" name="Google Shape;2244;p204"/>
          <p:cNvPicPr preferRelativeResize="0"/>
          <p:nvPr/>
        </p:nvPicPr>
        <p:blipFill rotWithShape="1">
          <a:blip r:embed="rId3">
            <a:alphaModFix/>
          </a:blip>
          <a:srcRect b="2965" l="67524" r="2000" t="50000"/>
          <a:stretch/>
        </p:blipFill>
        <p:spPr>
          <a:xfrm>
            <a:off x="4633762" y="2551630"/>
            <a:ext cx="1741714" cy="2246434"/>
          </a:xfrm>
          <a:prstGeom prst="rect">
            <a:avLst/>
          </a:prstGeom>
          <a:noFill/>
          <a:ln>
            <a:noFill/>
          </a:ln>
        </p:spPr>
      </p:pic>
      <p:sp>
        <p:nvSpPr>
          <p:cNvPr id="2245" name="Google Shape;2245;p204"/>
          <p:cNvSpPr txBox="1"/>
          <p:nvPr/>
        </p:nvSpPr>
        <p:spPr>
          <a:xfrm>
            <a:off x="97970" y="1123529"/>
            <a:ext cx="8360229"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Field trial of the system has been successfully carried out at </a:t>
            </a:r>
            <a:r>
              <a:rPr b="1" lang="en-US" sz="2000">
                <a:solidFill>
                  <a:srgbClr val="244061"/>
                </a:solidFill>
                <a:latin typeface="Calibri"/>
                <a:ea typeface="Calibri"/>
                <a:cs typeface="Calibri"/>
                <a:sym typeface="Calibri"/>
              </a:rPr>
              <a:t>Srisailam</a:t>
            </a:r>
            <a:r>
              <a:rPr lang="en-US" sz="1800">
                <a:solidFill>
                  <a:schemeClr val="dk1"/>
                </a:solidFill>
                <a:latin typeface="Calibri"/>
                <a:ea typeface="Calibri"/>
                <a:cs typeface="Calibri"/>
                <a:sym typeface="Calibri"/>
              </a:rPr>
              <a:t> </a:t>
            </a:r>
            <a:r>
              <a:rPr b="1" lang="en-US" sz="2000">
                <a:solidFill>
                  <a:srgbClr val="244061"/>
                </a:solidFill>
                <a:latin typeface="Calibri"/>
                <a:ea typeface="Calibri"/>
                <a:cs typeface="Calibri"/>
                <a:sym typeface="Calibri"/>
              </a:rPr>
              <a:t>Highway</a:t>
            </a:r>
            <a:r>
              <a:rPr lang="en-US" sz="1800">
                <a:solidFill>
                  <a:schemeClr val="dk1"/>
                </a:solidFill>
                <a:latin typeface="Calibri"/>
                <a:ea typeface="Calibri"/>
                <a:cs typeface="Calibri"/>
                <a:sym typeface="Calibri"/>
              </a:rPr>
              <a:t>, </a:t>
            </a:r>
            <a:r>
              <a:rPr b="1" lang="en-US" sz="2000">
                <a:solidFill>
                  <a:srgbClr val="244061"/>
                </a:solidFill>
                <a:latin typeface="Calibri"/>
                <a:ea typeface="Calibri"/>
                <a:cs typeface="Calibri"/>
                <a:sym typeface="Calibri"/>
              </a:rPr>
              <a:t>Hyderabad</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pic>
        <p:nvPicPr>
          <p:cNvPr id="2250" name="Google Shape;2250;p205"/>
          <p:cNvPicPr preferRelativeResize="0"/>
          <p:nvPr/>
        </p:nvPicPr>
        <p:blipFill rotWithShape="1">
          <a:blip r:embed="rId3">
            <a:alphaModFix/>
          </a:blip>
          <a:srcRect b="14100" l="0" r="0" t="1888"/>
          <a:stretch/>
        </p:blipFill>
        <p:spPr>
          <a:xfrm>
            <a:off x="0" y="0"/>
            <a:ext cx="9144000" cy="68580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206"/>
          <p:cNvSpPr txBox="1"/>
          <p:nvPr>
            <p:ph type="title"/>
          </p:nvPr>
        </p:nvSpPr>
        <p:spPr>
          <a:xfrm>
            <a:off x="456480" y="273629"/>
            <a:ext cx="8225280" cy="87417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Way Ahead: Challenges</a:t>
            </a:r>
            <a:endParaRPr/>
          </a:p>
        </p:txBody>
      </p:sp>
      <p:sp>
        <p:nvSpPr>
          <p:cNvPr id="2256" name="Google Shape;2256;p206"/>
          <p:cNvSpPr txBox="1"/>
          <p:nvPr>
            <p:ph idx="1" type="body"/>
          </p:nvPr>
        </p:nvSpPr>
        <p:spPr>
          <a:xfrm>
            <a:off x="456480" y="1604329"/>
            <a:ext cx="8225280" cy="2654199"/>
          </a:xfrm>
          <a:prstGeom prst="rect">
            <a:avLst/>
          </a:prstGeom>
          <a:noFill/>
          <a:ln>
            <a:noFill/>
          </a:ln>
        </p:spPr>
        <p:txBody>
          <a:bodyPr anchorCtr="0" anchor="t" bIns="45700" lIns="91400" spcFirstLastPara="1" rIns="91400" wrap="square" tIns="45700">
            <a:normAutofit/>
          </a:bodyPr>
          <a:lstStyle/>
          <a:p>
            <a:pPr indent="-342793" lvl="0" marL="342793" rtl="0" algn="l">
              <a:spcBef>
                <a:spcPts val="0"/>
              </a:spcBef>
              <a:spcAft>
                <a:spcPts val="0"/>
              </a:spcAft>
              <a:buClr>
                <a:schemeClr val="dk1"/>
              </a:buClr>
              <a:buSzPts val="2800"/>
              <a:buFont typeface="Noto Sans Symbols"/>
              <a:buChar char="✔"/>
            </a:pPr>
            <a:r>
              <a:rPr lang="en-US" sz="2800"/>
              <a:t>Conforming to established world wide standards for DSRC (USA/Europe) </a:t>
            </a:r>
            <a:endParaRPr/>
          </a:p>
          <a:p>
            <a:pPr indent="0" lvl="0" marL="0" rtl="0" algn="ctr">
              <a:spcBef>
                <a:spcPts val="560"/>
              </a:spcBef>
              <a:spcAft>
                <a:spcPts val="0"/>
              </a:spcAft>
              <a:buClr>
                <a:schemeClr val="dk1"/>
              </a:buClr>
              <a:buSzPts val="2800"/>
              <a:buNone/>
            </a:pPr>
            <a:r>
              <a:rPr lang="en-US" sz="2800"/>
              <a:t>or </a:t>
            </a:r>
            <a:endParaRPr/>
          </a:p>
          <a:p>
            <a:pPr indent="-342793" lvl="0" marL="342793" rtl="0" algn="l">
              <a:spcBef>
                <a:spcPts val="560"/>
              </a:spcBef>
              <a:spcAft>
                <a:spcPts val="0"/>
              </a:spcAft>
              <a:buClr>
                <a:schemeClr val="dk1"/>
              </a:buClr>
              <a:buSzPts val="2800"/>
              <a:buFont typeface="Noto Sans Symbols"/>
              <a:buChar char="✔"/>
            </a:pPr>
            <a:r>
              <a:rPr lang="en-US" sz="2800"/>
              <a:t>Defining Indian standards in the already allocated frequency spectrum by WPC, DoT</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207"/>
          <p:cNvSpPr txBox="1"/>
          <p:nvPr>
            <p:ph type="title"/>
          </p:nvPr>
        </p:nvSpPr>
        <p:spPr>
          <a:xfrm>
            <a:off x="533400" y="381000"/>
            <a:ext cx="7696200" cy="60960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3600"/>
              <a:buFont typeface="Calibri"/>
              <a:buNone/>
            </a:pPr>
            <a:r>
              <a:rPr lang="en-US" sz="3600"/>
              <a:t>Benefits of SAFEDRIVE</a:t>
            </a:r>
            <a:endParaRPr/>
          </a:p>
        </p:txBody>
      </p:sp>
      <p:sp>
        <p:nvSpPr>
          <p:cNvPr id="2262" name="Google Shape;2262;p207"/>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3" name="Google Shape;2263;p207"/>
          <p:cNvSpPr txBox="1"/>
          <p:nvPr/>
        </p:nvSpPr>
        <p:spPr>
          <a:xfrm>
            <a:off x="533400" y="1219200"/>
            <a:ext cx="8077200" cy="50292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1200"/>
              <a:buFont typeface="Noto Sans Symbols"/>
              <a:buChar char="❑"/>
            </a:pPr>
            <a:r>
              <a:rPr lang="en-US" sz="2000">
                <a:solidFill>
                  <a:schemeClr val="dk1"/>
                </a:solidFill>
                <a:latin typeface="Calibri"/>
                <a:ea typeface="Calibri"/>
                <a:cs typeface="Calibri"/>
                <a:sym typeface="Calibri"/>
              </a:rPr>
              <a:t>Inform drivers about</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Possibility of collision with other vehicles</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Vehicles suddenly changing lanes</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Vehicles suddenly stopped ahead</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Potholes and slippery patches of roadway ahead</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Sharp curves and Blind spots ahead</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Icy roads, fog, heavy rain and snow</a:t>
            </a:r>
            <a:endParaRPr b="0" i="0" sz="1800" u="none" cap="none" strike="noStrike">
              <a:solidFill>
                <a:srgbClr val="005EA4"/>
              </a:solidFill>
              <a:latin typeface="Calibri"/>
              <a:ea typeface="Calibri"/>
              <a:cs typeface="Calibri"/>
              <a:sym typeface="Calibri"/>
            </a:endParaRPr>
          </a:p>
          <a:p>
            <a:pPr indent="-342900" lvl="0" marL="342900" marR="0" rtl="0" algn="just">
              <a:spcBef>
                <a:spcPts val="400"/>
              </a:spcBef>
              <a:spcAft>
                <a:spcPts val="0"/>
              </a:spcAft>
              <a:buClr>
                <a:schemeClr val="dk1"/>
              </a:buClr>
              <a:buSzPts val="1200"/>
              <a:buFont typeface="Noto Sans Symbols"/>
              <a:buChar char="❑"/>
            </a:pPr>
            <a:r>
              <a:rPr lang="en-US" sz="2000">
                <a:solidFill>
                  <a:schemeClr val="dk1"/>
                </a:solidFill>
                <a:latin typeface="Calibri"/>
                <a:ea typeface="Calibri"/>
                <a:cs typeface="Calibri"/>
                <a:sym typeface="Calibri"/>
              </a:rPr>
              <a:t>Inform traffic managers about</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Location of Emergency Vehicles</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Diversion of Traffic</a:t>
            </a:r>
            <a:endParaRPr/>
          </a:p>
          <a:p>
            <a:pPr indent="-342900" lvl="0" marL="342900" marR="0" rtl="0" algn="just">
              <a:spcBef>
                <a:spcPts val="400"/>
              </a:spcBef>
              <a:spcAft>
                <a:spcPts val="0"/>
              </a:spcAft>
              <a:buClr>
                <a:schemeClr val="dk1"/>
              </a:buClr>
              <a:buSzPts val="1200"/>
              <a:buFont typeface="Noto Sans Symbols"/>
              <a:buChar char="❑"/>
            </a:pPr>
            <a:r>
              <a:rPr lang="en-US" sz="2000">
                <a:solidFill>
                  <a:schemeClr val="dk1"/>
                </a:solidFill>
                <a:latin typeface="Calibri"/>
                <a:ea typeface="Calibri"/>
                <a:cs typeface="Calibri"/>
                <a:sym typeface="Calibri"/>
              </a:rPr>
              <a:t>Connected Vehicles</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Reduce accidents</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Manage traffic in real time</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Curb Pollution</a:t>
            </a:r>
            <a:endParaRPr/>
          </a:p>
          <a:p>
            <a:pPr indent="-347663" lvl="1" marL="801688" marR="0" rtl="0" algn="just">
              <a:spcBef>
                <a:spcPts val="360"/>
              </a:spcBef>
              <a:spcAft>
                <a:spcPts val="0"/>
              </a:spcAft>
              <a:buClr>
                <a:srgbClr val="005EA4"/>
              </a:buClr>
              <a:buSzPts val="1800"/>
              <a:buFont typeface="Noto Sans Symbols"/>
              <a:buChar char="▪"/>
            </a:pPr>
            <a:r>
              <a:rPr b="0" i="0" lang="en-US" sz="1800" u="none" cap="none" strike="noStrike">
                <a:solidFill>
                  <a:srgbClr val="005EA4"/>
                </a:solidFill>
                <a:latin typeface="Calibri"/>
                <a:ea typeface="Calibri"/>
                <a:cs typeface="Calibri"/>
                <a:sym typeface="Calibri"/>
              </a:rPr>
              <a:t>Travelers have access to accurate travel time information </a:t>
            </a:r>
            <a:endParaRPr/>
          </a:p>
        </p:txBody>
      </p:sp>
      <p:pic>
        <p:nvPicPr>
          <p:cNvPr descr="C:\Users\LVerma\Desktop\chirmulay-DSRC-emergency.png" id="2264" name="Google Shape;2264;p207"/>
          <p:cNvPicPr preferRelativeResize="0"/>
          <p:nvPr/>
        </p:nvPicPr>
        <p:blipFill rotWithShape="1">
          <a:blip r:embed="rId3">
            <a:alphaModFix/>
          </a:blip>
          <a:srcRect b="0" l="0" r="0" t="0"/>
          <a:stretch/>
        </p:blipFill>
        <p:spPr>
          <a:xfrm>
            <a:off x="6352259" y="3276600"/>
            <a:ext cx="2700339" cy="1059382"/>
          </a:xfrm>
          <a:prstGeom prst="rect">
            <a:avLst/>
          </a:prstGeom>
          <a:noFill/>
          <a:ln>
            <a:noFill/>
          </a:ln>
        </p:spPr>
      </p:pic>
      <p:pic>
        <p:nvPicPr>
          <p:cNvPr descr="rain.jpg" id="2265" name="Google Shape;2265;p207"/>
          <p:cNvPicPr preferRelativeResize="0"/>
          <p:nvPr/>
        </p:nvPicPr>
        <p:blipFill rotWithShape="1">
          <a:blip r:embed="rId4">
            <a:alphaModFix/>
          </a:blip>
          <a:srcRect b="0" l="0" r="0" t="0"/>
          <a:stretch/>
        </p:blipFill>
        <p:spPr>
          <a:xfrm>
            <a:off x="6492750" y="1226618"/>
            <a:ext cx="2622790" cy="1821382"/>
          </a:xfrm>
          <a:prstGeom prst="rect">
            <a:avLst/>
          </a:prstGeom>
          <a:noFill/>
          <a:ln>
            <a:noFill/>
          </a:ln>
        </p:spPr>
      </p:pic>
      <p:pic>
        <p:nvPicPr>
          <p:cNvPr descr="C:\Users\LVerma\Desktop\Safety-Pilot-Model-Deployment-highway.gif" id="2266" name="Google Shape;2266;p207"/>
          <p:cNvPicPr preferRelativeResize="0"/>
          <p:nvPr/>
        </p:nvPicPr>
        <p:blipFill rotWithShape="1">
          <a:blip r:embed="rId5">
            <a:alphaModFix/>
          </a:blip>
          <a:srcRect b="0" l="0" r="0" t="0"/>
          <a:stretch/>
        </p:blipFill>
        <p:spPr>
          <a:xfrm>
            <a:off x="6225853" y="4419600"/>
            <a:ext cx="2819400" cy="1484571"/>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pic>
        <p:nvPicPr>
          <p:cNvPr id="2271" name="Google Shape;2271;p208"/>
          <p:cNvPicPr preferRelativeResize="0"/>
          <p:nvPr/>
        </p:nvPicPr>
        <p:blipFill rotWithShape="1">
          <a:blip r:embed="rId3">
            <a:alphaModFix/>
          </a:blip>
          <a:srcRect b="1455" l="961" r="1182" t="1305"/>
          <a:stretch/>
        </p:blipFill>
        <p:spPr>
          <a:xfrm>
            <a:off x="0" y="0"/>
            <a:ext cx="9188640" cy="6858000"/>
          </a:xfrm>
          <a:prstGeom prst="rect">
            <a:avLst/>
          </a:prstGeom>
          <a:noFill/>
          <a:ln>
            <a:noFill/>
          </a:ln>
        </p:spPr>
      </p:pic>
      <p:sp>
        <p:nvSpPr>
          <p:cNvPr id="2272" name="Google Shape;2272;p208">
            <a:hlinkClick action="ppaction://hlinksldjump" r:id="rId4"/>
          </p:cNvPr>
          <p:cNvSpPr/>
          <p:nvPr/>
        </p:nvSpPr>
        <p:spPr>
          <a:xfrm>
            <a:off x="8382000" y="260604"/>
            <a:ext cx="304800" cy="260604"/>
          </a:xfrm>
          <a:custGeom>
            <a:rect b="b" l="l" r="r" t="t"/>
            <a:pathLst>
              <a:path extrusionOk="0" h="120000" w="120000">
                <a:moveTo>
                  <a:pt x="0" y="0"/>
                </a:moveTo>
                <a:lnTo>
                  <a:pt x="120000" y="0"/>
                </a:lnTo>
                <a:lnTo>
                  <a:pt x="120000" y="120000"/>
                </a:lnTo>
                <a:lnTo>
                  <a:pt x="0" y="120000"/>
                </a:lnTo>
                <a:close/>
                <a:moveTo>
                  <a:pt x="98475" y="60000"/>
                </a:moveTo>
                <a:lnTo>
                  <a:pt x="21525" y="15000"/>
                </a:lnTo>
                <a:lnTo>
                  <a:pt x="21525" y="105000"/>
                </a:lnTo>
                <a:close/>
              </a:path>
              <a:path extrusionOk="0" fill="darken" h="120000" w="120000">
                <a:moveTo>
                  <a:pt x="98475" y="60000"/>
                </a:moveTo>
                <a:lnTo>
                  <a:pt x="21525" y="15000"/>
                </a:lnTo>
                <a:lnTo>
                  <a:pt x="21525" y="105000"/>
                </a:lnTo>
                <a:close/>
              </a:path>
              <a:path extrusionOk="0" fill="none" h="120000" w="120000">
                <a:moveTo>
                  <a:pt x="98475" y="60000"/>
                </a:moveTo>
                <a:lnTo>
                  <a:pt x="21525" y="105000"/>
                </a:lnTo>
                <a:lnTo>
                  <a:pt x="21525" y="15000"/>
                </a:lnTo>
                <a:close/>
              </a:path>
              <a:path extrusionOk="0" fill="none"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209"/>
          <p:cNvSpPr txBox="1"/>
          <p:nvPr>
            <p:ph type="title"/>
          </p:nvPr>
        </p:nvSpPr>
        <p:spPr>
          <a:xfrm>
            <a:off x="518400" y="110892"/>
            <a:ext cx="8225280" cy="874171"/>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References</a:t>
            </a:r>
            <a:endParaRPr/>
          </a:p>
        </p:txBody>
      </p:sp>
      <p:sp>
        <p:nvSpPr>
          <p:cNvPr id="2278" name="Google Shape;2278;p209"/>
          <p:cNvSpPr/>
          <p:nvPr/>
        </p:nvSpPr>
        <p:spPr>
          <a:xfrm>
            <a:off x="322560" y="1147801"/>
            <a:ext cx="8501760" cy="5109656"/>
          </a:xfrm>
          <a:prstGeom prst="rect">
            <a:avLst/>
          </a:prstGeom>
          <a:noFill/>
          <a:ln>
            <a:noFill/>
          </a:ln>
        </p:spPr>
        <p:txBody>
          <a:bodyPr anchorCtr="0" anchor="t" bIns="41450" lIns="82925" spcFirstLastPara="1" rIns="82925" wrap="square" tIns="41450">
            <a:spAutoFit/>
          </a:bodyPr>
          <a:lstStyle/>
          <a:p>
            <a:pPr indent="-342900" lvl="0" marL="342900" marR="0" rtl="0" algn="just">
              <a:lnSpc>
                <a:spcPct val="100000"/>
              </a:lnSpc>
              <a:spcBef>
                <a:spcPts val="0"/>
              </a:spcBef>
              <a:spcAft>
                <a:spcPts val="0"/>
              </a:spcAft>
              <a:buClr>
                <a:srgbClr val="000000"/>
              </a:buClr>
              <a:buSzPts val="1800"/>
              <a:buFont typeface="Arial"/>
              <a:buAutoNum type="arabicPeriod"/>
            </a:pPr>
            <a:r>
              <a:rPr lang="en-US" sz="1800">
                <a:solidFill>
                  <a:schemeClr val="dk1"/>
                </a:solidFill>
                <a:latin typeface="Calibri"/>
                <a:ea typeface="Calibri"/>
                <a:cs typeface="Calibri"/>
                <a:sym typeface="Calibri"/>
              </a:rPr>
              <a:t>J.B.Kenney, “Dedicated Short Range Communication Standards in United States”, Proceedings of the IEEE, vol 99,no.7,2011</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lang="en-US" sz="1800">
                <a:solidFill>
                  <a:schemeClr val="dk1"/>
                </a:solidFill>
                <a:latin typeface="Calibri"/>
                <a:ea typeface="Calibri"/>
                <a:cs typeface="Calibri"/>
                <a:sym typeface="Calibri"/>
              </a:rPr>
              <a:t>Institute of Electrical and Electronics Engineers(IEEE), Draft Standard for Wireless Access in Vehicular Environments (WAVE) - Multichannel Operations, IEEE 1609.4/D6.0,2010</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lang="en-US" sz="1800">
                <a:solidFill>
                  <a:schemeClr val="dk1"/>
                </a:solidFill>
                <a:latin typeface="Calibri"/>
                <a:ea typeface="Calibri"/>
                <a:cs typeface="Calibri"/>
                <a:sym typeface="Calibri"/>
              </a:rPr>
              <a:t>Institute of Electrical and Electronics Engineers(IEEE), Draft Standard for Wireless Access in Vehicular Environments (WAVE) - Networking Services, IEEE 1609.3/D5.0,2010</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lang="en-US" sz="1800">
                <a:solidFill>
                  <a:schemeClr val="dk1"/>
                </a:solidFill>
                <a:latin typeface="Calibri"/>
                <a:ea typeface="Calibri"/>
                <a:cs typeface="Calibri"/>
                <a:sym typeface="Calibri"/>
              </a:rPr>
              <a:t>Institute of Electrical and Electronics Engineers(IEEE), Draft Standard for Wireless Access in Vehicular Environments (WAVE) - Security Services for Applications and Management Messages, IEEE 1609.2, 2006</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lang="en-US" sz="1800">
                <a:solidFill>
                  <a:schemeClr val="dk1"/>
                </a:solidFill>
                <a:latin typeface="Calibri"/>
                <a:ea typeface="Calibri"/>
                <a:cs typeface="Calibri"/>
                <a:sym typeface="Calibri"/>
              </a:rPr>
              <a:t>http://www.aradasystems.com/locomate-obu/</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lang="en-US" sz="1800">
                <a:solidFill>
                  <a:schemeClr val="dk1"/>
                </a:solidFill>
                <a:latin typeface="Calibri"/>
                <a:ea typeface="Calibri"/>
                <a:cs typeface="Calibri"/>
                <a:sym typeface="Calibri"/>
              </a:rPr>
              <a:t>http://www.aradasystems.com/locomate-rsu/</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lang="en-US" sz="1800">
                <a:solidFill>
                  <a:schemeClr val="dk1"/>
                </a:solidFill>
                <a:latin typeface="Calibri"/>
                <a:ea typeface="Calibri"/>
                <a:cs typeface="Calibri"/>
                <a:sym typeface="Calibri"/>
              </a:rPr>
              <a:t>http://www.sae.org/standardsdev/dsrc/</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lang="en-US" sz="1800">
                <a:solidFill>
                  <a:schemeClr val="dk1"/>
                </a:solidFill>
                <a:latin typeface="Calibri"/>
                <a:ea typeface="Calibri"/>
                <a:cs typeface="Calibri"/>
                <a:sym typeface="Calibri"/>
              </a:rPr>
              <a:t>Vehicle-to-Vehicle Safety Application Research Plan, USDOT Connected Vehicle Research Program, DOT HS 811 373</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lang="en-US" sz="1800">
                <a:solidFill>
                  <a:schemeClr val="dk1"/>
                </a:solidFill>
                <a:latin typeface="Calibri"/>
                <a:ea typeface="Calibri"/>
                <a:cs typeface="Calibri"/>
                <a:sym typeface="Calibri"/>
              </a:rPr>
              <a:t>http://www.dot.gov.in/sites/default/files/DraftNFAP-2011.pdf</a:t>
            </a:r>
            <a:endParaRPr/>
          </a:p>
          <a:p>
            <a:pPr indent="-342900" lvl="0" marL="342900" marR="0" rtl="0" algn="just">
              <a:lnSpc>
                <a:spcPct val="100000"/>
              </a:lnSpc>
              <a:spcBef>
                <a:spcPts val="0"/>
              </a:spcBef>
              <a:spcAft>
                <a:spcPts val="0"/>
              </a:spcAft>
              <a:buClr>
                <a:srgbClr val="000000"/>
              </a:buClr>
              <a:buSzPts val="1800"/>
              <a:buFont typeface="Arial"/>
              <a:buAutoNum type="arabicPeriod"/>
            </a:pPr>
            <a:r>
              <a:rPr lang="en-US" sz="1800">
                <a:solidFill>
                  <a:schemeClr val="dk1"/>
                </a:solidFill>
                <a:latin typeface="Calibri"/>
                <a:ea typeface="Calibri"/>
                <a:cs typeface="Calibri"/>
                <a:sym typeface="Calibri"/>
              </a:rPr>
              <a:t>http://en.wikipedia.org/wiki/Geographical_distance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1"/>
          <p:cNvPicPr preferRelativeResize="0"/>
          <p:nvPr/>
        </p:nvPicPr>
        <p:blipFill rotWithShape="1">
          <a:blip r:embed="rId3">
            <a:alphaModFix/>
          </a:blip>
          <a:srcRect b="0" l="0" r="0" t="0"/>
          <a:stretch/>
        </p:blipFill>
        <p:spPr>
          <a:xfrm>
            <a:off x="457203" y="145026"/>
            <a:ext cx="8394959" cy="6248400"/>
          </a:xfrm>
          <a:prstGeom prst="rect">
            <a:avLst/>
          </a:prstGeom>
          <a:noFill/>
          <a:ln>
            <a:noFill/>
          </a:ln>
        </p:spPr>
      </p:pic>
      <p:sp>
        <p:nvSpPr>
          <p:cNvPr id="359" name="Google Shape;359;p21"/>
          <p:cNvSpPr/>
          <p:nvPr/>
        </p:nvSpPr>
        <p:spPr>
          <a:xfrm>
            <a:off x="914400" y="1676400"/>
            <a:ext cx="2209800" cy="685800"/>
          </a:xfrm>
          <a:prstGeom prst="rect">
            <a:avLst/>
          </a:prstGeom>
          <a:gradFill>
            <a:gsLst>
              <a:gs pos="0">
                <a:srgbClr val="2D5C97"/>
              </a:gs>
              <a:gs pos="80000">
                <a:srgbClr val="3C7AC5"/>
              </a:gs>
              <a:gs pos="100000">
                <a:srgbClr val="397BC9"/>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Now LPWAN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pic>
        <p:nvPicPr>
          <p:cNvPr id="2285" name="Google Shape;2285;p210"/>
          <p:cNvPicPr preferRelativeResize="0"/>
          <p:nvPr/>
        </p:nvPicPr>
        <p:blipFill rotWithShape="1">
          <a:blip r:embed="rId3">
            <a:alphaModFix/>
          </a:blip>
          <a:srcRect b="0" l="0" r="0" t="0"/>
          <a:stretch/>
        </p:blipFill>
        <p:spPr>
          <a:xfrm>
            <a:off x="1886339" y="2193128"/>
            <a:ext cx="5334000" cy="2122280"/>
          </a:xfrm>
          <a:prstGeom prst="rect">
            <a:avLst/>
          </a:prstGeom>
          <a:noFill/>
          <a:ln>
            <a:noFill/>
          </a:ln>
        </p:spPr>
      </p:pic>
      <p:sp>
        <p:nvSpPr>
          <p:cNvPr id="2286" name="Google Shape;2286;p210"/>
          <p:cNvSpPr/>
          <p:nvPr/>
        </p:nvSpPr>
        <p:spPr>
          <a:xfrm>
            <a:off x="1778243" y="4292081"/>
            <a:ext cx="5640391"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8000"/>
              </a:buClr>
              <a:buSzPts val="2800"/>
              <a:buFont typeface="Calibri"/>
              <a:buNone/>
            </a:pPr>
            <a:r>
              <a:rPr b="1" lang="en-US" sz="2800">
                <a:solidFill>
                  <a:srgbClr val="008000"/>
                </a:solidFill>
                <a:latin typeface="Calibri"/>
                <a:ea typeface="Calibri"/>
                <a:cs typeface="Calibri"/>
                <a:sym typeface="Calibri"/>
              </a:rPr>
              <a:t>PR</a:t>
            </a:r>
            <a:r>
              <a:rPr b="1" lang="en-US" sz="2800">
                <a:solidFill>
                  <a:srgbClr val="7F7F7F"/>
                </a:solidFill>
                <a:latin typeface="Calibri"/>
                <a:ea typeface="Calibri"/>
                <a:cs typeface="Calibri"/>
                <a:sym typeface="Calibri"/>
              </a:rPr>
              <a:t>ec</a:t>
            </a:r>
            <a:r>
              <a:rPr b="1" lang="en-US" sz="2800">
                <a:solidFill>
                  <a:srgbClr val="008000"/>
                </a:solidFill>
                <a:latin typeface="Calibri"/>
                <a:ea typeface="Calibri"/>
                <a:cs typeface="Calibri"/>
                <a:sym typeface="Calibri"/>
              </a:rPr>
              <a:t>I</a:t>
            </a:r>
            <a:r>
              <a:rPr b="1" lang="en-US" sz="2800">
                <a:solidFill>
                  <a:srgbClr val="7F7F7F"/>
                </a:solidFill>
                <a:latin typeface="Calibri"/>
                <a:ea typeface="Calibri"/>
                <a:cs typeface="Calibri"/>
                <a:sym typeface="Calibri"/>
              </a:rPr>
              <a:t>sion</a:t>
            </a:r>
            <a:r>
              <a:rPr b="1" lang="en-US" sz="2800">
                <a:solidFill>
                  <a:srgbClr val="000080"/>
                </a:solidFill>
                <a:latin typeface="Calibri"/>
                <a:ea typeface="Calibri"/>
                <a:cs typeface="Calibri"/>
                <a:sym typeface="Calibri"/>
              </a:rPr>
              <a:t> </a:t>
            </a:r>
            <a:r>
              <a:rPr b="1" lang="en-US" sz="2800">
                <a:solidFill>
                  <a:srgbClr val="7F7F7F"/>
                </a:solidFill>
                <a:latin typeface="Calibri"/>
                <a:ea typeface="Calibri"/>
                <a:cs typeface="Calibri"/>
                <a:sym typeface="Calibri"/>
              </a:rPr>
              <a:t>Technolog</a:t>
            </a:r>
            <a:r>
              <a:rPr b="1" lang="en-US" sz="2800">
                <a:solidFill>
                  <a:srgbClr val="008000"/>
                </a:solidFill>
                <a:latin typeface="Calibri"/>
                <a:ea typeface="Calibri"/>
                <a:cs typeface="Calibri"/>
                <a:sym typeface="Calibri"/>
              </a:rPr>
              <a:t>Y</a:t>
            </a:r>
            <a:r>
              <a:rPr b="1" lang="en-US" sz="2800">
                <a:solidFill>
                  <a:srgbClr val="000080"/>
                </a:solidFill>
                <a:latin typeface="Calibri"/>
                <a:ea typeface="Calibri"/>
                <a:cs typeface="Calibri"/>
                <a:sym typeface="Calibri"/>
              </a:rPr>
              <a:t> </a:t>
            </a:r>
            <a:r>
              <a:rPr b="1" lang="en-US" sz="2800">
                <a:solidFill>
                  <a:srgbClr val="7F7F7F"/>
                </a:solidFill>
                <a:latin typeface="Calibri"/>
                <a:ea typeface="Calibri"/>
                <a:cs typeface="Calibri"/>
                <a:sym typeface="Calibri"/>
              </a:rPr>
              <a:t>for</a:t>
            </a:r>
            <a:r>
              <a:rPr b="1" lang="en-US" sz="2800">
                <a:solidFill>
                  <a:srgbClr val="000080"/>
                </a:solidFill>
                <a:latin typeface="Calibri"/>
                <a:ea typeface="Calibri"/>
                <a:cs typeface="Calibri"/>
                <a:sym typeface="Calibri"/>
              </a:rPr>
              <a:t> </a:t>
            </a:r>
            <a:r>
              <a:rPr b="1" lang="en-US" sz="2800">
                <a:solidFill>
                  <a:srgbClr val="008000"/>
                </a:solidFill>
                <a:latin typeface="Calibri"/>
                <a:ea typeface="Calibri"/>
                <a:cs typeface="Calibri"/>
                <a:sym typeface="Calibri"/>
              </a:rPr>
              <a:t>A</a:t>
            </a:r>
            <a:r>
              <a:rPr b="1" lang="en-US" sz="2800">
                <a:solidFill>
                  <a:srgbClr val="7F7F7F"/>
                </a:solidFill>
                <a:latin typeface="Calibri"/>
                <a:ea typeface="Calibri"/>
                <a:cs typeface="Calibri"/>
                <a:sym typeface="Calibri"/>
              </a:rPr>
              <a:t>griculture</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211"/>
          <p:cNvSpPr txBox="1"/>
          <p:nvPr>
            <p:ph type="title"/>
          </p:nvPr>
        </p:nvSpPr>
        <p:spPr>
          <a:xfrm>
            <a:off x="392997" y="98857"/>
            <a:ext cx="8230607" cy="1143000"/>
          </a:xfrm>
          <a:prstGeom prst="rect">
            <a:avLst/>
          </a:prstGeom>
          <a:noFill/>
          <a:ln>
            <a:noFill/>
          </a:ln>
        </p:spPr>
        <p:txBody>
          <a:bodyPr anchorCtr="0" anchor="ctr" bIns="45700" lIns="91400" spcFirstLastPara="1" rIns="91400" wrap="square" tIns="45700">
            <a:normAutofit/>
          </a:bodyPr>
          <a:lstStyle/>
          <a:p>
            <a:pPr indent="0" lvl="0" marL="0" rtl="0" algn="l">
              <a:spcBef>
                <a:spcPts val="0"/>
              </a:spcBef>
              <a:spcAft>
                <a:spcPts val="0"/>
              </a:spcAft>
              <a:buClr>
                <a:schemeClr val="dk1"/>
              </a:buClr>
              <a:buSzPts val="3600"/>
              <a:buFont typeface="Calibri"/>
              <a:buNone/>
            </a:pPr>
            <a:r>
              <a:rPr lang="en-US" sz="3600"/>
              <a:t>Objectives of HARITA-PRIYA</a:t>
            </a:r>
            <a:endParaRPr/>
          </a:p>
        </p:txBody>
      </p:sp>
      <p:sp>
        <p:nvSpPr>
          <p:cNvPr id="2292" name="Google Shape;2292;p211"/>
          <p:cNvSpPr txBox="1"/>
          <p:nvPr>
            <p:ph idx="1" type="body"/>
          </p:nvPr>
        </p:nvSpPr>
        <p:spPr>
          <a:xfrm>
            <a:off x="327700" y="1208905"/>
            <a:ext cx="8488601" cy="4525963"/>
          </a:xfrm>
          <a:prstGeom prst="rect">
            <a:avLst/>
          </a:prstGeom>
          <a:noFill/>
          <a:ln>
            <a:noFill/>
          </a:ln>
        </p:spPr>
        <p:txBody>
          <a:bodyPr anchorCtr="0" anchor="t" bIns="45700" lIns="91400" spcFirstLastPara="1" rIns="91400" wrap="square" tIns="45700">
            <a:normAutofit fontScale="85000" lnSpcReduction="10000"/>
          </a:bodyPr>
          <a:lstStyle/>
          <a:p>
            <a:pPr indent="-342793" lvl="0" marL="342793" rtl="0" algn="l">
              <a:lnSpc>
                <a:spcPct val="150000"/>
              </a:lnSpc>
              <a:spcBef>
                <a:spcPts val="0"/>
              </a:spcBef>
              <a:spcAft>
                <a:spcPts val="0"/>
              </a:spcAft>
              <a:buClr>
                <a:schemeClr val="dk1"/>
              </a:buClr>
              <a:buSzPct val="100000"/>
              <a:buChar char="•"/>
            </a:pPr>
            <a:r>
              <a:rPr lang="en-US"/>
              <a:t>To develop an IoT based end-to-end solution to provide Agro Advisories to farmers, consisting of the following 3 components </a:t>
            </a:r>
            <a:endParaRPr/>
          </a:p>
          <a:p>
            <a:pPr indent="-466413" lvl="2" marL="1265361" rtl="0" algn="l">
              <a:lnSpc>
                <a:spcPct val="150000"/>
              </a:lnSpc>
              <a:spcBef>
                <a:spcPts val="408"/>
              </a:spcBef>
              <a:spcAft>
                <a:spcPts val="0"/>
              </a:spcAft>
              <a:buClr>
                <a:schemeClr val="dk1"/>
              </a:buClr>
              <a:buSzPct val="100000"/>
              <a:buFont typeface="Calibri"/>
              <a:buAutoNum type="arabicPeriod"/>
            </a:pPr>
            <a:r>
              <a:rPr lang="en-US"/>
              <a:t>A robust and standalone </a:t>
            </a:r>
            <a:r>
              <a:rPr b="1" lang="en-US" u="sng"/>
              <a:t>Wireless Sensor Network</a:t>
            </a:r>
            <a:r>
              <a:rPr lang="en-US"/>
              <a:t> to gather real time micro-climate data at crop canopy, from farmer fields</a:t>
            </a:r>
            <a:endParaRPr/>
          </a:p>
          <a:p>
            <a:pPr indent="-466413" lvl="2" marL="1265361" rtl="0" algn="l">
              <a:lnSpc>
                <a:spcPct val="150000"/>
              </a:lnSpc>
              <a:spcBef>
                <a:spcPts val="408"/>
              </a:spcBef>
              <a:spcAft>
                <a:spcPts val="0"/>
              </a:spcAft>
              <a:buClr>
                <a:schemeClr val="dk1"/>
              </a:buClr>
              <a:buSzPct val="100000"/>
              <a:buFont typeface="Calibri"/>
              <a:buAutoNum type="arabicPeriod"/>
            </a:pPr>
            <a:r>
              <a:rPr lang="en-US"/>
              <a:t>Development of </a:t>
            </a:r>
            <a:r>
              <a:rPr b="1" lang="en-US" u="sng"/>
              <a:t>Decision Support models</a:t>
            </a:r>
            <a:r>
              <a:rPr lang="en-US"/>
              <a:t> for specific crops and management practices, based on weather data</a:t>
            </a:r>
            <a:endParaRPr/>
          </a:p>
          <a:p>
            <a:pPr indent="-466413" lvl="2" marL="1265361" rtl="0" algn="l">
              <a:lnSpc>
                <a:spcPct val="150000"/>
              </a:lnSpc>
              <a:spcBef>
                <a:spcPts val="408"/>
              </a:spcBef>
              <a:spcAft>
                <a:spcPts val="0"/>
              </a:spcAft>
              <a:buClr>
                <a:schemeClr val="dk1"/>
              </a:buClr>
              <a:buSzPct val="100000"/>
              <a:buFont typeface="Calibri"/>
              <a:buAutoNum type="arabicPeriod"/>
            </a:pPr>
            <a:r>
              <a:rPr lang="en-US"/>
              <a:t>Location specific and </a:t>
            </a:r>
            <a:r>
              <a:rPr b="1" lang="en-US" u="sng"/>
              <a:t>personalized agro advisories</a:t>
            </a:r>
            <a:r>
              <a:rPr lang="en-US"/>
              <a:t> to farmers in Telugu</a:t>
            </a:r>
            <a:endParaRPr/>
          </a:p>
        </p:txBody>
      </p:sp>
      <p:sp>
        <p:nvSpPr>
          <p:cNvPr id="2293" name="Google Shape;2293;p211"/>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294" name="Google Shape;2294;p211"/>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212"/>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l">
              <a:spcBef>
                <a:spcPts val="0"/>
              </a:spcBef>
              <a:spcAft>
                <a:spcPts val="0"/>
              </a:spcAft>
              <a:buClr>
                <a:schemeClr val="dk1"/>
              </a:buClr>
              <a:buSzPts val="3600"/>
              <a:buFont typeface="Calibri"/>
              <a:buNone/>
            </a:pPr>
            <a:r>
              <a:rPr lang="en-US" sz="3600"/>
              <a:t>Technology implemented </a:t>
            </a:r>
            <a:endParaRPr/>
          </a:p>
        </p:txBody>
      </p:sp>
      <p:sp>
        <p:nvSpPr>
          <p:cNvPr id="2300" name="Google Shape;2300;p212"/>
          <p:cNvSpPr txBox="1"/>
          <p:nvPr>
            <p:ph idx="1" type="body"/>
          </p:nvPr>
        </p:nvSpPr>
        <p:spPr>
          <a:xfrm>
            <a:off x="457202" y="1339499"/>
            <a:ext cx="8359099" cy="4525963"/>
          </a:xfrm>
          <a:prstGeom prst="rect">
            <a:avLst/>
          </a:prstGeom>
          <a:noFill/>
          <a:ln>
            <a:noFill/>
          </a:ln>
        </p:spPr>
        <p:txBody>
          <a:bodyPr anchorCtr="0" anchor="t" bIns="45700" lIns="91400" spcFirstLastPara="1" rIns="91400" wrap="square" tIns="45700">
            <a:normAutofit lnSpcReduction="10000"/>
          </a:bodyPr>
          <a:lstStyle/>
          <a:p>
            <a:pPr indent="-466413" lvl="0" marL="466413" rtl="0" algn="l">
              <a:spcBef>
                <a:spcPts val="0"/>
              </a:spcBef>
              <a:spcAft>
                <a:spcPts val="0"/>
              </a:spcAft>
              <a:buClr>
                <a:schemeClr val="dk1"/>
              </a:buClr>
              <a:buSzPts val="2500"/>
              <a:buFont typeface="Calibri"/>
              <a:buAutoNum type="arabicPeriod"/>
            </a:pPr>
            <a:r>
              <a:rPr lang="en-US" sz="2500"/>
              <a:t>Wireless Sensor Networks (WSN) </a:t>
            </a:r>
            <a:endParaRPr/>
          </a:p>
          <a:p>
            <a:pPr indent="-466413" lvl="2" marL="1265361" rtl="0" algn="l">
              <a:spcBef>
                <a:spcPts val="480"/>
              </a:spcBef>
              <a:spcAft>
                <a:spcPts val="0"/>
              </a:spcAft>
              <a:buClr>
                <a:schemeClr val="dk1"/>
              </a:buClr>
              <a:buSzPts val="2400"/>
              <a:buFont typeface="Calibri"/>
              <a:buAutoNum type="alphaLcParenR"/>
            </a:pPr>
            <a:r>
              <a:rPr lang="en-US"/>
              <a:t>Motes/WSN Node</a:t>
            </a:r>
            <a:endParaRPr/>
          </a:p>
          <a:p>
            <a:pPr indent="-466413" lvl="2" marL="1265361" rtl="0" algn="l">
              <a:spcBef>
                <a:spcPts val="480"/>
              </a:spcBef>
              <a:spcAft>
                <a:spcPts val="0"/>
              </a:spcAft>
              <a:buClr>
                <a:schemeClr val="dk1"/>
              </a:buClr>
              <a:buSzPts val="2400"/>
              <a:buFont typeface="Calibri"/>
              <a:buAutoNum type="alphaLcParenR"/>
            </a:pPr>
            <a:r>
              <a:rPr lang="en-US"/>
              <a:t>Gateway</a:t>
            </a:r>
            <a:endParaRPr/>
          </a:p>
          <a:p>
            <a:pPr indent="-314013" lvl="2" marL="1265361" rtl="0" algn="l">
              <a:spcBef>
                <a:spcPts val="480"/>
              </a:spcBef>
              <a:spcAft>
                <a:spcPts val="0"/>
              </a:spcAft>
              <a:buClr>
                <a:schemeClr val="dk1"/>
              </a:buClr>
              <a:buSzPts val="2400"/>
              <a:buFont typeface="Calibri"/>
              <a:buNone/>
            </a:pPr>
            <a:r>
              <a:t/>
            </a:r>
            <a:endParaRPr/>
          </a:p>
          <a:p>
            <a:pPr indent="-466413" lvl="0" marL="466413" rtl="0" algn="l">
              <a:spcBef>
                <a:spcPts val="500"/>
              </a:spcBef>
              <a:spcAft>
                <a:spcPts val="0"/>
              </a:spcAft>
              <a:buClr>
                <a:schemeClr val="dk1"/>
              </a:buClr>
              <a:buSzPts val="2500"/>
              <a:buFont typeface="Calibri"/>
              <a:buAutoNum type="arabicPeriod"/>
            </a:pPr>
            <a:r>
              <a:rPr lang="en-US" sz="2500"/>
              <a:t>Web technologies</a:t>
            </a:r>
            <a:endParaRPr/>
          </a:p>
          <a:p>
            <a:pPr indent="-466413" lvl="2" marL="1265361" rtl="0" algn="l">
              <a:spcBef>
                <a:spcPts val="480"/>
              </a:spcBef>
              <a:spcAft>
                <a:spcPts val="0"/>
              </a:spcAft>
              <a:buClr>
                <a:schemeClr val="dk1"/>
              </a:buClr>
              <a:buSzPts val="2400"/>
              <a:buFont typeface="Calibri"/>
              <a:buAutoNum type="alphaLcParenR"/>
            </a:pPr>
            <a:r>
              <a:rPr lang="en-US"/>
              <a:t>Decision Support Models</a:t>
            </a:r>
            <a:endParaRPr/>
          </a:p>
          <a:p>
            <a:pPr indent="-466413" lvl="2" marL="1265361" rtl="0" algn="l">
              <a:spcBef>
                <a:spcPts val="480"/>
              </a:spcBef>
              <a:spcAft>
                <a:spcPts val="0"/>
              </a:spcAft>
              <a:buClr>
                <a:schemeClr val="dk1"/>
              </a:buClr>
              <a:buSzPts val="2400"/>
              <a:buFont typeface="Calibri"/>
              <a:buAutoNum type="alphaLcParenR"/>
            </a:pPr>
            <a:r>
              <a:rPr lang="en-US"/>
              <a:t>Advisory module</a:t>
            </a:r>
            <a:endParaRPr/>
          </a:p>
          <a:p>
            <a:pPr indent="-314013" lvl="2" marL="1265361" rtl="0" algn="l">
              <a:spcBef>
                <a:spcPts val="480"/>
              </a:spcBef>
              <a:spcAft>
                <a:spcPts val="0"/>
              </a:spcAft>
              <a:buClr>
                <a:schemeClr val="dk1"/>
              </a:buClr>
              <a:buSzPts val="2400"/>
              <a:buFont typeface="Calibri"/>
              <a:buNone/>
            </a:pPr>
            <a:r>
              <a:t/>
            </a:r>
            <a:endParaRPr/>
          </a:p>
          <a:p>
            <a:pPr indent="-466413" lvl="0" marL="466413" rtl="0" algn="l">
              <a:spcBef>
                <a:spcPts val="500"/>
              </a:spcBef>
              <a:spcAft>
                <a:spcPts val="0"/>
              </a:spcAft>
              <a:buClr>
                <a:schemeClr val="dk1"/>
              </a:buClr>
              <a:buSzPts val="2500"/>
              <a:buFont typeface="Calibri"/>
              <a:buAutoNum type="arabicPeriod"/>
            </a:pPr>
            <a:r>
              <a:rPr lang="en-US" sz="2500"/>
              <a:t>Mobile Communication</a:t>
            </a:r>
            <a:endParaRPr/>
          </a:p>
          <a:p>
            <a:pPr indent="-466413" lvl="2" marL="1265361" rtl="0" algn="l">
              <a:spcBef>
                <a:spcPts val="480"/>
              </a:spcBef>
              <a:spcAft>
                <a:spcPts val="0"/>
              </a:spcAft>
              <a:buClr>
                <a:schemeClr val="dk1"/>
              </a:buClr>
              <a:buSzPts val="2400"/>
              <a:buFont typeface="Calibri"/>
              <a:buAutoNum type="alphaLcParenR"/>
            </a:pPr>
            <a:r>
              <a:rPr lang="en-US"/>
              <a:t>Uploading weather data from field </a:t>
            </a:r>
            <a:endParaRPr/>
          </a:p>
          <a:p>
            <a:pPr indent="-466413" lvl="2" marL="1265361" rtl="0" algn="l">
              <a:spcBef>
                <a:spcPts val="480"/>
              </a:spcBef>
              <a:spcAft>
                <a:spcPts val="0"/>
              </a:spcAft>
              <a:buClr>
                <a:schemeClr val="dk1"/>
              </a:buClr>
              <a:buSzPts val="2400"/>
              <a:buFont typeface="Calibri"/>
              <a:buAutoNum type="alphaLcParenR"/>
            </a:pPr>
            <a:r>
              <a:rPr lang="en-US"/>
              <a:t>Sending SMS to farmers (local language)</a:t>
            </a:r>
            <a:endParaRPr/>
          </a:p>
          <a:p>
            <a:pPr indent="-184043" lvl="0" marL="342793" rtl="0" algn="l">
              <a:spcBef>
                <a:spcPts val="500"/>
              </a:spcBef>
              <a:spcAft>
                <a:spcPts val="0"/>
              </a:spcAft>
              <a:buClr>
                <a:schemeClr val="dk1"/>
              </a:buClr>
              <a:buSzPts val="2500"/>
              <a:buNone/>
            </a:pPr>
            <a:r>
              <a:t/>
            </a:r>
            <a:endParaRPr sz="2500"/>
          </a:p>
        </p:txBody>
      </p:sp>
      <p:sp>
        <p:nvSpPr>
          <p:cNvPr id="2301" name="Google Shape;2301;p212"/>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302" name="Google Shape;2302;p212"/>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303" name="Google Shape;2303;p212"/>
          <p:cNvPicPr preferRelativeResize="0"/>
          <p:nvPr/>
        </p:nvPicPr>
        <p:blipFill rotWithShape="1">
          <a:blip r:embed="rId3">
            <a:alphaModFix/>
          </a:blip>
          <a:srcRect b="0" l="0" r="0" t="0"/>
          <a:stretch/>
        </p:blipFill>
        <p:spPr>
          <a:xfrm>
            <a:off x="6570091" y="1143608"/>
            <a:ext cx="2573909" cy="1459700"/>
          </a:xfrm>
          <a:prstGeom prst="rect">
            <a:avLst/>
          </a:prstGeom>
          <a:noFill/>
          <a:ln>
            <a:noFill/>
          </a:ln>
        </p:spPr>
      </p:pic>
      <p:pic>
        <p:nvPicPr>
          <p:cNvPr id="2304" name="Google Shape;2304;p212"/>
          <p:cNvPicPr preferRelativeResize="0"/>
          <p:nvPr/>
        </p:nvPicPr>
        <p:blipFill rotWithShape="1">
          <a:blip r:embed="rId4">
            <a:alphaModFix/>
          </a:blip>
          <a:srcRect b="0" l="0" r="0" t="0"/>
          <a:stretch/>
        </p:blipFill>
        <p:spPr>
          <a:xfrm>
            <a:off x="6987987" y="4539048"/>
            <a:ext cx="1701544" cy="2211144"/>
          </a:xfrm>
          <a:prstGeom prst="rect">
            <a:avLst/>
          </a:prstGeom>
          <a:noFill/>
          <a:ln>
            <a:noFill/>
          </a:ln>
        </p:spPr>
      </p:pic>
      <p:pic>
        <p:nvPicPr>
          <p:cNvPr id="2305" name="Google Shape;2305;p212"/>
          <p:cNvPicPr preferRelativeResize="0"/>
          <p:nvPr/>
        </p:nvPicPr>
        <p:blipFill rotWithShape="1">
          <a:blip r:embed="rId5">
            <a:alphaModFix/>
          </a:blip>
          <a:srcRect b="0" l="0" r="0" t="0"/>
          <a:stretch/>
        </p:blipFill>
        <p:spPr>
          <a:xfrm>
            <a:off x="6792096" y="2514844"/>
            <a:ext cx="1952025" cy="1926113"/>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213"/>
          <p:cNvSpPr txBox="1"/>
          <p:nvPr/>
        </p:nvSpPr>
        <p:spPr>
          <a:xfrm>
            <a:off x="463174" y="101953"/>
            <a:ext cx="8217656" cy="1142100"/>
          </a:xfrm>
          <a:prstGeom prst="rect">
            <a:avLst/>
          </a:prstGeom>
          <a:noFill/>
          <a:ln>
            <a:noFill/>
          </a:ln>
        </p:spPr>
        <p:txBody>
          <a:bodyPr anchorCtr="0" anchor="ctr" bIns="45650" lIns="91300" spcFirstLastPara="1" rIns="91300" wrap="square" tIns="45650">
            <a:noAutofit/>
          </a:bodyPr>
          <a:lstStyle/>
          <a:p>
            <a:pPr indent="0" lvl="0" marL="0" marR="0" rtl="0" algn="l">
              <a:lnSpc>
                <a:spcPct val="93000"/>
              </a:lnSpc>
              <a:spcBef>
                <a:spcPts val="0"/>
              </a:spcBef>
              <a:spcAft>
                <a:spcPts val="0"/>
              </a:spcAft>
              <a:buClr>
                <a:srgbClr val="002060"/>
              </a:buClr>
              <a:buSzPts val="4300"/>
              <a:buFont typeface="Arial"/>
              <a:buNone/>
            </a:pPr>
            <a:r>
              <a:rPr lang="en-US" sz="4300">
                <a:solidFill>
                  <a:srgbClr val="002060"/>
                </a:solidFill>
                <a:latin typeface="Calibri"/>
                <a:ea typeface="Calibri"/>
                <a:cs typeface="Calibri"/>
                <a:sym typeface="Calibri"/>
              </a:rPr>
              <a:t>General System Architecture</a:t>
            </a:r>
            <a:endParaRPr/>
          </a:p>
        </p:txBody>
      </p:sp>
      <p:sp>
        <p:nvSpPr>
          <p:cNvPr id="2312" name="Google Shape;2312;p213"/>
          <p:cNvSpPr txBox="1"/>
          <p:nvPr/>
        </p:nvSpPr>
        <p:spPr>
          <a:xfrm>
            <a:off x="719481" y="5649097"/>
            <a:ext cx="2742471" cy="921004"/>
          </a:xfrm>
          <a:prstGeom prst="rect">
            <a:avLst/>
          </a:prstGeom>
          <a:noFill/>
          <a:ln>
            <a:noFill/>
          </a:ln>
        </p:spPr>
        <p:txBody>
          <a:bodyPr anchorCtr="0" anchor="t" bIns="41450" lIns="82900" spcFirstLastPara="1" rIns="82900" wrap="square" tIns="41450">
            <a:sp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Deployed in Groundnut fields (Village level)</a:t>
            </a:r>
            <a:endParaRPr/>
          </a:p>
          <a:p>
            <a:pPr indent="0" lvl="0" marL="0" marR="0" rtl="0" algn="ctr">
              <a:spcBef>
                <a:spcPts val="0"/>
              </a:spcBef>
              <a:spcAft>
                <a:spcPts val="0"/>
              </a:spcAft>
              <a:buNone/>
            </a:pPr>
            <a:r>
              <a:t/>
            </a:r>
            <a:endParaRPr sz="1800">
              <a:solidFill>
                <a:srgbClr val="C00000"/>
              </a:solidFill>
              <a:latin typeface="Calibri"/>
              <a:ea typeface="Calibri"/>
              <a:cs typeface="Calibri"/>
              <a:sym typeface="Calibri"/>
            </a:endParaRPr>
          </a:p>
        </p:txBody>
      </p:sp>
      <p:sp>
        <p:nvSpPr>
          <p:cNvPr id="2313" name="Google Shape;2313;p213"/>
          <p:cNvSpPr txBox="1"/>
          <p:nvPr/>
        </p:nvSpPr>
        <p:spPr>
          <a:xfrm>
            <a:off x="7967442" y="2375823"/>
            <a:ext cx="847257" cy="360727"/>
          </a:xfrm>
          <a:prstGeom prst="rect">
            <a:avLst/>
          </a:prstGeom>
          <a:solidFill>
            <a:srgbClr val="00B0F0"/>
          </a:solidFill>
          <a:ln>
            <a:noFill/>
          </a:ln>
        </p:spPr>
        <p:txBody>
          <a:bodyPr anchorCtr="0" anchor="t" bIns="41450" lIns="82900" spcFirstLastPara="1" rIns="82900" wrap="square" tIns="4145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Farmer</a:t>
            </a:r>
            <a:endParaRPr/>
          </a:p>
        </p:txBody>
      </p:sp>
      <p:grpSp>
        <p:nvGrpSpPr>
          <p:cNvPr id="2314" name="Google Shape;2314;p213"/>
          <p:cNvGrpSpPr/>
          <p:nvPr/>
        </p:nvGrpSpPr>
        <p:grpSpPr>
          <a:xfrm>
            <a:off x="474682" y="1848187"/>
            <a:ext cx="8481677" cy="3896700"/>
            <a:chOff x="519498" y="2038138"/>
            <a:chExt cx="9353405" cy="4297194"/>
          </a:xfrm>
        </p:grpSpPr>
        <p:grpSp>
          <p:nvGrpSpPr>
            <p:cNvPr id="2315" name="Google Shape;2315;p213"/>
            <p:cNvGrpSpPr/>
            <p:nvPr/>
          </p:nvGrpSpPr>
          <p:grpSpPr>
            <a:xfrm>
              <a:off x="519498" y="2038138"/>
              <a:ext cx="9191847" cy="4297194"/>
              <a:chOff x="515938" y="2036763"/>
              <a:chExt cx="9199088" cy="4300579"/>
            </a:xfrm>
          </p:grpSpPr>
          <p:pic>
            <p:nvPicPr>
              <p:cNvPr id="2316" name="Google Shape;2316;p213"/>
              <p:cNvPicPr preferRelativeResize="0"/>
              <p:nvPr/>
            </p:nvPicPr>
            <p:blipFill rotWithShape="1">
              <a:blip r:embed="rId3">
                <a:alphaModFix/>
              </a:blip>
              <a:srcRect b="0" l="0" r="0" t="0"/>
              <a:stretch/>
            </p:blipFill>
            <p:spPr>
              <a:xfrm>
                <a:off x="912813" y="4495800"/>
                <a:ext cx="450850" cy="635000"/>
              </a:xfrm>
              <a:prstGeom prst="rect">
                <a:avLst/>
              </a:prstGeom>
              <a:noFill/>
              <a:ln>
                <a:noFill/>
              </a:ln>
            </p:spPr>
          </p:pic>
          <p:pic>
            <p:nvPicPr>
              <p:cNvPr id="2317" name="Google Shape;2317;p213"/>
              <p:cNvPicPr preferRelativeResize="0"/>
              <p:nvPr/>
            </p:nvPicPr>
            <p:blipFill rotWithShape="1">
              <a:blip r:embed="rId3">
                <a:alphaModFix/>
              </a:blip>
              <a:srcRect b="0" l="0" r="0" t="0"/>
              <a:stretch/>
            </p:blipFill>
            <p:spPr>
              <a:xfrm>
                <a:off x="515938" y="3463925"/>
                <a:ext cx="450850" cy="636588"/>
              </a:xfrm>
              <a:prstGeom prst="rect">
                <a:avLst/>
              </a:prstGeom>
              <a:noFill/>
              <a:ln>
                <a:noFill/>
              </a:ln>
            </p:spPr>
          </p:pic>
          <p:pic>
            <p:nvPicPr>
              <p:cNvPr id="2318" name="Google Shape;2318;p213"/>
              <p:cNvPicPr preferRelativeResize="0"/>
              <p:nvPr/>
            </p:nvPicPr>
            <p:blipFill rotWithShape="1">
              <a:blip r:embed="rId3">
                <a:alphaModFix/>
              </a:blip>
              <a:srcRect b="0" l="0" r="0" t="0"/>
              <a:stretch/>
            </p:blipFill>
            <p:spPr>
              <a:xfrm>
                <a:off x="2127250" y="4733925"/>
                <a:ext cx="452438" cy="635000"/>
              </a:xfrm>
              <a:prstGeom prst="rect">
                <a:avLst/>
              </a:prstGeom>
              <a:noFill/>
              <a:ln>
                <a:noFill/>
              </a:ln>
            </p:spPr>
          </p:pic>
          <p:pic>
            <p:nvPicPr>
              <p:cNvPr id="2319" name="Google Shape;2319;p213"/>
              <p:cNvPicPr preferRelativeResize="0"/>
              <p:nvPr/>
            </p:nvPicPr>
            <p:blipFill rotWithShape="1">
              <a:blip r:embed="rId3">
                <a:alphaModFix/>
              </a:blip>
              <a:srcRect b="0" l="0" r="0" t="0"/>
              <a:stretch/>
            </p:blipFill>
            <p:spPr>
              <a:xfrm>
                <a:off x="3768725" y="4257675"/>
                <a:ext cx="450850" cy="635000"/>
              </a:xfrm>
              <a:prstGeom prst="rect">
                <a:avLst/>
              </a:prstGeom>
              <a:noFill/>
              <a:ln>
                <a:noFill/>
              </a:ln>
            </p:spPr>
          </p:pic>
          <p:pic>
            <p:nvPicPr>
              <p:cNvPr id="2320" name="Google Shape;2320;p213"/>
              <p:cNvPicPr preferRelativeResize="0"/>
              <p:nvPr/>
            </p:nvPicPr>
            <p:blipFill rotWithShape="1">
              <a:blip r:embed="rId3">
                <a:alphaModFix/>
              </a:blip>
              <a:srcRect b="0" l="0" r="0" t="0"/>
              <a:stretch/>
            </p:blipFill>
            <p:spPr>
              <a:xfrm>
                <a:off x="2260600" y="3622675"/>
                <a:ext cx="452438" cy="635000"/>
              </a:xfrm>
              <a:prstGeom prst="rect">
                <a:avLst/>
              </a:prstGeom>
              <a:noFill/>
              <a:ln>
                <a:noFill/>
              </a:ln>
            </p:spPr>
          </p:pic>
          <p:cxnSp>
            <p:nvCxnSpPr>
              <p:cNvPr id="2321" name="Google Shape;2321;p213"/>
              <p:cNvCxnSpPr/>
              <p:nvPr/>
            </p:nvCxnSpPr>
            <p:spPr>
              <a:xfrm>
                <a:off x="831850" y="3940175"/>
                <a:ext cx="238125" cy="793750"/>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22" name="Google Shape;2322;p213"/>
              <p:cNvCxnSpPr/>
              <p:nvPr/>
            </p:nvCxnSpPr>
            <p:spPr>
              <a:xfrm>
                <a:off x="1228725" y="4972050"/>
                <a:ext cx="954088" cy="158750"/>
              </a:xfrm>
              <a:prstGeom prst="straightConnector1">
                <a:avLst/>
              </a:prstGeom>
              <a:noFill/>
              <a:ln cap="flat" cmpd="sng" w="9525">
                <a:solidFill>
                  <a:srgbClr val="000000"/>
                </a:solidFill>
                <a:prstDash val="solid"/>
                <a:miter lim="800000"/>
                <a:headEnd len="med" w="med" type="triangle"/>
                <a:tailEnd len="med" w="med" type="triangle"/>
              </a:ln>
            </p:spPr>
          </p:cxnSp>
          <p:sp>
            <p:nvSpPr>
              <p:cNvPr id="2323" name="Google Shape;2323;p213"/>
              <p:cNvSpPr/>
              <p:nvPr/>
            </p:nvSpPr>
            <p:spPr>
              <a:xfrm>
                <a:off x="5435922" y="4466070"/>
                <a:ext cx="1683286" cy="822810"/>
              </a:xfrm>
              <a:prstGeom prst="ellipse">
                <a:avLst/>
              </a:prstGeom>
              <a:solidFill>
                <a:srgbClr val="4F6128"/>
              </a:solidFill>
              <a:ln>
                <a:noFill/>
              </a:ln>
              <a:effectLst>
                <a:outerShdw blurRad="44450" algn="ctr" dir="5400000" dist="27940">
                  <a:srgbClr val="000000">
                    <a:alpha val="31764"/>
                  </a:srgbClr>
                </a:outerShdw>
              </a:effectLst>
            </p:spPr>
            <p:txBody>
              <a:bodyPr anchorCtr="0" anchor="ctr" bIns="51525" lIns="99100" spcFirstLastPara="1" rIns="99100" wrap="square" tIns="51525">
                <a:noAutofit/>
              </a:bodyPr>
              <a:lstStyle/>
              <a:p>
                <a:pPr indent="0" lvl="0" marL="0" marR="0" rtl="0" algn="ctr">
                  <a:lnSpc>
                    <a:spcPct val="93000"/>
                  </a:lnSpc>
                  <a:spcBef>
                    <a:spcPts val="0"/>
                  </a:spcBef>
                  <a:spcAft>
                    <a:spcPts val="0"/>
                  </a:spcAft>
                  <a:buNone/>
                </a:pPr>
                <a:r>
                  <a:rPr lang="en-US" sz="1800">
                    <a:solidFill>
                      <a:srgbClr val="D8D8D8"/>
                    </a:solidFill>
                    <a:latin typeface="Verdana"/>
                    <a:ea typeface="Verdana"/>
                    <a:cs typeface="Verdana"/>
                    <a:sym typeface="Verdana"/>
                  </a:rPr>
                  <a:t>WSN </a:t>
                </a:r>
                <a:endParaRPr/>
              </a:p>
              <a:p>
                <a:pPr indent="0" lvl="0" marL="0" marR="0" rtl="0" algn="ctr">
                  <a:lnSpc>
                    <a:spcPct val="93000"/>
                  </a:lnSpc>
                  <a:spcBef>
                    <a:spcPts val="0"/>
                  </a:spcBef>
                  <a:spcAft>
                    <a:spcPts val="0"/>
                  </a:spcAft>
                  <a:buNone/>
                </a:pPr>
                <a:r>
                  <a:rPr lang="en-US" sz="1800">
                    <a:solidFill>
                      <a:srgbClr val="D8D8D8"/>
                    </a:solidFill>
                    <a:latin typeface="Verdana"/>
                    <a:ea typeface="Verdana"/>
                    <a:cs typeface="Verdana"/>
                    <a:sym typeface="Verdana"/>
                  </a:rPr>
                  <a:t>Gateway</a:t>
                </a:r>
                <a:endParaRPr/>
              </a:p>
            </p:txBody>
          </p:sp>
          <p:pic>
            <p:nvPicPr>
              <p:cNvPr id="2324" name="Google Shape;2324;p213"/>
              <p:cNvPicPr preferRelativeResize="0"/>
              <p:nvPr/>
            </p:nvPicPr>
            <p:blipFill rotWithShape="1">
              <a:blip r:embed="rId4">
                <a:alphaModFix/>
              </a:blip>
              <a:srcRect b="0" l="0" r="0" t="0"/>
              <a:stretch/>
            </p:blipFill>
            <p:spPr>
              <a:xfrm>
                <a:off x="5435600" y="2590800"/>
                <a:ext cx="1903413" cy="1460500"/>
              </a:xfrm>
              <a:prstGeom prst="rect">
                <a:avLst/>
              </a:prstGeom>
              <a:noFill/>
              <a:ln>
                <a:noFill/>
              </a:ln>
            </p:spPr>
          </p:pic>
          <p:cxnSp>
            <p:nvCxnSpPr>
              <p:cNvPr id="2325" name="Google Shape;2325;p213"/>
              <p:cNvCxnSpPr/>
              <p:nvPr/>
            </p:nvCxnSpPr>
            <p:spPr>
              <a:xfrm flipH="1">
                <a:off x="6388100" y="4019550"/>
                <a:ext cx="17463" cy="396875"/>
              </a:xfrm>
              <a:prstGeom prst="straightConnector1">
                <a:avLst/>
              </a:prstGeom>
              <a:noFill/>
              <a:ln cap="flat" cmpd="sng" w="9525">
                <a:solidFill>
                  <a:srgbClr val="000000"/>
                </a:solidFill>
                <a:prstDash val="solid"/>
                <a:miter lim="800000"/>
                <a:headEnd len="med" w="med" type="triangle"/>
                <a:tailEnd len="med" w="med" type="triangle"/>
              </a:ln>
              <a:effectLst>
                <a:outerShdw rotWithShape="0" algn="ctr" dir="2700000" dist="17819">
                  <a:srgbClr val="000000">
                    <a:alpha val="49803"/>
                  </a:srgbClr>
                </a:outerShdw>
              </a:effectLst>
            </p:spPr>
          </p:cxnSp>
          <p:cxnSp>
            <p:nvCxnSpPr>
              <p:cNvPr id="2326" name="Google Shape;2326;p213"/>
              <p:cNvCxnSpPr/>
              <p:nvPr/>
            </p:nvCxnSpPr>
            <p:spPr>
              <a:xfrm>
                <a:off x="4402138" y="4654550"/>
                <a:ext cx="952500" cy="193675"/>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27" name="Google Shape;2327;p213"/>
              <p:cNvCxnSpPr/>
              <p:nvPr/>
            </p:nvCxnSpPr>
            <p:spPr>
              <a:xfrm>
                <a:off x="2657475" y="4098925"/>
                <a:ext cx="1190625" cy="477838"/>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28" name="Google Shape;2328;p213"/>
              <p:cNvCxnSpPr/>
              <p:nvPr/>
            </p:nvCxnSpPr>
            <p:spPr>
              <a:xfrm flipH="1" rot="10800000">
                <a:off x="1308100" y="4097338"/>
                <a:ext cx="952500" cy="638175"/>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29" name="Google Shape;2329;p213"/>
              <p:cNvCxnSpPr/>
              <p:nvPr/>
            </p:nvCxnSpPr>
            <p:spPr>
              <a:xfrm flipH="1">
                <a:off x="2259013" y="4257675"/>
                <a:ext cx="163512" cy="714375"/>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30" name="Google Shape;2330;p213"/>
              <p:cNvCxnSpPr/>
              <p:nvPr/>
            </p:nvCxnSpPr>
            <p:spPr>
              <a:xfrm flipH="1" rot="10800000">
                <a:off x="2578100" y="4732338"/>
                <a:ext cx="1109663" cy="322262"/>
              </a:xfrm>
              <a:prstGeom prst="straightConnector1">
                <a:avLst/>
              </a:prstGeom>
              <a:noFill/>
              <a:ln cap="flat" cmpd="sng" w="9525">
                <a:solidFill>
                  <a:srgbClr val="000000"/>
                </a:solidFill>
                <a:prstDash val="solid"/>
                <a:miter lim="800000"/>
                <a:headEnd len="med" w="med" type="triangle"/>
                <a:tailEnd len="med" w="med" type="triangle"/>
              </a:ln>
            </p:spPr>
          </p:cxnSp>
          <p:sp>
            <p:nvSpPr>
              <p:cNvPr id="2331" name="Google Shape;2331;p213"/>
              <p:cNvSpPr txBox="1"/>
              <p:nvPr/>
            </p:nvSpPr>
            <p:spPr>
              <a:xfrm>
                <a:off x="5660664" y="2987675"/>
                <a:ext cx="1385024" cy="683413"/>
              </a:xfrm>
              <a:prstGeom prst="rect">
                <a:avLst/>
              </a:prstGeom>
              <a:noFill/>
              <a:ln>
                <a:noFill/>
              </a:ln>
            </p:spPr>
            <p:txBody>
              <a:bodyPr anchorCtr="0" anchor="t" bIns="51525" lIns="99100" spcFirstLastPara="1" rIns="99100" wrap="square" tIns="51525">
                <a:spAutoFit/>
              </a:bodyPr>
              <a:lstStyle/>
              <a:p>
                <a:pPr indent="0" lvl="0" marL="0" marR="0" rtl="0" algn="ctr">
                  <a:lnSpc>
                    <a:spcPct val="93000"/>
                  </a:lnSpc>
                  <a:spcBef>
                    <a:spcPts val="0"/>
                  </a:spcBef>
                  <a:spcAft>
                    <a:spcPts val="0"/>
                  </a:spcAft>
                  <a:buNone/>
                </a:pPr>
                <a:r>
                  <a:rPr lang="en-US" sz="1200">
                    <a:solidFill>
                      <a:srgbClr val="000000"/>
                    </a:solidFill>
                    <a:latin typeface="Verdana"/>
                    <a:ea typeface="Verdana"/>
                    <a:cs typeface="Verdana"/>
                    <a:sym typeface="Verdana"/>
                  </a:rPr>
                  <a:t>Core network</a:t>
                </a:r>
                <a:endParaRPr/>
              </a:p>
              <a:p>
                <a:pPr indent="0" lvl="0" marL="0" marR="0" rtl="0" algn="ctr">
                  <a:lnSpc>
                    <a:spcPct val="93000"/>
                  </a:lnSpc>
                  <a:spcBef>
                    <a:spcPts val="0"/>
                  </a:spcBef>
                  <a:spcAft>
                    <a:spcPts val="0"/>
                  </a:spcAft>
                  <a:buNone/>
                </a:pPr>
                <a:r>
                  <a:rPr lang="en-US" sz="1200">
                    <a:solidFill>
                      <a:srgbClr val="000000"/>
                    </a:solidFill>
                    <a:latin typeface="Verdana"/>
                    <a:ea typeface="Verdana"/>
                    <a:cs typeface="Verdana"/>
                    <a:sym typeface="Verdana"/>
                  </a:rPr>
                  <a:t>e.g. Internet/</a:t>
                </a:r>
                <a:endParaRPr/>
              </a:p>
              <a:p>
                <a:pPr indent="0" lvl="0" marL="0" marR="0" rtl="0" algn="ctr">
                  <a:lnSpc>
                    <a:spcPct val="93000"/>
                  </a:lnSpc>
                  <a:spcBef>
                    <a:spcPts val="0"/>
                  </a:spcBef>
                  <a:spcAft>
                    <a:spcPts val="0"/>
                  </a:spcAft>
                  <a:buNone/>
                </a:pPr>
                <a:r>
                  <a:rPr lang="en-US" sz="1200">
                    <a:solidFill>
                      <a:srgbClr val="000000"/>
                    </a:solidFill>
                    <a:latin typeface="Verdana"/>
                    <a:ea typeface="Verdana"/>
                    <a:cs typeface="Verdana"/>
                    <a:sym typeface="Verdana"/>
                  </a:rPr>
                  <a:t> Cloud</a:t>
                </a:r>
                <a:endParaRPr/>
              </a:p>
            </p:txBody>
          </p:sp>
          <p:cxnSp>
            <p:nvCxnSpPr>
              <p:cNvPr id="2332" name="Google Shape;2332;p213"/>
              <p:cNvCxnSpPr/>
              <p:nvPr/>
            </p:nvCxnSpPr>
            <p:spPr>
              <a:xfrm flipH="1" rot="10800000">
                <a:off x="7418388" y="2984500"/>
                <a:ext cx="635000" cy="244475"/>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33" name="Google Shape;2333;p213"/>
              <p:cNvCxnSpPr/>
              <p:nvPr/>
            </p:nvCxnSpPr>
            <p:spPr>
              <a:xfrm>
                <a:off x="7418388" y="3467100"/>
                <a:ext cx="793750" cy="552450"/>
              </a:xfrm>
              <a:prstGeom prst="straightConnector1">
                <a:avLst/>
              </a:prstGeom>
              <a:noFill/>
              <a:ln cap="flat" cmpd="sng" w="9525">
                <a:solidFill>
                  <a:srgbClr val="000000"/>
                </a:solidFill>
                <a:prstDash val="solid"/>
                <a:miter lim="800000"/>
                <a:headEnd len="med" w="med" type="triangle"/>
                <a:tailEnd len="med" w="med" type="triangle"/>
              </a:ln>
            </p:spPr>
          </p:cxnSp>
          <p:pic>
            <p:nvPicPr>
              <p:cNvPr id="2334" name="Google Shape;2334;p213"/>
              <p:cNvPicPr preferRelativeResize="0"/>
              <p:nvPr/>
            </p:nvPicPr>
            <p:blipFill rotWithShape="1">
              <a:blip r:embed="rId5">
                <a:alphaModFix/>
              </a:blip>
              <a:srcRect b="0" l="0" r="0" t="0"/>
              <a:stretch/>
            </p:blipFill>
            <p:spPr>
              <a:xfrm>
                <a:off x="8131175" y="2432050"/>
                <a:ext cx="706438" cy="706438"/>
              </a:xfrm>
              <a:prstGeom prst="rect">
                <a:avLst/>
              </a:prstGeom>
              <a:noFill/>
              <a:ln>
                <a:noFill/>
              </a:ln>
            </p:spPr>
          </p:pic>
          <p:grpSp>
            <p:nvGrpSpPr>
              <p:cNvPr id="2335" name="Google Shape;2335;p213"/>
              <p:cNvGrpSpPr/>
              <p:nvPr/>
            </p:nvGrpSpPr>
            <p:grpSpPr>
              <a:xfrm>
                <a:off x="8212138" y="3543300"/>
                <a:ext cx="827087" cy="1031875"/>
                <a:chOff x="4740" y="1525"/>
                <a:chExt cx="473" cy="589"/>
              </a:xfrm>
            </p:grpSpPr>
            <p:pic>
              <p:nvPicPr>
                <p:cNvPr id="2336" name="Google Shape;2336;p213"/>
                <p:cNvPicPr preferRelativeResize="0"/>
                <p:nvPr/>
              </p:nvPicPr>
              <p:blipFill rotWithShape="1">
                <a:blip r:embed="rId6">
                  <a:alphaModFix/>
                </a:blip>
                <a:srcRect b="0" l="0" r="0" t="0"/>
                <a:stretch/>
              </p:blipFill>
              <p:spPr>
                <a:xfrm>
                  <a:off x="4740" y="1525"/>
                  <a:ext cx="473" cy="589"/>
                </a:xfrm>
                <a:prstGeom prst="rect">
                  <a:avLst/>
                </a:prstGeom>
                <a:noFill/>
                <a:ln>
                  <a:noFill/>
                </a:ln>
              </p:spPr>
            </p:pic>
            <p:pic>
              <p:nvPicPr>
                <p:cNvPr id="2337" name="Google Shape;2337;p213"/>
                <p:cNvPicPr preferRelativeResize="0"/>
                <p:nvPr/>
              </p:nvPicPr>
              <p:blipFill rotWithShape="1">
                <a:blip r:embed="rId7">
                  <a:alphaModFix/>
                </a:blip>
                <a:srcRect b="0" l="0" r="0" t="0"/>
                <a:stretch/>
              </p:blipFill>
              <p:spPr>
                <a:xfrm>
                  <a:off x="4930" y="1635"/>
                  <a:ext cx="181" cy="183"/>
                </a:xfrm>
                <a:prstGeom prst="rect">
                  <a:avLst/>
                </a:prstGeom>
                <a:noFill/>
                <a:ln>
                  <a:noFill/>
                </a:ln>
              </p:spPr>
            </p:pic>
          </p:grpSp>
          <p:sp>
            <p:nvSpPr>
              <p:cNvPr id="2338" name="Google Shape;2338;p213"/>
              <p:cNvSpPr txBox="1"/>
              <p:nvPr/>
            </p:nvSpPr>
            <p:spPr>
              <a:xfrm>
                <a:off x="8851900" y="2670175"/>
                <a:ext cx="863126" cy="272829"/>
              </a:xfrm>
              <a:prstGeom prst="rect">
                <a:avLst/>
              </a:prstGeom>
              <a:noFill/>
              <a:ln>
                <a:noFill/>
              </a:ln>
            </p:spPr>
            <p:txBody>
              <a:bodyPr anchorCtr="0" anchor="t" bIns="51525" lIns="99100" spcFirstLastPara="1" rIns="99100" wrap="square" tIns="51525">
                <a:spAutoFit/>
              </a:bodyPr>
              <a:lstStyle/>
              <a:p>
                <a:pPr indent="0" lvl="0" marL="0" marR="0" rtl="0" algn="l">
                  <a:lnSpc>
                    <a:spcPct val="93000"/>
                  </a:lnSpc>
                  <a:spcBef>
                    <a:spcPts val="0"/>
                  </a:spcBef>
                  <a:spcAft>
                    <a:spcPts val="0"/>
                  </a:spcAft>
                  <a:buNone/>
                </a:pPr>
                <a:r>
                  <a:rPr lang="en-US" sz="1000">
                    <a:solidFill>
                      <a:srgbClr val="000000"/>
                    </a:solidFill>
                    <a:latin typeface="Verdana"/>
                    <a:ea typeface="Verdana"/>
                    <a:cs typeface="Verdana"/>
                    <a:sym typeface="Verdana"/>
                  </a:rPr>
                  <a:t>End-user</a:t>
                </a:r>
                <a:endParaRPr/>
              </a:p>
            </p:txBody>
          </p:sp>
          <p:sp>
            <p:nvSpPr>
              <p:cNvPr id="2339" name="Google Shape;2339;p213"/>
              <p:cNvSpPr txBox="1"/>
              <p:nvPr/>
            </p:nvSpPr>
            <p:spPr>
              <a:xfrm>
                <a:off x="8140700" y="4576763"/>
                <a:ext cx="1549555" cy="272829"/>
              </a:xfrm>
              <a:prstGeom prst="rect">
                <a:avLst/>
              </a:prstGeom>
              <a:noFill/>
              <a:ln>
                <a:noFill/>
              </a:ln>
            </p:spPr>
            <p:txBody>
              <a:bodyPr anchorCtr="0" anchor="t" bIns="51525" lIns="99100" spcFirstLastPara="1" rIns="99100" wrap="square" tIns="51525">
                <a:spAutoFit/>
              </a:bodyPr>
              <a:lstStyle/>
              <a:p>
                <a:pPr indent="0" lvl="0" marL="0" marR="0" rtl="0" algn="l">
                  <a:lnSpc>
                    <a:spcPct val="93000"/>
                  </a:lnSpc>
                  <a:spcBef>
                    <a:spcPts val="0"/>
                  </a:spcBef>
                  <a:spcAft>
                    <a:spcPts val="0"/>
                  </a:spcAft>
                  <a:buNone/>
                </a:pPr>
                <a:r>
                  <a:rPr lang="en-US" sz="1000">
                    <a:solidFill>
                      <a:srgbClr val="000000"/>
                    </a:solidFill>
                    <a:latin typeface="Verdana"/>
                    <a:ea typeface="Verdana"/>
                    <a:cs typeface="Verdana"/>
                    <a:sym typeface="Verdana"/>
                  </a:rPr>
                  <a:t>Computer services</a:t>
                </a:r>
                <a:endParaRPr/>
              </a:p>
            </p:txBody>
          </p:sp>
          <p:sp>
            <p:nvSpPr>
              <p:cNvPr id="2340" name="Google Shape;2340;p213"/>
              <p:cNvSpPr txBox="1"/>
              <p:nvPr/>
            </p:nvSpPr>
            <p:spPr>
              <a:xfrm>
                <a:off x="990600" y="5372101"/>
                <a:ext cx="2776538" cy="965241"/>
              </a:xfrm>
              <a:prstGeom prst="rect">
                <a:avLst/>
              </a:prstGeom>
              <a:noFill/>
              <a:ln>
                <a:noFill/>
              </a:ln>
            </p:spPr>
            <p:txBody>
              <a:bodyPr anchorCtr="0" anchor="t" bIns="50350" lIns="100700" spcFirstLastPara="1" rIns="100700" wrap="square" tIns="50350">
                <a:spAutoFit/>
              </a:bodyPr>
              <a:lstStyle/>
              <a:p>
                <a:pPr indent="0" lvl="0" marL="0" marR="0" rtl="0" algn="ctr">
                  <a:lnSpc>
                    <a:spcPct val="93000"/>
                  </a:lnSpc>
                  <a:spcBef>
                    <a:spcPts val="0"/>
                  </a:spcBef>
                  <a:spcAft>
                    <a:spcPts val="0"/>
                  </a:spcAft>
                  <a:buClr>
                    <a:srgbClr val="000000"/>
                  </a:buClr>
                  <a:buSzPts val="1800"/>
                  <a:buFont typeface="Times New Roman"/>
                  <a:buNone/>
                </a:pPr>
                <a:r>
                  <a:rPr b="1" lang="en-US" sz="1800">
                    <a:solidFill>
                      <a:srgbClr val="244061"/>
                    </a:solidFill>
                    <a:latin typeface="Arial"/>
                    <a:ea typeface="Arial"/>
                    <a:cs typeface="Arial"/>
                    <a:sym typeface="Arial"/>
                  </a:rPr>
                  <a:t>WSN Nodes interfaced with Sensors</a:t>
                </a:r>
                <a:endParaRPr/>
              </a:p>
            </p:txBody>
          </p:sp>
          <p:pic>
            <p:nvPicPr>
              <p:cNvPr id="2341" name="Google Shape;2341;p213"/>
              <p:cNvPicPr preferRelativeResize="0"/>
              <p:nvPr/>
            </p:nvPicPr>
            <p:blipFill rotWithShape="1">
              <a:blip r:embed="rId3">
                <a:alphaModFix/>
              </a:blip>
              <a:srcRect b="0" l="0" r="0" t="0"/>
              <a:stretch/>
            </p:blipFill>
            <p:spPr>
              <a:xfrm>
                <a:off x="1492250" y="2432050"/>
                <a:ext cx="450850" cy="635000"/>
              </a:xfrm>
              <a:prstGeom prst="rect">
                <a:avLst/>
              </a:prstGeom>
              <a:noFill/>
              <a:ln>
                <a:noFill/>
              </a:ln>
            </p:spPr>
          </p:pic>
          <p:pic>
            <p:nvPicPr>
              <p:cNvPr id="2342" name="Google Shape;2342;p213"/>
              <p:cNvPicPr preferRelativeResize="0"/>
              <p:nvPr/>
            </p:nvPicPr>
            <p:blipFill rotWithShape="1">
              <a:blip r:embed="rId3">
                <a:alphaModFix/>
              </a:blip>
              <a:srcRect b="0" l="0" r="0" t="0"/>
              <a:stretch/>
            </p:blipFill>
            <p:spPr>
              <a:xfrm>
                <a:off x="3475038" y="2828925"/>
                <a:ext cx="452437" cy="635000"/>
              </a:xfrm>
              <a:prstGeom prst="rect">
                <a:avLst/>
              </a:prstGeom>
              <a:noFill/>
              <a:ln>
                <a:noFill/>
              </a:ln>
            </p:spPr>
          </p:pic>
          <p:cxnSp>
            <p:nvCxnSpPr>
              <p:cNvPr id="2343" name="Google Shape;2343;p213"/>
              <p:cNvCxnSpPr/>
              <p:nvPr/>
            </p:nvCxnSpPr>
            <p:spPr>
              <a:xfrm flipH="1">
                <a:off x="965200" y="2984500"/>
                <a:ext cx="669925" cy="735013"/>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44" name="Google Shape;2344;p213"/>
              <p:cNvCxnSpPr/>
              <p:nvPr/>
            </p:nvCxnSpPr>
            <p:spPr>
              <a:xfrm flipH="1">
                <a:off x="2711450" y="3352800"/>
                <a:ext cx="763588" cy="547688"/>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45" name="Google Shape;2345;p213"/>
              <p:cNvCxnSpPr/>
              <p:nvPr/>
            </p:nvCxnSpPr>
            <p:spPr>
              <a:xfrm>
                <a:off x="1784350" y="2984500"/>
                <a:ext cx="555625" cy="798513"/>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46" name="Google Shape;2346;p213"/>
              <p:cNvCxnSpPr/>
              <p:nvPr/>
            </p:nvCxnSpPr>
            <p:spPr>
              <a:xfrm>
                <a:off x="3848100" y="3382963"/>
                <a:ext cx="79375" cy="1033462"/>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47" name="Google Shape;2347;p213"/>
              <p:cNvCxnSpPr/>
              <p:nvPr/>
            </p:nvCxnSpPr>
            <p:spPr>
              <a:xfrm rot="10800000">
                <a:off x="950913" y="3900488"/>
                <a:ext cx="1176337" cy="39687"/>
              </a:xfrm>
              <a:prstGeom prst="straightConnector1">
                <a:avLst/>
              </a:prstGeom>
              <a:noFill/>
              <a:ln cap="flat" cmpd="sng" w="9525">
                <a:solidFill>
                  <a:srgbClr val="000000"/>
                </a:solidFill>
                <a:prstDash val="solid"/>
                <a:miter lim="800000"/>
                <a:headEnd len="med" w="med" type="triangle"/>
                <a:tailEnd len="med" w="med" type="triangle"/>
              </a:ln>
            </p:spPr>
          </p:cxnSp>
          <p:pic>
            <p:nvPicPr>
              <p:cNvPr id="2348" name="Google Shape;2348;p213"/>
              <p:cNvPicPr preferRelativeResize="0"/>
              <p:nvPr/>
            </p:nvPicPr>
            <p:blipFill rotWithShape="1">
              <a:blip r:embed="rId3">
                <a:alphaModFix/>
              </a:blip>
              <a:srcRect b="0" l="0" r="0" t="0"/>
              <a:stretch/>
            </p:blipFill>
            <p:spPr>
              <a:xfrm>
                <a:off x="2616200" y="2036763"/>
                <a:ext cx="452438" cy="635000"/>
              </a:xfrm>
              <a:prstGeom prst="rect">
                <a:avLst/>
              </a:prstGeom>
              <a:noFill/>
              <a:ln>
                <a:noFill/>
              </a:ln>
            </p:spPr>
          </p:pic>
          <p:cxnSp>
            <p:nvCxnSpPr>
              <p:cNvPr id="2349" name="Google Shape;2349;p213"/>
              <p:cNvCxnSpPr/>
              <p:nvPr/>
            </p:nvCxnSpPr>
            <p:spPr>
              <a:xfrm flipH="1" rot="10800000">
                <a:off x="1865313" y="2432050"/>
                <a:ext cx="792162" cy="354013"/>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50" name="Google Shape;2350;p213"/>
              <p:cNvCxnSpPr/>
              <p:nvPr/>
            </p:nvCxnSpPr>
            <p:spPr>
              <a:xfrm>
                <a:off x="2974975" y="2524125"/>
                <a:ext cx="555625" cy="622300"/>
              </a:xfrm>
              <a:prstGeom prst="straightConnector1">
                <a:avLst/>
              </a:prstGeom>
              <a:noFill/>
              <a:ln cap="flat" cmpd="sng" w="9525">
                <a:solidFill>
                  <a:srgbClr val="000000"/>
                </a:solidFill>
                <a:prstDash val="solid"/>
                <a:miter lim="800000"/>
                <a:headEnd len="med" w="med" type="triangle"/>
                <a:tailEnd len="med" w="med" type="triangle"/>
              </a:ln>
            </p:spPr>
          </p:cxnSp>
          <p:cxnSp>
            <p:nvCxnSpPr>
              <p:cNvPr id="2351" name="Google Shape;2351;p213"/>
              <p:cNvCxnSpPr/>
              <p:nvPr/>
            </p:nvCxnSpPr>
            <p:spPr>
              <a:xfrm flipH="1">
                <a:off x="2579688" y="2608263"/>
                <a:ext cx="133350" cy="1127125"/>
              </a:xfrm>
              <a:prstGeom prst="straightConnector1">
                <a:avLst/>
              </a:prstGeom>
              <a:noFill/>
              <a:ln cap="flat" cmpd="sng" w="9525">
                <a:solidFill>
                  <a:srgbClr val="000000"/>
                </a:solidFill>
                <a:prstDash val="solid"/>
                <a:miter lim="800000"/>
                <a:headEnd len="med" w="med" type="triangle"/>
                <a:tailEnd len="med" w="med" type="triangle"/>
              </a:ln>
            </p:spPr>
          </p:cxnSp>
        </p:grpSp>
        <p:pic>
          <p:nvPicPr>
            <p:cNvPr id="2352" name="Google Shape;2352;p213"/>
            <p:cNvPicPr preferRelativeResize="0"/>
            <p:nvPr/>
          </p:nvPicPr>
          <p:blipFill rotWithShape="1">
            <a:blip r:embed="rId8">
              <a:alphaModFix/>
            </a:blip>
            <a:srcRect b="0" l="0" r="0" t="0"/>
            <a:stretch/>
          </p:blipFill>
          <p:spPr>
            <a:xfrm flipH="1">
              <a:off x="8134275" y="2197249"/>
              <a:ext cx="1738628" cy="1008112"/>
            </a:xfrm>
            <a:prstGeom prst="rect">
              <a:avLst/>
            </a:prstGeom>
            <a:noFill/>
            <a:ln>
              <a:noFill/>
            </a:ln>
          </p:spPr>
        </p:pic>
      </p:gr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214"/>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l">
              <a:spcBef>
                <a:spcPts val="0"/>
              </a:spcBef>
              <a:spcAft>
                <a:spcPts val="0"/>
              </a:spcAft>
              <a:buClr>
                <a:schemeClr val="dk1"/>
              </a:buClr>
              <a:buSzPts val="3600"/>
              <a:buFont typeface="Calibri"/>
              <a:buNone/>
            </a:pPr>
            <a:r>
              <a:rPr lang="en-US" sz="3600"/>
              <a:t>Technology implemented…</a:t>
            </a:r>
            <a:endParaRPr/>
          </a:p>
        </p:txBody>
      </p:sp>
      <p:sp>
        <p:nvSpPr>
          <p:cNvPr id="2358" name="Google Shape;2358;p214"/>
          <p:cNvSpPr txBox="1"/>
          <p:nvPr>
            <p:ph idx="1" type="body"/>
          </p:nvPr>
        </p:nvSpPr>
        <p:spPr>
          <a:xfrm>
            <a:off x="262403" y="1339499"/>
            <a:ext cx="8749788" cy="4525963"/>
          </a:xfrm>
          <a:prstGeom prst="rect">
            <a:avLst/>
          </a:prstGeom>
          <a:noFill/>
          <a:ln>
            <a:noFill/>
          </a:ln>
        </p:spPr>
        <p:txBody>
          <a:bodyPr anchorCtr="0" anchor="t" bIns="45700" lIns="91400" spcFirstLastPara="1" rIns="91400" wrap="square" tIns="45700">
            <a:normAutofit lnSpcReduction="10000"/>
          </a:bodyPr>
          <a:lstStyle/>
          <a:p>
            <a:pPr indent="-342793" lvl="0" marL="342793" rtl="0" algn="l">
              <a:spcBef>
                <a:spcPts val="0"/>
              </a:spcBef>
              <a:spcAft>
                <a:spcPts val="0"/>
              </a:spcAft>
              <a:buClr>
                <a:schemeClr val="dk1"/>
              </a:buClr>
              <a:buSzPts val="3200"/>
              <a:buChar char="•"/>
            </a:pPr>
            <a:r>
              <a:rPr lang="en-US"/>
              <a:t>Wireless Sensor Network (WSN) Unit</a:t>
            </a:r>
            <a:endParaRPr/>
          </a:p>
          <a:p>
            <a:pPr indent="-279293" lvl="0" marL="342793" rtl="0" algn="l">
              <a:spcBef>
                <a:spcPts val="200"/>
              </a:spcBef>
              <a:spcAft>
                <a:spcPts val="0"/>
              </a:spcAft>
              <a:buClr>
                <a:schemeClr val="dk1"/>
              </a:buClr>
              <a:buSzPts val="1000"/>
              <a:buNone/>
            </a:pPr>
            <a:r>
              <a:t/>
            </a:r>
            <a:endParaRPr sz="1000"/>
          </a:p>
          <a:p>
            <a:pPr indent="-466412" lvl="1" marL="865166" rtl="0" algn="l">
              <a:spcBef>
                <a:spcPts val="560"/>
              </a:spcBef>
              <a:spcAft>
                <a:spcPts val="0"/>
              </a:spcAft>
              <a:buClr>
                <a:schemeClr val="dk1"/>
              </a:buClr>
              <a:buSzPts val="2800"/>
              <a:buFont typeface="Calibri"/>
              <a:buAutoNum type="arabicPeriod"/>
            </a:pPr>
            <a:r>
              <a:rPr lang="en-US"/>
              <a:t>Sensing module deployed at crop canopy level, comprising 5 Sensors </a:t>
            </a:r>
            <a:endParaRPr/>
          </a:p>
          <a:p>
            <a:pPr indent="-466413" lvl="2" marL="1265361" rtl="0" algn="l">
              <a:spcBef>
                <a:spcPts val="480"/>
              </a:spcBef>
              <a:spcAft>
                <a:spcPts val="0"/>
              </a:spcAft>
              <a:buClr>
                <a:srgbClr val="0070C0"/>
              </a:buClr>
              <a:buSzPts val="2400"/>
              <a:buFont typeface="Calibri"/>
              <a:buAutoNum type="arabicPeriod"/>
            </a:pPr>
            <a:r>
              <a:rPr lang="en-US">
                <a:solidFill>
                  <a:srgbClr val="0070C0"/>
                </a:solidFill>
              </a:rPr>
              <a:t>Temperature</a:t>
            </a:r>
            <a:endParaRPr/>
          </a:p>
          <a:p>
            <a:pPr indent="-466413" lvl="2" marL="1265361" rtl="0" algn="l">
              <a:spcBef>
                <a:spcPts val="480"/>
              </a:spcBef>
              <a:spcAft>
                <a:spcPts val="0"/>
              </a:spcAft>
              <a:buClr>
                <a:srgbClr val="0070C0"/>
              </a:buClr>
              <a:buSzPts val="2400"/>
              <a:buFont typeface="Calibri"/>
              <a:buAutoNum type="arabicPeriod"/>
            </a:pPr>
            <a:r>
              <a:rPr lang="en-US">
                <a:solidFill>
                  <a:srgbClr val="0070C0"/>
                </a:solidFill>
              </a:rPr>
              <a:t>Relative Humidity</a:t>
            </a:r>
            <a:endParaRPr/>
          </a:p>
          <a:p>
            <a:pPr indent="-466413" lvl="2" marL="1265361" rtl="0" algn="l">
              <a:spcBef>
                <a:spcPts val="480"/>
              </a:spcBef>
              <a:spcAft>
                <a:spcPts val="0"/>
              </a:spcAft>
              <a:buClr>
                <a:srgbClr val="0070C0"/>
              </a:buClr>
              <a:buSzPts val="2400"/>
              <a:buFont typeface="Calibri"/>
              <a:buAutoNum type="arabicPeriod"/>
            </a:pPr>
            <a:r>
              <a:rPr lang="en-US">
                <a:solidFill>
                  <a:srgbClr val="0070C0"/>
                </a:solidFill>
              </a:rPr>
              <a:t>Leaf Wetness</a:t>
            </a:r>
            <a:endParaRPr/>
          </a:p>
          <a:p>
            <a:pPr indent="-466413" lvl="2" marL="1265361" rtl="0" algn="l">
              <a:spcBef>
                <a:spcPts val="480"/>
              </a:spcBef>
              <a:spcAft>
                <a:spcPts val="0"/>
              </a:spcAft>
              <a:buClr>
                <a:srgbClr val="0070C0"/>
              </a:buClr>
              <a:buSzPts val="2400"/>
              <a:buFont typeface="Calibri"/>
              <a:buAutoNum type="arabicPeriod"/>
            </a:pPr>
            <a:r>
              <a:rPr lang="en-US">
                <a:solidFill>
                  <a:srgbClr val="0070C0"/>
                </a:solidFill>
              </a:rPr>
              <a:t>Soil Moisture</a:t>
            </a:r>
            <a:endParaRPr/>
          </a:p>
          <a:p>
            <a:pPr indent="-466413" lvl="2" marL="1265361" rtl="0" algn="l">
              <a:spcBef>
                <a:spcPts val="480"/>
              </a:spcBef>
              <a:spcAft>
                <a:spcPts val="0"/>
              </a:spcAft>
              <a:buClr>
                <a:srgbClr val="0070C0"/>
              </a:buClr>
              <a:buSzPts val="2400"/>
              <a:buFont typeface="Calibri"/>
              <a:buAutoNum type="arabicPeriod"/>
            </a:pPr>
            <a:r>
              <a:rPr lang="en-US">
                <a:solidFill>
                  <a:srgbClr val="0070C0"/>
                </a:solidFill>
              </a:rPr>
              <a:t>Soil Temperature</a:t>
            </a:r>
            <a:endParaRPr/>
          </a:p>
          <a:p>
            <a:pPr indent="-466412" lvl="1" marL="865166" rtl="0" algn="l">
              <a:spcBef>
                <a:spcPts val="560"/>
              </a:spcBef>
              <a:spcAft>
                <a:spcPts val="0"/>
              </a:spcAft>
              <a:buClr>
                <a:schemeClr val="dk1"/>
              </a:buClr>
              <a:buSzPts val="2800"/>
              <a:buFont typeface="Calibri"/>
              <a:buAutoNum type="arabicPeriod"/>
            </a:pPr>
            <a:r>
              <a:rPr lang="en-US"/>
              <a:t>Communication module (Mote)</a:t>
            </a:r>
            <a:endParaRPr/>
          </a:p>
          <a:p>
            <a:pPr indent="-466412" lvl="1" marL="865166" rtl="0" algn="l">
              <a:spcBef>
                <a:spcPts val="560"/>
              </a:spcBef>
              <a:spcAft>
                <a:spcPts val="0"/>
              </a:spcAft>
              <a:buClr>
                <a:schemeClr val="dk1"/>
              </a:buClr>
              <a:buSzPts val="2800"/>
              <a:buFont typeface="Calibri"/>
              <a:buAutoNum type="arabicPeriod"/>
            </a:pPr>
            <a:r>
              <a:rPr lang="en-US"/>
              <a:t>Solar based power module </a:t>
            </a:r>
            <a:endParaRPr/>
          </a:p>
          <a:p>
            <a:pPr indent="0" lvl="0" marL="0" rtl="0" algn="l">
              <a:spcBef>
                <a:spcPts val="500"/>
              </a:spcBef>
              <a:spcAft>
                <a:spcPts val="0"/>
              </a:spcAft>
              <a:buClr>
                <a:schemeClr val="dk1"/>
              </a:buClr>
              <a:buSzPts val="2500"/>
              <a:buNone/>
            </a:pPr>
            <a:r>
              <a:t/>
            </a:r>
            <a:endParaRPr sz="2500"/>
          </a:p>
          <a:p>
            <a:pPr indent="-139593" lvl="0" marL="342793" rtl="0" algn="l">
              <a:spcBef>
                <a:spcPts val="640"/>
              </a:spcBef>
              <a:spcAft>
                <a:spcPts val="0"/>
              </a:spcAft>
              <a:buClr>
                <a:schemeClr val="dk1"/>
              </a:buClr>
              <a:buSzPts val="3200"/>
              <a:buNone/>
            </a:pPr>
            <a:r>
              <a:t/>
            </a:r>
            <a:endParaRPr/>
          </a:p>
        </p:txBody>
      </p:sp>
      <p:sp>
        <p:nvSpPr>
          <p:cNvPr id="2359" name="Google Shape;2359;p214"/>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360" name="Google Shape;2360;p214"/>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pic>
        <p:nvPicPr>
          <p:cNvPr id="2365" name="Google Shape;2365;p215"/>
          <p:cNvPicPr preferRelativeResize="0"/>
          <p:nvPr>
            <p:ph idx="1" type="body"/>
          </p:nvPr>
        </p:nvPicPr>
        <p:blipFill rotWithShape="1">
          <a:blip r:embed="rId3">
            <a:alphaModFix/>
          </a:blip>
          <a:srcRect b="0" l="0" r="0" t="0"/>
          <a:stretch/>
        </p:blipFill>
        <p:spPr>
          <a:xfrm>
            <a:off x="4898485" y="4212563"/>
            <a:ext cx="3308377" cy="2481283"/>
          </a:xfrm>
          <a:prstGeom prst="rect">
            <a:avLst/>
          </a:prstGeom>
          <a:noFill/>
          <a:ln>
            <a:noFill/>
          </a:ln>
        </p:spPr>
      </p:pic>
      <p:sp>
        <p:nvSpPr>
          <p:cNvPr id="2366" name="Google Shape;2366;p215"/>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367" name="Google Shape;2367;p215"/>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368" name="Google Shape;2368;p215"/>
          <p:cNvPicPr preferRelativeResize="0"/>
          <p:nvPr/>
        </p:nvPicPr>
        <p:blipFill rotWithShape="1">
          <a:blip r:embed="rId4">
            <a:alphaModFix/>
          </a:blip>
          <a:srcRect b="0" l="0" r="0" t="0"/>
          <a:stretch/>
        </p:blipFill>
        <p:spPr>
          <a:xfrm rot="5400000">
            <a:off x="-268387" y="1951404"/>
            <a:ext cx="5419935" cy="4064950"/>
          </a:xfrm>
          <a:prstGeom prst="rect">
            <a:avLst/>
          </a:prstGeom>
          <a:noFill/>
          <a:ln>
            <a:noFill/>
          </a:ln>
        </p:spPr>
      </p:pic>
      <p:pic>
        <p:nvPicPr>
          <p:cNvPr id="2369" name="Google Shape;2369;p215"/>
          <p:cNvPicPr preferRelativeResize="0"/>
          <p:nvPr/>
        </p:nvPicPr>
        <p:blipFill rotWithShape="1">
          <a:blip r:embed="rId5">
            <a:alphaModFix/>
          </a:blip>
          <a:srcRect b="0" l="0" r="0" t="0"/>
          <a:stretch/>
        </p:blipFill>
        <p:spPr>
          <a:xfrm>
            <a:off x="4963782" y="1568037"/>
            <a:ext cx="3264846" cy="2448635"/>
          </a:xfrm>
          <a:prstGeom prst="rect">
            <a:avLst/>
          </a:prstGeom>
          <a:noFill/>
          <a:ln>
            <a:noFill/>
          </a:ln>
        </p:spPr>
      </p:pic>
      <p:sp>
        <p:nvSpPr>
          <p:cNvPr id="2370" name="Google Shape;2370;p215"/>
          <p:cNvSpPr txBox="1"/>
          <p:nvPr/>
        </p:nvSpPr>
        <p:spPr>
          <a:xfrm>
            <a:off x="5094376" y="3616465"/>
            <a:ext cx="3020994" cy="360727"/>
          </a:xfrm>
          <a:prstGeom prst="rect">
            <a:avLst/>
          </a:prstGeom>
          <a:noFill/>
          <a:ln>
            <a:noFill/>
          </a:ln>
        </p:spPr>
        <p:txBody>
          <a:bodyPr anchorCtr="0" anchor="t" bIns="41450" lIns="82900" spcFirstLastPara="1" rIns="82900" wrap="square" tIns="41450">
            <a:spAutoFit/>
          </a:bodyPr>
          <a:lstStyle/>
          <a:p>
            <a:pPr indent="0" lvl="0" marL="0" marR="0" rtl="0" algn="l">
              <a:spcBef>
                <a:spcPts val="0"/>
              </a:spcBef>
              <a:spcAft>
                <a:spcPts val="0"/>
              </a:spcAft>
              <a:buNone/>
            </a:pPr>
            <a:r>
              <a:rPr b="1" lang="en-US" sz="1800">
                <a:solidFill>
                  <a:srgbClr val="FFFF00"/>
                </a:solidFill>
                <a:latin typeface="Calibri"/>
                <a:ea typeface="Calibri"/>
                <a:cs typeface="Calibri"/>
                <a:sym typeface="Calibri"/>
              </a:rPr>
              <a:t>Communication &amp; Power Unit</a:t>
            </a:r>
            <a:endParaRPr/>
          </a:p>
        </p:txBody>
      </p:sp>
      <p:sp>
        <p:nvSpPr>
          <p:cNvPr id="2371" name="Google Shape;2371;p215"/>
          <p:cNvSpPr txBox="1"/>
          <p:nvPr>
            <p:ph type="title"/>
          </p:nvPr>
        </p:nvSpPr>
        <p:spPr>
          <a:xfrm>
            <a:off x="389803" y="196499"/>
            <a:ext cx="8230607" cy="1143000"/>
          </a:xfrm>
          <a:prstGeom prst="rect">
            <a:avLst/>
          </a:prstGeom>
          <a:noFill/>
          <a:ln>
            <a:noFill/>
          </a:ln>
        </p:spPr>
        <p:txBody>
          <a:bodyPr anchorCtr="0" anchor="ctr" bIns="45700" lIns="91400" spcFirstLastPara="1" rIns="91400" wrap="square" tIns="45700">
            <a:normAutofit/>
          </a:bodyPr>
          <a:lstStyle/>
          <a:p>
            <a:pPr indent="0" lvl="0" marL="0" rtl="0" algn="l">
              <a:spcBef>
                <a:spcPts val="0"/>
              </a:spcBef>
              <a:spcAft>
                <a:spcPts val="0"/>
              </a:spcAft>
              <a:buClr>
                <a:schemeClr val="dk1"/>
              </a:buClr>
              <a:buSzPts val="3600"/>
              <a:buFont typeface="Calibri"/>
              <a:buNone/>
            </a:pPr>
            <a:r>
              <a:rPr lang="en-US" sz="3600"/>
              <a:t>Open field deployable WSN node</a:t>
            </a:r>
            <a:endParaRPr/>
          </a:p>
        </p:txBody>
      </p:sp>
      <p:sp>
        <p:nvSpPr>
          <p:cNvPr id="2372" name="Google Shape;2372;p215"/>
          <p:cNvSpPr txBox="1"/>
          <p:nvPr/>
        </p:nvSpPr>
        <p:spPr>
          <a:xfrm>
            <a:off x="6625242" y="6236768"/>
            <a:ext cx="1275131" cy="360727"/>
          </a:xfrm>
          <a:prstGeom prst="rect">
            <a:avLst/>
          </a:prstGeom>
          <a:noFill/>
          <a:ln>
            <a:noFill/>
          </a:ln>
        </p:spPr>
        <p:txBody>
          <a:bodyPr anchorCtr="0" anchor="t" bIns="41450" lIns="82900" spcFirstLastPara="1" rIns="82900" wrap="square" tIns="41450">
            <a:spAutoFit/>
          </a:bodyPr>
          <a:lstStyle/>
          <a:p>
            <a:pPr indent="0" lvl="0" marL="0" marR="0" rtl="0" algn="l">
              <a:spcBef>
                <a:spcPts val="0"/>
              </a:spcBef>
              <a:spcAft>
                <a:spcPts val="0"/>
              </a:spcAft>
              <a:buNone/>
            </a:pPr>
            <a:r>
              <a:rPr b="1" lang="en-US" sz="1800">
                <a:solidFill>
                  <a:srgbClr val="FFFF00"/>
                </a:solidFill>
                <a:latin typeface="Calibri"/>
                <a:ea typeface="Calibri"/>
                <a:cs typeface="Calibri"/>
                <a:sym typeface="Calibri"/>
              </a:rPr>
              <a:t>Sensor Unit</a:t>
            </a:r>
            <a:endParaRPr/>
          </a:p>
        </p:txBody>
      </p:sp>
      <p:sp>
        <p:nvSpPr>
          <p:cNvPr id="2373" name="Google Shape;2373;p215"/>
          <p:cNvSpPr txBox="1"/>
          <p:nvPr/>
        </p:nvSpPr>
        <p:spPr>
          <a:xfrm>
            <a:off x="3148975" y="6236768"/>
            <a:ext cx="1100853" cy="360727"/>
          </a:xfrm>
          <a:prstGeom prst="rect">
            <a:avLst/>
          </a:prstGeom>
          <a:noFill/>
          <a:ln>
            <a:noFill/>
          </a:ln>
        </p:spPr>
        <p:txBody>
          <a:bodyPr anchorCtr="0" anchor="t" bIns="41450" lIns="82900" spcFirstLastPara="1" rIns="82900" wrap="square" tIns="41450">
            <a:spAutoFit/>
          </a:bodyPr>
          <a:lstStyle/>
          <a:p>
            <a:pPr indent="0" lvl="0" marL="0" marR="0" rtl="0" algn="l">
              <a:spcBef>
                <a:spcPts val="0"/>
              </a:spcBef>
              <a:spcAft>
                <a:spcPts val="0"/>
              </a:spcAft>
              <a:buNone/>
            </a:pPr>
            <a:r>
              <a:rPr b="1" lang="en-US" sz="1800">
                <a:solidFill>
                  <a:srgbClr val="FFFF00"/>
                </a:solidFill>
                <a:latin typeface="Calibri"/>
                <a:ea typeface="Calibri"/>
                <a:cs typeface="Calibri"/>
                <a:sym typeface="Calibri"/>
              </a:rPr>
              <a:t>WSN Unit</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216"/>
          <p:cNvSpPr txBox="1"/>
          <p:nvPr>
            <p:ph type="title"/>
          </p:nvPr>
        </p:nvSpPr>
        <p:spPr>
          <a:xfrm>
            <a:off x="389803" y="196499"/>
            <a:ext cx="8230607" cy="1143000"/>
          </a:xfrm>
          <a:prstGeom prst="rect">
            <a:avLst/>
          </a:prstGeom>
          <a:noFill/>
          <a:ln>
            <a:noFill/>
          </a:ln>
        </p:spPr>
        <p:txBody>
          <a:bodyPr anchorCtr="0" anchor="ctr" bIns="45700" lIns="91400" spcFirstLastPara="1" rIns="91400" wrap="square" tIns="45700">
            <a:normAutofit/>
          </a:bodyPr>
          <a:lstStyle/>
          <a:p>
            <a:pPr indent="0" lvl="0" marL="0" rtl="0" algn="l">
              <a:spcBef>
                <a:spcPts val="0"/>
              </a:spcBef>
              <a:spcAft>
                <a:spcPts val="0"/>
              </a:spcAft>
              <a:buClr>
                <a:schemeClr val="dk1"/>
              </a:buClr>
              <a:buSzPts val="3600"/>
              <a:buFont typeface="Calibri"/>
              <a:buNone/>
            </a:pPr>
            <a:r>
              <a:rPr lang="en-US" sz="3600"/>
              <a:t>Sensors deployed</a:t>
            </a:r>
            <a:endParaRPr/>
          </a:p>
        </p:txBody>
      </p:sp>
      <p:sp>
        <p:nvSpPr>
          <p:cNvPr id="2379" name="Google Shape;2379;p216"/>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380" name="Google Shape;2380;p216"/>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381" name="Google Shape;2381;p216"/>
          <p:cNvPicPr preferRelativeResize="0"/>
          <p:nvPr>
            <p:ph idx="1" type="body"/>
          </p:nvPr>
        </p:nvPicPr>
        <p:blipFill rotWithShape="1">
          <a:blip r:embed="rId3">
            <a:alphaModFix/>
          </a:blip>
          <a:srcRect b="0" l="0" r="0" t="0"/>
          <a:stretch/>
        </p:blipFill>
        <p:spPr>
          <a:xfrm>
            <a:off x="523591" y="1600687"/>
            <a:ext cx="2285392" cy="1391108"/>
          </a:xfrm>
          <a:prstGeom prst="rect">
            <a:avLst/>
          </a:prstGeom>
          <a:noFill/>
          <a:ln>
            <a:noFill/>
          </a:ln>
        </p:spPr>
      </p:pic>
      <p:pic>
        <p:nvPicPr>
          <p:cNvPr id="2382" name="Google Shape;2382;p216"/>
          <p:cNvPicPr preferRelativeResize="0"/>
          <p:nvPr/>
        </p:nvPicPr>
        <p:blipFill rotWithShape="1">
          <a:blip r:embed="rId4">
            <a:alphaModFix/>
          </a:blip>
          <a:srcRect b="0" l="0" r="0" t="0"/>
          <a:stretch/>
        </p:blipFill>
        <p:spPr>
          <a:xfrm>
            <a:off x="458293" y="4081970"/>
            <a:ext cx="2154799" cy="1885449"/>
          </a:xfrm>
          <a:prstGeom prst="rect">
            <a:avLst/>
          </a:prstGeom>
          <a:noFill/>
          <a:ln>
            <a:noFill/>
          </a:ln>
        </p:spPr>
      </p:pic>
      <p:pic>
        <p:nvPicPr>
          <p:cNvPr id="2383" name="Google Shape;2383;p216"/>
          <p:cNvPicPr preferRelativeResize="0"/>
          <p:nvPr/>
        </p:nvPicPr>
        <p:blipFill rotWithShape="1">
          <a:blip r:embed="rId5">
            <a:alphaModFix/>
          </a:blip>
          <a:srcRect b="0" l="0" r="0" t="0"/>
          <a:stretch/>
        </p:blipFill>
        <p:spPr>
          <a:xfrm>
            <a:off x="6400314" y="4473751"/>
            <a:ext cx="2591184" cy="1727456"/>
          </a:xfrm>
          <a:prstGeom prst="rect">
            <a:avLst/>
          </a:prstGeom>
          <a:noFill/>
          <a:ln>
            <a:noFill/>
          </a:ln>
        </p:spPr>
      </p:pic>
      <p:sp>
        <p:nvSpPr>
          <p:cNvPr id="2384" name="Google Shape;2384;p216"/>
          <p:cNvSpPr txBox="1"/>
          <p:nvPr/>
        </p:nvSpPr>
        <p:spPr>
          <a:xfrm>
            <a:off x="3723141" y="5649096"/>
            <a:ext cx="1696647" cy="474456"/>
          </a:xfrm>
          <a:prstGeom prst="rect">
            <a:avLst/>
          </a:prstGeom>
          <a:noFill/>
          <a:ln>
            <a:noFill/>
          </a:ln>
        </p:spPr>
        <p:txBody>
          <a:bodyPr anchorCtr="0" anchor="t" bIns="41450" lIns="82900" spcFirstLastPara="1" rIns="82900" wrap="square" tIns="41450">
            <a:spAutoFit/>
          </a:bodyPr>
          <a:lstStyle/>
          <a:p>
            <a:pPr indent="0" lvl="0" marL="0" marR="0" rtl="0" algn="l">
              <a:spcBef>
                <a:spcPts val="0"/>
              </a:spcBef>
              <a:spcAft>
                <a:spcPts val="0"/>
              </a:spcAft>
              <a:buNone/>
            </a:pPr>
            <a:r>
              <a:rPr b="1" lang="en-US" sz="2500">
                <a:solidFill>
                  <a:schemeClr val="dk1"/>
                </a:solidFill>
                <a:latin typeface="Calibri"/>
                <a:ea typeface="Calibri"/>
                <a:cs typeface="Calibri"/>
                <a:sym typeface="Calibri"/>
              </a:rPr>
              <a:t>Sensor unit</a:t>
            </a:r>
            <a:endParaRPr/>
          </a:p>
        </p:txBody>
      </p:sp>
      <p:sp>
        <p:nvSpPr>
          <p:cNvPr id="2385" name="Google Shape;2385;p216"/>
          <p:cNvSpPr txBox="1"/>
          <p:nvPr/>
        </p:nvSpPr>
        <p:spPr>
          <a:xfrm>
            <a:off x="6452587" y="3363704"/>
            <a:ext cx="2387169" cy="822391"/>
          </a:xfrm>
          <a:prstGeom prst="rect">
            <a:avLst/>
          </a:prstGeom>
          <a:noFill/>
          <a:ln>
            <a:noFill/>
          </a:ln>
        </p:spPr>
        <p:txBody>
          <a:bodyPr anchorCtr="0" anchor="t" bIns="41450" lIns="82900" spcFirstLastPara="1" rIns="82900" wrap="square" tIns="4145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Temp &amp; RH sensors</a:t>
            </a:r>
            <a:endParaRPr/>
          </a:p>
        </p:txBody>
      </p:sp>
      <p:sp>
        <p:nvSpPr>
          <p:cNvPr id="2386" name="Google Shape;2386;p216"/>
          <p:cNvSpPr txBox="1"/>
          <p:nvPr/>
        </p:nvSpPr>
        <p:spPr>
          <a:xfrm>
            <a:off x="392997" y="6014021"/>
            <a:ext cx="2556058" cy="422282"/>
          </a:xfrm>
          <a:prstGeom prst="rect">
            <a:avLst/>
          </a:prstGeom>
          <a:noFill/>
          <a:ln>
            <a:noFill/>
          </a:ln>
        </p:spPr>
        <p:txBody>
          <a:bodyPr anchorCtr="0" anchor="t" bIns="41450" lIns="82900" spcFirstLastPara="1" rIns="82900" wrap="square" tIns="4145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Soil Moisture sensor</a:t>
            </a:r>
            <a:endParaRPr/>
          </a:p>
        </p:txBody>
      </p:sp>
      <p:sp>
        <p:nvSpPr>
          <p:cNvPr id="2387" name="Google Shape;2387;p216"/>
          <p:cNvSpPr txBox="1"/>
          <p:nvPr/>
        </p:nvSpPr>
        <p:spPr>
          <a:xfrm>
            <a:off x="6530908" y="6171472"/>
            <a:ext cx="2127607" cy="422282"/>
          </a:xfrm>
          <a:prstGeom prst="rect">
            <a:avLst/>
          </a:prstGeom>
          <a:noFill/>
          <a:ln>
            <a:noFill/>
          </a:ln>
        </p:spPr>
        <p:txBody>
          <a:bodyPr anchorCtr="0" anchor="t" bIns="41450" lIns="82900" spcFirstLastPara="1" rIns="82900" wrap="square" tIns="41450">
            <a:spAutoFit/>
          </a:bodyPr>
          <a:lstStyle/>
          <a:p>
            <a:pPr indent="0" lvl="0" marL="0" marR="0" rtl="0" algn="l">
              <a:spcBef>
                <a:spcPts val="0"/>
              </a:spcBef>
              <a:spcAft>
                <a:spcPts val="0"/>
              </a:spcAft>
              <a:buNone/>
            </a:pPr>
            <a:r>
              <a:rPr b="1" lang="en-US" sz="2200">
                <a:solidFill>
                  <a:schemeClr val="dk1"/>
                </a:solidFill>
                <a:latin typeface="Calibri"/>
                <a:ea typeface="Calibri"/>
                <a:cs typeface="Calibri"/>
                <a:sym typeface="Calibri"/>
              </a:rPr>
              <a:t>Soil Temp sensor</a:t>
            </a:r>
            <a:endParaRPr/>
          </a:p>
        </p:txBody>
      </p:sp>
      <p:sp>
        <p:nvSpPr>
          <p:cNvPr id="2388" name="Google Shape;2388;p216"/>
          <p:cNvSpPr txBox="1"/>
          <p:nvPr/>
        </p:nvSpPr>
        <p:spPr>
          <a:xfrm>
            <a:off x="327700" y="3037219"/>
            <a:ext cx="2807768" cy="418638"/>
          </a:xfrm>
          <a:prstGeom prst="rect">
            <a:avLst/>
          </a:prstGeom>
          <a:noFill/>
          <a:ln>
            <a:noFill/>
          </a:ln>
        </p:spPr>
        <p:txBody>
          <a:bodyPr anchorCtr="0" anchor="t" bIns="41450" lIns="82900" spcFirstLastPara="1" rIns="82900" wrap="square" tIns="41450">
            <a:spAutoFit/>
          </a:bodyPr>
          <a:lstStyle/>
          <a:p>
            <a:pPr indent="0" lvl="0" marL="0" marR="0" rtl="0" algn="ctr">
              <a:spcBef>
                <a:spcPts val="0"/>
              </a:spcBef>
              <a:spcAft>
                <a:spcPts val="0"/>
              </a:spcAft>
              <a:buNone/>
            </a:pPr>
            <a:r>
              <a:rPr b="1" lang="en-US" sz="2200">
                <a:solidFill>
                  <a:schemeClr val="dk1"/>
                </a:solidFill>
                <a:latin typeface="Calibri"/>
                <a:ea typeface="Calibri"/>
                <a:cs typeface="Calibri"/>
                <a:sym typeface="Calibri"/>
              </a:rPr>
              <a:t>Leaf Wetness sensor</a:t>
            </a:r>
            <a:endParaRPr/>
          </a:p>
        </p:txBody>
      </p:sp>
      <p:pic>
        <p:nvPicPr>
          <p:cNvPr descr="C:\Users\Santosh Sam Koshy\Pictures\WP_20150701_10_41_29_Pro.jpg" id="2389" name="Google Shape;2389;p216"/>
          <p:cNvPicPr preferRelativeResize="0"/>
          <p:nvPr/>
        </p:nvPicPr>
        <p:blipFill rotWithShape="1">
          <a:blip r:embed="rId6">
            <a:alphaModFix/>
          </a:blip>
          <a:srcRect b="0" l="0" r="0" t="0"/>
          <a:stretch/>
        </p:blipFill>
        <p:spPr>
          <a:xfrm>
            <a:off x="6987987" y="1470093"/>
            <a:ext cx="1288716" cy="1857811"/>
          </a:xfrm>
          <a:prstGeom prst="rect">
            <a:avLst/>
          </a:prstGeom>
          <a:noFill/>
          <a:ln>
            <a:noFill/>
          </a:ln>
        </p:spPr>
      </p:pic>
      <p:pic>
        <p:nvPicPr>
          <p:cNvPr descr="C:\Users\Santosh Sam Koshy\Pictures\WP_20150701_10_41_46_Pro.jpg" id="2390" name="Google Shape;2390;p216"/>
          <p:cNvPicPr preferRelativeResize="0"/>
          <p:nvPr/>
        </p:nvPicPr>
        <p:blipFill rotWithShape="1">
          <a:blip r:embed="rId7">
            <a:alphaModFix/>
          </a:blip>
          <a:srcRect b="0" l="0" r="0" t="0"/>
          <a:stretch/>
        </p:blipFill>
        <p:spPr>
          <a:xfrm>
            <a:off x="3266061" y="2037960"/>
            <a:ext cx="2742471" cy="3611136"/>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217"/>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l">
              <a:spcBef>
                <a:spcPts val="0"/>
              </a:spcBef>
              <a:spcAft>
                <a:spcPts val="0"/>
              </a:spcAft>
              <a:buClr>
                <a:schemeClr val="dk1"/>
              </a:buClr>
              <a:buSzPts val="3600"/>
              <a:buFont typeface="Calibri"/>
              <a:buNone/>
            </a:pPr>
            <a:r>
              <a:rPr lang="en-US" sz="3600"/>
              <a:t>Technology implemented…</a:t>
            </a:r>
            <a:endParaRPr b="1" sz="3600"/>
          </a:p>
        </p:txBody>
      </p:sp>
      <p:sp>
        <p:nvSpPr>
          <p:cNvPr id="2396" name="Google Shape;2396;p217"/>
          <p:cNvSpPr txBox="1"/>
          <p:nvPr>
            <p:ph idx="1" type="body"/>
          </p:nvPr>
        </p:nvSpPr>
        <p:spPr>
          <a:xfrm>
            <a:off x="458293" y="1470092"/>
            <a:ext cx="8423304" cy="4525963"/>
          </a:xfrm>
          <a:prstGeom prst="rect">
            <a:avLst/>
          </a:prstGeom>
          <a:noFill/>
          <a:ln>
            <a:noFill/>
          </a:ln>
        </p:spPr>
        <p:txBody>
          <a:bodyPr anchorCtr="0" anchor="t" bIns="45700" lIns="91400" spcFirstLastPara="1" rIns="91400" wrap="square" tIns="45700">
            <a:normAutofit fontScale="92500" lnSpcReduction="20000"/>
          </a:bodyPr>
          <a:lstStyle/>
          <a:p>
            <a:pPr indent="-342793" lvl="0" marL="342793" rtl="0" algn="l">
              <a:spcBef>
                <a:spcPts val="0"/>
              </a:spcBef>
              <a:spcAft>
                <a:spcPts val="0"/>
              </a:spcAft>
              <a:buClr>
                <a:schemeClr val="dk1"/>
              </a:buClr>
              <a:buSzPct val="100000"/>
              <a:buChar char="•"/>
            </a:pPr>
            <a:r>
              <a:rPr lang="en-US"/>
              <a:t>WSN Node</a:t>
            </a:r>
            <a:endParaRPr/>
          </a:p>
          <a:p>
            <a:pPr indent="-285660" lvl="1" marL="742719" rtl="0" algn="l">
              <a:spcBef>
                <a:spcPts val="518"/>
              </a:spcBef>
              <a:spcAft>
                <a:spcPts val="0"/>
              </a:spcAft>
              <a:buClr>
                <a:schemeClr val="dk1"/>
              </a:buClr>
              <a:buSzPct val="100000"/>
              <a:buChar char="–"/>
            </a:pPr>
            <a:r>
              <a:rPr lang="en-US"/>
              <a:t>Indigenously developed Hardware at C-DAC   </a:t>
            </a:r>
            <a:endParaRPr/>
          </a:p>
          <a:p>
            <a:pPr indent="-285660" lvl="1" marL="742719" rtl="0" algn="l">
              <a:spcBef>
                <a:spcPts val="518"/>
              </a:spcBef>
              <a:spcAft>
                <a:spcPts val="0"/>
              </a:spcAft>
              <a:buClr>
                <a:schemeClr val="dk1"/>
              </a:buClr>
              <a:buSzPct val="100000"/>
              <a:buChar char="–"/>
            </a:pPr>
            <a:r>
              <a:rPr b="1" lang="en-US"/>
              <a:t>Motes</a:t>
            </a:r>
            <a:r>
              <a:rPr lang="en-US"/>
              <a:t> developed by C-DAC Bengaluru    </a:t>
            </a:r>
            <a:endParaRPr/>
          </a:p>
          <a:p>
            <a:pPr indent="-285660" lvl="1" marL="742719" rtl="0" algn="l">
              <a:spcBef>
                <a:spcPts val="518"/>
              </a:spcBef>
              <a:spcAft>
                <a:spcPts val="0"/>
              </a:spcAft>
              <a:buClr>
                <a:schemeClr val="dk1"/>
              </a:buClr>
              <a:buSzPct val="100000"/>
              <a:buChar char="–"/>
            </a:pPr>
            <a:r>
              <a:rPr lang="en-US"/>
              <a:t>Software</a:t>
            </a:r>
            <a:endParaRPr/>
          </a:p>
          <a:p>
            <a:pPr indent="-228528" lvl="2" marL="1142646" rtl="0" algn="l">
              <a:spcBef>
                <a:spcPts val="444"/>
              </a:spcBef>
              <a:spcAft>
                <a:spcPts val="0"/>
              </a:spcAft>
              <a:buClr>
                <a:srgbClr val="0070C0"/>
              </a:buClr>
              <a:buSzPct val="100000"/>
              <a:buChar char="•"/>
            </a:pPr>
            <a:r>
              <a:rPr lang="en-US">
                <a:solidFill>
                  <a:srgbClr val="0070C0"/>
                </a:solidFill>
              </a:rPr>
              <a:t>TinyOS</a:t>
            </a:r>
            <a:endParaRPr>
              <a:solidFill>
                <a:srgbClr val="0070C0"/>
              </a:solidFill>
            </a:endParaRPr>
          </a:p>
          <a:p>
            <a:pPr indent="-228528" lvl="2" marL="1142646" rtl="0" algn="l">
              <a:spcBef>
                <a:spcPts val="444"/>
              </a:spcBef>
              <a:spcAft>
                <a:spcPts val="0"/>
              </a:spcAft>
              <a:buClr>
                <a:srgbClr val="0070C0"/>
              </a:buClr>
              <a:buSzPct val="100000"/>
              <a:buChar char="•"/>
            </a:pPr>
            <a:r>
              <a:rPr lang="en-US">
                <a:solidFill>
                  <a:srgbClr val="0070C0"/>
                </a:solidFill>
              </a:rPr>
              <a:t>Mesh Networking</a:t>
            </a:r>
            <a:endParaRPr/>
          </a:p>
          <a:p>
            <a:pPr indent="-228528" lvl="2" marL="1142646" rtl="0" algn="l">
              <a:spcBef>
                <a:spcPts val="444"/>
              </a:spcBef>
              <a:spcAft>
                <a:spcPts val="0"/>
              </a:spcAft>
              <a:buClr>
                <a:srgbClr val="0070C0"/>
              </a:buClr>
              <a:buSzPct val="100000"/>
              <a:buChar char="•"/>
            </a:pPr>
            <a:r>
              <a:rPr lang="en-US">
                <a:solidFill>
                  <a:srgbClr val="0070C0"/>
                </a:solidFill>
              </a:rPr>
              <a:t>Low power operation </a:t>
            </a:r>
            <a:endParaRPr/>
          </a:p>
          <a:p>
            <a:pPr indent="-228528" lvl="2" marL="1142646" rtl="0" algn="l">
              <a:spcBef>
                <a:spcPts val="444"/>
              </a:spcBef>
              <a:spcAft>
                <a:spcPts val="0"/>
              </a:spcAft>
              <a:buClr>
                <a:srgbClr val="0070C0"/>
              </a:buClr>
              <a:buSzPct val="100000"/>
              <a:buChar char="•"/>
            </a:pPr>
            <a:r>
              <a:rPr lang="en-US">
                <a:solidFill>
                  <a:srgbClr val="0070C0"/>
                </a:solidFill>
              </a:rPr>
              <a:t>SDI-12 sensor interface driver</a:t>
            </a:r>
            <a:endParaRPr/>
          </a:p>
          <a:p>
            <a:pPr indent="-285660" lvl="1" marL="742719" rtl="0" algn="l">
              <a:spcBef>
                <a:spcPts val="518"/>
              </a:spcBef>
              <a:spcAft>
                <a:spcPts val="0"/>
              </a:spcAft>
              <a:buClr>
                <a:schemeClr val="dk1"/>
              </a:buClr>
              <a:buSzPct val="100000"/>
              <a:buChar char="–"/>
            </a:pPr>
            <a:r>
              <a:rPr lang="en-US"/>
              <a:t>Solar based Power Supply Management </a:t>
            </a:r>
            <a:endParaRPr/>
          </a:p>
          <a:p>
            <a:pPr indent="-285660" lvl="1" marL="742719" rtl="0" algn="l">
              <a:spcBef>
                <a:spcPts val="518"/>
              </a:spcBef>
              <a:spcAft>
                <a:spcPts val="0"/>
              </a:spcAft>
              <a:buClr>
                <a:schemeClr val="dk1"/>
              </a:buClr>
              <a:buSzPct val="100000"/>
              <a:buChar char="–"/>
            </a:pPr>
            <a:r>
              <a:rPr lang="en-US"/>
              <a:t>Sensor Interface Board for plug-&amp;-play sensor integration</a:t>
            </a:r>
            <a:endParaRPr/>
          </a:p>
          <a:p>
            <a:pPr indent="-285660" lvl="1" marL="742719" rtl="0" algn="l">
              <a:spcBef>
                <a:spcPts val="518"/>
              </a:spcBef>
              <a:spcAft>
                <a:spcPts val="0"/>
              </a:spcAft>
              <a:buClr>
                <a:schemeClr val="dk1"/>
              </a:buClr>
              <a:buSzPct val="100000"/>
              <a:buChar char="–"/>
            </a:pPr>
            <a:r>
              <a:rPr lang="en-US"/>
              <a:t>Packaging for outdoor deployment in IP67 enclosures</a:t>
            </a:r>
            <a:endParaRPr/>
          </a:p>
        </p:txBody>
      </p:sp>
      <p:sp>
        <p:nvSpPr>
          <p:cNvPr id="2397" name="Google Shape;2397;p217"/>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398" name="Google Shape;2398;p217"/>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399" name="Google Shape;2399;p217"/>
          <p:cNvPicPr preferRelativeResize="0"/>
          <p:nvPr/>
        </p:nvPicPr>
        <p:blipFill rotWithShape="1">
          <a:blip r:embed="rId3">
            <a:alphaModFix/>
          </a:blip>
          <a:srcRect b="0" l="0" r="0" t="0"/>
          <a:stretch/>
        </p:blipFill>
        <p:spPr>
          <a:xfrm>
            <a:off x="6629400" y="2590800"/>
            <a:ext cx="2307158" cy="1730369"/>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218"/>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l">
              <a:spcBef>
                <a:spcPts val="0"/>
              </a:spcBef>
              <a:spcAft>
                <a:spcPts val="0"/>
              </a:spcAft>
              <a:buClr>
                <a:schemeClr val="dk1"/>
              </a:buClr>
              <a:buSzPts val="3600"/>
              <a:buFont typeface="Calibri"/>
              <a:buNone/>
            </a:pPr>
            <a:r>
              <a:rPr lang="en-US" sz="3600"/>
              <a:t>Technology implemented…</a:t>
            </a:r>
            <a:endParaRPr b="1" sz="3600"/>
          </a:p>
        </p:txBody>
      </p:sp>
      <p:sp>
        <p:nvSpPr>
          <p:cNvPr id="2405" name="Google Shape;2405;p218"/>
          <p:cNvSpPr txBox="1"/>
          <p:nvPr>
            <p:ph idx="1" type="body"/>
          </p:nvPr>
        </p:nvSpPr>
        <p:spPr>
          <a:xfrm>
            <a:off x="523591" y="1535389"/>
            <a:ext cx="8229600" cy="4525963"/>
          </a:xfrm>
          <a:prstGeom prst="rect">
            <a:avLst/>
          </a:prstGeom>
          <a:noFill/>
          <a:ln>
            <a:noFill/>
          </a:ln>
        </p:spPr>
        <p:txBody>
          <a:bodyPr anchorCtr="0" anchor="t" bIns="45700" lIns="91400" spcFirstLastPara="1" rIns="91400" wrap="square" tIns="45700">
            <a:normAutofit/>
          </a:bodyPr>
          <a:lstStyle/>
          <a:p>
            <a:pPr indent="-342793" lvl="0" marL="342793" rtl="0" algn="l">
              <a:spcBef>
                <a:spcPts val="0"/>
              </a:spcBef>
              <a:spcAft>
                <a:spcPts val="0"/>
              </a:spcAft>
              <a:buClr>
                <a:schemeClr val="dk1"/>
              </a:buClr>
              <a:buSzPts val="3200"/>
              <a:buChar char="•"/>
            </a:pPr>
            <a:r>
              <a:rPr lang="en-US"/>
              <a:t>Canopy level Sensor Module</a:t>
            </a:r>
            <a:endParaRPr/>
          </a:p>
          <a:p>
            <a:pPr indent="-285660" lvl="1" marL="742719" rtl="0" algn="l">
              <a:spcBef>
                <a:spcPts val="560"/>
              </a:spcBef>
              <a:spcAft>
                <a:spcPts val="0"/>
              </a:spcAft>
              <a:buClr>
                <a:schemeClr val="dk1"/>
              </a:buClr>
              <a:buSzPts val="2800"/>
              <a:buChar char="–"/>
            </a:pPr>
            <a:r>
              <a:rPr lang="en-US"/>
              <a:t>Low power hardware module developed at C-DAC </a:t>
            </a:r>
            <a:endParaRPr/>
          </a:p>
          <a:p>
            <a:pPr indent="-285660" lvl="1" marL="742719" rtl="0" algn="l">
              <a:spcBef>
                <a:spcPts val="560"/>
              </a:spcBef>
              <a:spcAft>
                <a:spcPts val="0"/>
              </a:spcAft>
              <a:buClr>
                <a:schemeClr val="dk1"/>
              </a:buClr>
              <a:buSzPts val="2800"/>
              <a:buChar char="–"/>
            </a:pPr>
            <a:r>
              <a:rPr lang="en-US"/>
              <a:t>Interfaced with </a:t>
            </a:r>
            <a:endParaRPr/>
          </a:p>
          <a:p>
            <a:pPr indent="-228528" lvl="2" marL="1142646" rtl="0" algn="l">
              <a:spcBef>
                <a:spcPts val="480"/>
              </a:spcBef>
              <a:spcAft>
                <a:spcPts val="0"/>
              </a:spcAft>
              <a:buClr>
                <a:schemeClr val="dk1"/>
              </a:buClr>
              <a:buSzPts val="2400"/>
              <a:buChar char="•"/>
            </a:pPr>
            <a:r>
              <a:rPr lang="en-US"/>
              <a:t>T/RH sensor – Gill Radiation shield designed and developed in-house at C-DAC </a:t>
            </a:r>
            <a:endParaRPr/>
          </a:p>
          <a:p>
            <a:pPr indent="-228528" lvl="2" marL="1142646" rtl="0" algn="l">
              <a:spcBef>
                <a:spcPts val="480"/>
              </a:spcBef>
              <a:spcAft>
                <a:spcPts val="0"/>
              </a:spcAft>
              <a:buClr>
                <a:schemeClr val="dk1"/>
              </a:buClr>
              <a:buSzPts val="2400"/>
              <a:buChar char="•"/>
            </a:pPr>
            <a:r>
              <a:rPr lang="en-US"/>
              <a:t>Leaf Wetness Sensor – developed in-house at C-DAC</a:t>
            </a:r>
            <a:endParaRPr/>
          </a:p>
          <a:p>
            <a:pPr indent="-228528" lvl="2" marL="1142646" rtl="0" algn="l">
              <a:spcBef>
                <a:spcPts val="480"/>
              </a:spcBef>
              <a:spcAft>
                <a:spcPts val="0"/>
              </a:spcAft>
              <a:buClr>
                <a:schemeClr val="dk1"/>
              </a:buClr>
              <a:buSzPts val="2400"/>
              <a:buChar char="•"/>
            </a:pPr>
            <a:r>
              <a:rPr lang="en-US"/>
              <a:t>Soil Moisture Sensor </a:t>
            </a:r>
            <a:endParaRPr/>
          </a:p>
          <a:p>
            <a:pPr indent="-228528" lvl="2" marL="1142646" rtl="0" algn="l">
              <a:spcBef>
                <a:spcPts val="480"/>
              </a:spcBef>
              <a:spcAft>
                <a:spcPts val="0"/>
              </a:spcAft>
              <a:buClr>
                <a:schemeClr val="dk1"/>
              </a:buClr>
              <a:buSzPts val="2400"/>
              <a:buChar char="•"/>
            </a:pPr>
            <a:r>
              <a:rPr lang="en-US"/>
              <a:t>Soil Temperature Sensor</a:t>
            </a:r>
            <a:endParaRPr/>
          </a:p>
          <a:p>
            <a:pPr indent="-76128" lvl="2" marL="1142646" rtl="0" algn="l">
              <a:spcBef>
                <a:spcPts val="480"/>
              </a:spcBef>
              <a:spcAft>
                <a:spcPts val="0"/>
              </a:spcAft>
              <a:buClr>
                <a:schemeClr val="dk1"/>
              </a:buClr>
              <a:buSzPts val="2400"/>
              <a:buNone/>
            </a:pPr>
            <a:r>
              <a:t/>
            </a:r>
            <a:endParaRPr/>
          </a:p>
        </p:txBody>
      </p:sp>
      <p:sp>
        <p:nvSpPr>
          <p:cNvPr id="2406" name="Google Shape;2406;p218"/>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407" name="Google Shape;2407;p218"/>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408" name="Google Shape;2408;p218"/>
          <p:cNvPicPr preferRelativeResize="0"/>
          <p:nvPr/>
        </p:nvPicPr>
        <p:blipFill rotWithShape="1">
          <a:blip r:embed="rId3">
            <a:alphaModFix/>
          </a:blip>
          <a:srcRect b="0" l="0" r="0" t="0"/>
          <a:stretch/>
        </p:blipFill>
        <p:spPr>
          <a:xfrm>
            <a:off x="5616751" y="4408454"/>
            <a:ext cx="2524814" cy="1893611"/>
          </a:xfrm>
          <a:prstGeom prst="ellipse">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19"/>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l">
              <a:spcBef>
                <a:spcPts val="0"/>
              </a:spcBef>
              <a:spcAft>
                <a:spcPts val="0"/>
              </a:spcAft>
              <a:buClr>
                <a:schemeClr val="dk1"/>
              </a:buClr>
              <a:buSzPts val="3600"/>
              <a:buFont typeface="Calibri"/>
              <a:buNone/>
            </a:pPr>
            <a:r>
              <a:rPr lang="en-US" sz="3600"/>
              <a:t>Technology implemented…</a:t>
            </a:r>
            <a:endParaRPr b="1" sz="3600"/>
          </a:p>
        </p:txBody>
      </p:sp>
      <p:sp>
        <p:nvSpPr>
          <p:cNvPr id="2414" name="Google Shape;2414;p219"/>
          <p:cNvSpPr txBox="1"/>
          <p:nvPr>
            <p:ph idx="1" type="body"/>
          </p:nvPr>
        </p:nvSpPr>
        <p:spPr>
          <a:xfrm>
            <a:off x="458294" y="1404795"/>
            <a:ext cx="8229600" cy="4962566"/>
          </a:xfrm>
          <a:prstGeom prst="rect">
            <a:avLst/>
          </a:prstGeom>
          <a:noFill/>
          <a:ln>
            <a:noFill/>
          </a:ln>
        </p:spPr>
        <p:txBody>
          <a:bodyPr anchorCtr="0" anchor="t" bIns="45700" lIns="91400" spcFirstLastPara="1" rIns="91400" wrap="square" tIns="45700">
            <a:normAutofit/>
          </a:bodyPr>
          <a:lstStyle/>
          <a:p>
            <a:pPr indent="-342793" lvl="0" marL="342793" rtl="0" algn="l">
              <a:lnSpc>
                <a:spcPct val="150000"/>
              </a:lnSpc>
              <a:spcBef>
                <a:spcPts val="0"/>
              </a:spcBef>
              <a:spcAft>
                <a:spcPts val="0"/>
              </a:spcAft>
              <a:buClr>
                <a:schemeClr val="dk1"/>
              </a:buClr>
              <a:buSzPts val="3200"/>
              <a:buChar char="•"/>
            </a:pPr>
            <a:r>
              <a:rPr lang="en-US"/>
              <a:t>WSN Gateway</a:t>
            </a:r>
            <a:endParaRPr/>
          </a:p>
          <a:p>
            <a:pPr indent="-285660" lvl="1" marL="742719" rtl="0" algn="l">
              <a:spcBef>
                <a:spcPts val="560"/>
              </a:spcBef>
              <a:spcAft>
                <a:spcPts val="0"/>
              </a:spcAft>
              <a:buClr>
                <a:schemeClr val="dk1"/>
              </a:buClr>
              <a:buSzPts val="2800"/>
              <a:buChar char="–"/>
            </a:pPr>
            <a:r>
              <a:rPr lang="en-US"/>
              <a:t>Hardware and Software developed at C-DAC</a:t>
            </a:r>
            <a:endParaRPr/>
          </a:p>
          <a:p>
            <a:pPr indent="-285660" lvl="1" marL="742719" rtl="0" algn="l">
              <a:spcBef>
                <a:spcPts val="560"/>
              </a:spcBef>
              <a:spcAft>
                <a:spcPts val="0"/>
              </a:spcAft>
              <a:buClr>
                <a:schemeClr val="dk1"/>
              </a:buClr>
              <a:buSzPts val="2800"/>
              <a:buChar char="–"/>
            </a:pPr>
            <a:r>
              <a:rPr lang="en-US"/>
              <a:t>Ultra Low Power Cortex M3 based processor for data aggregation and remote uploading</a:t>
            </a:r>
            <a:endParaRPr/>
          </a:p>
          <a:p>
            <a:pPr indent="-285660" lvl="1" marL="742719" rtl="0" algn="l">
              <a:spcBef>
                <a:spcPts val="560"/>
              </a:spcBef>
              <a:spcAft>
                <a:spcPts val="0"/>
              </a:spcAft>
              <a:buClr>
                <a:schemeClr val="dk1"/>
              </a:buClr>
              <a:buSzPts val="2800"/>
              <a:buChar char="–"/>
            </a:pPr>
            <a:r>
              <a:rPr lang="en-US"/>
              <a:t>~42 hours of system operation during low sunlight </a:t>
            </a:r>
            <a:endParaRPr/>
          </a:p>
          <a:p>
            <a:pPr indent="-285660" lvl="1" marL="742719" rtl="0" algn="l">
              <a:spcBef>
                <a:spcPts val="560"/>
              </a:spcBef>
              <a:spcAft>
                <a:spcPts val="0"/>
              </a:spcAft>
              <a:buClr>
                <a:schemeClr val="dk1"/>
              </a:buClr>
              <a:buSzPts val="2800"/>
              <a:buChar char="–"/>
            </a:pPr>
            <a:r>
              <a:rPr lang="en-US"/>
              <a:t>0.5 W Average consumption, ~1.5 W max consumption, during data upload</a:t>
            </a:r>
            <a:endParaRPr/>
          </a:p>
          <a:p>
            <a:pPr indent="-285660" lvl="1" marL="742719" rtl="0" algn="l">
              <a:spcBef>
                <a:spcPts val="560"/>
              </a:spcBef>
              <a:spcAft>
                <a:spcPts val="0"/>
              </a:spcAft>
              <a:buClr>
                <a:schemeClr val="dk1"/>
              </a:buClr>
              <a:buSzPts val="2800"/>
              <a:buChar char="–"/>
            </a:pPr>
            <a:r>
              <a:rPr lang="en-US"/>
              <a:t>Customised for all-weather field conditions</a:t>
            </a:r>
            <a:endParaRPr/>
          </a:p>
        </p:txBody>
      </p:sp>
      <p:sp>
        <p:nvSpPr>
          <p:cNvPr id="2415" name="Google Shape;2415;p219"/>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416" name="Google Shape;2416;p219"/>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417" name="Google Shape;2417;p219"/>
          <p:cNvPicPr preferRelativeResize="0"/>
          <p:nvPr/>
        </p:nvPicPr>
        <p:blipFill rotWithShape="1">
          <a:blip r:embed="rId3">
            <a:alphaModFix/>
          </a:blip>
          <a:srcRect b="0" l="0" r="0" t="0"/>
          <a:stretch/>
        </p:blipFill>
        <p:spPr>
          <a:xfrm rot="5400000">
            <a:off x="7344760" y="5233320"/>
            <a:ext cx="1039402" cy="18503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22"/>
          <p:cNvPicPr preferRelativeResize="0"/>
          <p:nvPr/>
        </p:nvPicPr>
        <p:blipFill rotWithShape="1">
          <a:blip r:embed="rId3">
            <a:alphaModFix/>
          </a:blip>
          <a:srcRect b="2465" l="0" r="0" t="0"/>
          <a:stretch/>
        </p:blipFill>
        <p:spPr>
          <a:xfrm>
            <a:off x="762000" y="228600"/>
            <a:ext cx="7772400" cy="5943597"/>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220"/>
          <p:cNvSpPr txBox="1"/>
          <p:nvPr>
            <p:ph type="title"/>
          </p:nvPr>
        </p:nvSpPr>
        <p:spPr>
          <a:xfrm>
            <a:off x="324506" y="164154"/>
            <a:ext cx="8230607" cy="1143000"/>
          </a:xfrm>
          <a:prstGeom prst="rect">
            <a:avLst/>
          </a:prstGeom>
          <a:noFill/>
          <a:ln>
            <a:noFill/>
          </a:ln>
        </p:spPr>
        <p:txBody>
          <a:bodyPr anchorCtr="0" anchor="ctr" bIns="45700" lIns="91400" spcFirstLastPara="1" rIns="91400" wrap="square" tIns="45700">
            <a:normAutofit/>
          </a:bodyPr>
          <a:lstStyle/>
          <a:p>
            <a:pPr indent="0" lvl="0" marL="0" rtl="0" algn="l">
              <a:spcBef>
                <a:spcPts val="0"/>
              </a:spcBef>
              <a:spcAft>
                <a:spcPts val="0"/>
              </a:spcAft>
              <a:buClr>
                <a:schemeClr val="dk1"/>
              </a:buClr>
              <a:buSzPts val="3600"/>
              <a:buFont typeface="Calibri"/>
              <a:buNone/>
            </a:pPr>
            <a:r>
              <a:rPr lang="en-US" sz="3600"/>
              <a:t>Decision Support Models</a:t>
            </a:r>
            <a:endParaRPr/>
          </a:p>
        </p:txBody>
      </p:sp>
      <p:sp>
        <p:nvSpPr>
          <p:cNvPr id="2423" name="Google Shape;2423;p220"/>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424" name="Google Shape;2424;p220"/>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425" name="Google Shape;2425;p220"/>
          <p:cNvPicPr preferRelativeResize="0"/>
          <p:nvPr/>
        </p:nvPicPr>
        <p:blipFill rotWithShape="1">
          <a:blip r:embed="rId3">
            <a:alphaModFix/>
          </a:blip>
          <a:srcRect b="0" l="0" r="0" t="0"/>
          <a:stretch/>
        </p:blipFill>
        <p:spPr>
          <a:xfrm>
            <a:off x="850075" y="1600686"/>
            <a:ext cx="2742471" cy="2856741"/>
          </a:xfrm>
          <a:prstGeom prst="rect">
            <a:avLst/>
          </a:prstGeom>
          <a:noFill/>
          <a:ln>
            <a:noFill/>
          </a:ln>
        </p:spPr>
      </p:pic>
      <p:pic>
        <p:nvPicPr>
          <p:cNvPr id="2426" name="Google Shape;2426;p220"/>
          <p:cNvPicPr preferRelativeResize="0"/>
          <p:nvPr/>
        </p:nvPicPr>
        <p:blipFill rotWithShape="1">
          <a:blip r:embed="rId4">
            <a:alphaModFix/>
          </a:blip>
          <a:srcRect b="0" l="0" r="0" t="0"/>
          <a:stretch/>
        </p:blipFill>
        <p:spPr>
          <a:xfrm>
            <a:off x="7101280" y="1339498"/>
            <a:ext cx="1371235" cy="1466460"/>
          </a:xfrm>
          <a:prstGeom prst="rect">
            <a:avLst/>
          </a:prstGeom>
          <a:noFill/>
          <a:ln>
            <a:noFill/>
          </a:ln>
        </p:spPr>
      </p:pic>
      <p:pic>
        <p:nvPicPr>
          <p:cNvPr id="2427" name="Google Shape;2427;p220"/>
          <p:cNvPicPr preferRelativeResize="0"/>
          <p:nvPr/>
        </p:nvPicPr>
        <p:blipFill rotWithShape="1">
          <a:blip r:embed="rId5">
            <a:alphaModFix/>
          </a:blip>
          <a:srcRect b="0" l="0" r="0" t="0"/>
          <a:stretch/>
        </p:blipFill>
        <p:spPr>
          <a:xfrm>
            <a:off x="6661501" y="3559594"/>
            <a:ext cx="2014791" cy="1371235"/>
          </a:xfrm>
          <a:prstGeom prst="rect">
            <a:avLst/>
          </a:prstGeom>
          <a:noFill/>
          <a:ln>
            <a:noFill/>
          </a:ln>
        </p:spPr>
      </p:pic>
      <p:pic>
        <p:nvPicPr>
          <p:cNvPr id="2428" name="Google Shape;2428;p220"/>
          <p:cNvPicPr preferRelativeResize="0"/>
          <p:nvPr/>
        </p:nvPicPr>
        <p:blipFill rotWithShape="1">
          <a:blip r:embed="rId6">
            <a:alphaModFix/>
          </a:blip>
          <a:srcRect b="0" l="0" r="0" t="0"/>
          <a:stretch/>
        </p:blipFill>
        <p:spPr>
          <a:xfrm>
            <a:off x="4506703" y="3559594"/>
            <a:ext cx="2117726" cy="1384993"/>
          </a:xfrm>
          <a:prstGeom prst="rect">
            <a:avLst/>
          </a:prstGeom>
          <a:noFill/>
          <a:ln>
            <a:noFill/>
          </a:ln>
        </p:spPr>
      </p:pic>
      <p:pic>
        <p:nvPicPr>
          <p:cNvPr id="2429" name="Google Shape;2429;p220"/>
          <p:cNvPicPr preferRelativeResize="0"/>
          <p:nvPr/>
        </p:nvPicPr>
        <p:blipFill rotWithShape="1">
          <a:blip r:embed="rId7">
            <a:alphaModFix/>
          </a:blip>
          <a:srcRect b="0" l="0" r="0" t="0"/>
          <a:stretch/>
        </p:blipFill>
        <p:spPr>
          <a:xfrm>
            <a:off x="4815887" y="1260389"/>
            <a:ext cx="2154799" cy="1563543"/>
          </a:xfrm>
          <a:prstGeom prst="rect">
            <a:avLst/>
          </a:prstGeom>
          <a:noFill/>
          <a:ln>
            <a:noFill/>
          </a:ln>
        </p:spPr>
      </p:pic>
      <p:sp>
        <p:nvSpPr>
          <p:cNvPr id="2430" name="Google Shape;2430;p220"/>
          <p:cNvSpPr txBox="1"/>
          <p:nvPr/>
        </p:nvSpPr>
        <p:spPr>
          <a:xfrm>
            <a:off x="4963781" y="5061424"/>
            <a:ext cx="3014453" cy="422282"/>
          </a:xfrm>
          <a:prstGeom prst="rect">
            <a:avLst/>
          </a:prstGeom>
          <a:noFill/>
          <a:ln>
            <a:noFill/>
          </a:ln>
        </p:spPr>
        <p:txBody>
          <a:bodyPr anchorCtr="0" anchor="t" bIns="41450" lIns="82900" spcFirstLastPara="1" rIns="82900" wrap="square" tIns="41450">
            <a:spAutoFit/>
          </a:bodyPr>
          <a:lstStyle/>
          <a:p>
            <a:pPr indent="0" lvl="0" marL="0" marR="0" rtl="0" algn="l">
              <a:spcBef>
                <a:spcPts val="0"/>
              </a:spcBef>
              <a:spcAft>
                <a:spcPts val="0"/>
              </a:spcAft>
              <a:buNone/>
            </a:pPr>
            <a:r>
              <a:rPr b="1" lang="en-US" sz="2200">
                <a:solidFill>
                  <a:srgbClr val="002060"/>
                </a:solidFill>
                <a:latin typeface="Calibri"/>
                <a:ea typeface="Calibri"/>
                <a:cs typeface="Calibri"/>
                <a:sym typeface="Calibri"/>
              </a:rPr>
              <a:t>Leaf Miner </a:t>
            </a:r>
            <a:r>
              <a:rPr b="1" lang="en-US" sz="2200">
                <a:solidFill>
                  <a:srgbClr val="FF0000"/>
                </a:solidFill>
                <a:latin typeface="Calibri"/>
                <a:ea typeface="Calibri"/>
                <a:cs typeface="Calibri"/>
                <a:sym typeface="Calibri"/>
              </a:rPr>
              <a:t>(GDD model)</a:t>
            </a:r>
            <a:endParaRPr/>
          </a:p>
        </p:txBody>
      </p:sp>
      <p:sp>
        <p:nvSpPr>
          <p:cNvPr id="2431" name="Google Shape;2431;p220"/>
          <p:cNvSpPr txBox="1"/>
          <p:nvPr/>
        </p:nvSpPr>
        <p:spPr>
          <a:xfrm>
            <a:off x="4898485" y="2823932"/>
            <a:ext cx="3294017" cy="422282"/>
          </a:xfrm>
          <a:prstGeom prst="rect">
            <a:avLst/>
          </a:prstGeom>
          <a:noFill/>
          <a:ln>
            <a:noFill/>
          </a:ln>
        </p:spPr>
        <p:txBody>
          <a:bodyPr anchorCtr="0" anchor="t" bIns="41450" lIns="82900" spcFirstLastPara="1" rIns="82900" wrap="square" tIns="41450">
            <a:spAutoFit/>
          </a:bodyPr>
          <a:lstStyle/>
          <a:p>
            <a:pPr indent="0" lvl="0" marL="0" marR="0" rtl="0" algn="l">
              <a:spcBef>
                <a:spcPts val="0"/>
              </a:spcBef>
              <a:spcAft>
                <a:spcPts val="0"/>
              </a:spcAft>
              <a:buNone/>
            </a:pPr>
            <a:r>
              <a:rPr b="1" lang="en-US" sz="2200">
                <a:solidFill>
                  <a:srgbClr val="002060"/>
                </a:solidFill>
                <a:latin typeface="Calibri"/>
                <a:ea typeface="Calibri"/>
                <a:cs typeface="Calibri"/>
                <a:sym typeface="Calibri"/>
              </a:rPr>
              <a:t>Late Leaf Spot </a:t>
            </a:r>
            <a:r>
              <a:rPr b="1" lang="en-US" sz="2200">
                <a:solidFill>
                  <a:srgbClr val="FF0000"/>
                </a:solidFill>
                <a:latin typeface="Calibri"/>
                <a:ea typeface="Calibri"/>
                <a:cs typeface="Calibri"/>
                <a:sym typeface="Calibri"/>
              </a:rPr>
              <a:t>(LWI model)</a:t>
            </a:r>
            <a:endParaRPr/>
          </a:p>
        </p:txBody>
      </p:sp>
      <p:sp>
        <p:nvSpPr>
          <p:cNvPr id="2432" name="Google Shape;2432;p220"/>
          <p:cNvSpPr txBox="1"/>
          <p:nvPr/>
        </p:nvSpPr>
        <p:spPr>
          <a:xfrm>
            <a:off x="1503044" y="4473751"/>
            <a:ext cx="1647632" cy="474456"/>
          </a:xfrm>
          <a:prstGeom prst="rect">
            <a:avLst/>
          </a:prstGeom>
          <a:noFill/>
          <a:ln>
            <a:noFill/>
          </a:ln>
        </p:spPr>
        <p:txBody>
          <a:bodyPr anchorCtr="0" anchor="t" bIns="41450" lIns="82900" spcFirstLastPara="1" rIns="82900" wrap="square" tIns="41450">
            <a:spAutoFit/>
          </a:bodyPr>
          <a:lstStyle/>
          <a:p>
            <a:pPr indent="0" lvl="0" marL="0" marR="0" rtl="0" algn="l">
              <a:spcBef>
                <a:spcPts val="0"/>
              </a:spcBef>
              <a:spcAft>
                <a:spcPts val="0"/>
              </a:spcAft>
              <a:buNone/>
            </a:pPr>
            <a:r>
              <a:rPr b="1" lang="en-US" sz="2500">
                <a:solidFill>
                  <a:srgbClr val="002060"/>
                </a:solidFill>
                <a:latin typeface="Calibri"/>
                <a:ea typeface="Calibri"/>
                <a:cs typeface="Calibri"/>
                <a:sym typeface="Calibri"/>
              </a:rPr>
              <a:t>Groundnut</a:t>
            </a:r>
            <a:endParaRPr b="1" sz="2500">
              <a:solidFill>
                <a:srgbClr val="FF0000"/>
              </a:solidFill>
              <a:latin typeface="Calibri"/>
              <a:ea typeface="Calibri"/>
              <a:cs typeface="Calibri"/>
              <a:sym typeface="Calibri"/>
            </a:endParaRPr>
          </a:p>
        </p:txBody>
      </p:sp>
      <p:sp>
        <p:nvSpPr>
          <p:cNvPr id="2433" name="Google Shape;2433;p220"/>
          <p:cNvSpPr txBox="1"/>
          <p:nvPr/>
        </p:nvSpPr>
        <p:spPr>
          <a:xfrm>
            <a:off x="523591" y="5844987"/>
            <a:ext cx="7982415" cy="468448"/>
          </a:xfrm>
          <a:prstGeom prst="rect">
            <a:avLst/>
          </a:prstGeom>
          <a:noFill/>
          <a:ln>
            <a:noFill/>
          </a:ln>
        </p:spPr>
        <p:txBody>
          <a:bodyPr anchorCtr="0" anchor="t" bIns="41450" lIns="82900" spcFirstLastPara="1" rIns="82900" wrap="square" tIns="41450">
            <a:spAutoFit/>
          </a:bodyPr>
          <a:lstStyle/>
          <a:p>
            <a:pPr indent="0" lvl="0" marL="0" marR="0" rtl="0" algn="l">
              <a:spcBef>
                <a:spcPts val="0"/>
              </a:spcBef>
              <a:spcAft>
                <a:spcPts val="0"/>
              </a:spcAft>
              <a:buNone/>
            </a:pPr>
            <a:r>
              <a:rPr lang="en-US" sz="2500">
                <a:solidFill>
                  <a:srgbClr val="002060"/>
                </a:solidFill>
                <a:latin typeface="Calibri"/>
                <a:ea typeface="Calibri"/>
                <a:cs typeface="Calibri"/>
                <a:sym typeface="Calibri"/>
              </a:rPr>
              <a:t>Models developed in association with ICAR-CRIDA &amp; ICRISAT</a:t>
            </a:r>
            <a:endParaRPr sz="2500">
              <a:solidFill>
                <a:srgbClr val="FF0000"/>
              </a:solidFill>
              <a:latin typeface="Calibri"/>
              <a:ea typeface="Calibri"/>
              <a:cs typeface="Calibri"/>
              <a:sym typeface="Calibri"/>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221"/>
          <p:cNvSpPr txBox="1"/>
          <p:nvPr>
            <p:ph type="title"/>
          </p:nvPr>
        </p:nvSpPr>
        <p:spPr>
          <a:xfrm>
            <a:off x="389802" y="216291"/>
            <a:ext cx="7773529" cy="927316"/>
          </a:xfrm>
          <a:prstGeom prst="rect">
            <a:avLst/>
          </a:prstGeom>
          <a:noFill/>
          <a:ln>
            <a:noFill/>
          </a:ln>
        </p:spPr>
        <p:txBody>
          <a:bodyPr anchorCtr="0" anchor="ctr" bIns="45675" lIns="91375" spcFirstLastPara="1" rIns="91375" wrap="square" tIns="45675">
            <a:normAutofit/>
          </a:bodyPr>
          <a:lstStyle/>
          <a:p>
            <a:pPr indent="0" lvl="0" marL="0" rtl="0" algn="ctr">
              <a:spcBef>
                <a:spcPts val="0"/>
              </a:spcBef>
              <a:spcAft>
                <a:spcPts val="0"/>
              </a:spcAft>
              <a:buClr>
                <a:schemeClr val="dk1"/>
              </a:buClr>
              <a:buSzPts val="3600"/>
              <a:buFont typeface="Calibri"/>
              <a:buNone/>
            </a:pPr>
            <a:r>
              <a:rPr lang="en-US" sz="3600"/>
              <a:t>How the developed model works?</a:t>
            </a:r>
            <a:endParaRPr/>
          </a:p>
        </p:txBody>
      </p:sp>
      <p:grpSp>
        <p:nvGrpSpPr>
          <p:cNvPr id="2439" name="Google Shape;2439;p221"/>
          <p:cNvGrpSpPr/>
          <p:nvPr/>
        </p:nvGrpSpPr>
        <p:grpSpPr>
          <a:xfrm>
            <a:off x="458298" y="1470092"/>
            <a:ext cx="8096802" cy="4522924"/>
            <a:chOff x="1097" y="0"/>
            <a:chExt cx="8096802" cy="4522924"/>
          </a:xfrm>
        </p:grpSpPr>
        <p:sp>
          <p:nvSpPr>
            <p:cNvPr id="2440" name="Google Shape;2440;p221"/>
            <p:cNvSpPr/>
            <p:nvPr/>
          </p:nvSpPr>
          <p:spPr>
            <a:xfrm rot="10800000">
              <a:off x="326495" y="3038"/>
              <a:ext cx="7771404" cy="923269"/>
            </a:xfrm>
            <a:prstGeom prst="homePlat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21"/>
            <p:cNvSpPr txBox="1"/>
            <p:nvPr/>
          </p:nvSpPr>
          <p:spPr>
            <a:xfrm>
              <a:off x="557312" y="3038"/>
              <a:ext cx="7540587" cy="923269"/>
            </a:xfrm>
            <a:prstGeom prst="rect">
              <a:avLst/>
            </a:prstGeom>
            <a:noFill/>
            <a:ln>
              <a:noFill/>
            </a:ln>
          </p:spPr>
          <p:txBody>
            <a:bodyPr anchorCtr="0" anchor="ctr" bIns="91425" lIns="407125" spcFirstLastPara="1" rIns="17067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WSN nodes will sense the micro-climate data at crop canopy level on real-time basis </a:t>
              </a:r>
              <a:endParaRPr/>
            </a:p>
          </p:txBody>
        </p:sp>
        <p:sp>
          <p:nvSpPr>
            <p:cNvPr id="2442" name="Google Shape;2442;p221"/>
            <p:cNvSpPr/>
            <p:nvPr/>
          </p:nvSpPr>
          <p:spPr>
            <a:xfrm>
              <a:off x="1097" y="0"/>
              <a:ext cx="923269" cy="923269"/>
            </a:xfrm>
            <a:prstGeom prst="ellipse">
              <a:avLst/>
            </a:prstGeom>
            <a:blipFill rotWithShape="1">
              <a:blip r:embed="rId3">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21"/>
            <p:cNvSpPr/>
            <p:nvPr/>
          </p:nvSpPr>
          <p:spPr>
            <a:xfrm rot="10800000">
              <a:off x="326495" y="1201910"/>
              <a:ext cx="7771404" cy="923269"/>
            </a:xfrm>
            <a:prstGeom prst="homePlat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21"/>
            <p:cNvSpPr txBox="1"/>
            <p:nvPr/>
          </p:nvSpPr>
          <p:spPr>
            <a:xfrm>
              <a:off x="557312" y="1201910"/>
              <a:ext cx="7540587" cy="923269"/>
            </a:xfrm>
            <a:prstGeom prst="rect">
              <a:avLst/>
            </a:prstGeom>
            <a:noFill/>
            <a:ln>
              <a:noFill/>
            </a:ln>
          </p:spPr>
          <p:txBody>
            <a:bodyPr anchorCtr="0" anchor="ctr" bIns="91425" lIns="407125" spcFirstLastPara="1" rIns="17067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Transfer the data periodically to the remote server, through a field ‘Gateway’ having internet access (SIM card)</a:t>
              </a:r>
              <a:endParaRPr/>
            </a:p>
          </p:txBody>
        </p:sp>
        <p:sp>
          <p:nvSpPr>
            <p:cNvPr id="2445" name="Google Shape;2445;p221"/>
            <p:cNvSpPr/>
            <p:nvPr/>
          </p:nvSpPr>
          <p:spPr>
            <a:xfrm>
              <a:off x="1097" y="1189400"/>
              <a:ext cx="923269" cy="923269"/>
            </a:xfrm>
            <a:prstGeom prst="ellipse">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21"/>
            <p:cNvSpPr/>
            <p:nvPr/>
          </p:nvSpPr>
          <p:spPr>
            <a:xfrm rot="10800000">
              <a:off x="326495" y="2400782"/>
              <a:ext cx="7771404" cy="923269"/>
            </a:xfrm>
            <a:prstGeom prst="homePlat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21"/>
            <p:cNvSpPr txBox="1"/>
            <p:nvPr/>
          </p:nvSpPr>
          <p:spPr>
            <a:xfrm>
              <a:off x="557312" y="2400782"/>
              <a:ext cx="7540587" cy="923269"/>
            </a:xfrm>
            <a:prstGeom prst="rect">
              <a:avLst/>
            </a:prstGeom>
            <a:noFill/>
            <a:ln>
              <a:noFill/>
            </a:ln>
          </p:spPr>
          <p:txBody>
            <a:bodyPr anchorCtr="0" anchor="ctr" bIns="91425" lIns="407125" spcFirstLastPara="1" rIns="17067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At server level ‘Decision Support Models’ are executed based on the data received from the field and alerts are generated by the system</a:t>
              </a:r>
              <a:endParaRPr/>
            </a:p>
          </p:txBody>
        </p:sp>
        <p:sp>
          <p:nvSpPr>
            <p:cNvPr id="2448" name="Google Shape;2448;p221"/>
            <p:cNvSpPr/>
            <p:nvPr/>
          </p:nvSpPr>
          <p:spPr>
            <a:xfrm>
              <a:off x="131684" y="2481282"/>
              <a:ext cx="766793" cy="762269"/>
            </a:xfrm>
            <a:prstGeom prst="ellipse">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21"/>
            <p:cNvSpPr/>
            <p:nvPr/>
          </p:nvSpPr>
          <p:spPr>
            <a:xfrm rot="10800000">
              <a:off x="326495" y="3599655"/>
              <a:ext cx="7771404" cy="923269"/>
            </a:xfrm>
            <a:prstGeom prst="homePlate">
              <a:avLst>
                <a:gd fmla="val 5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21"/>
            <p:cNvSpPr txBox="1"/>
            <p:nvPr/>
          </p:nvSpPr>
          <p:spPr>
            <a:xfrm>
              <a:off x="557312" y="3599655"/>
              <a:ext cx="7540587" cy="923269"/>
            </a:xfrm>
            <a:prstGeom prst="rect">
              <a:avLst/>
            </a:prstGeom>
            <a:noFill/>
            <a:ln>
              <a:noFill/>
            </a:ln>
          </p:spPr>
          <p:txBody>
            <a:bodyPr anchorCtr="0" anchor="ctr" bIns="91425" lIns="407125" spcFirstLastPara="1" rIns="17067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lang="en-US" sz="2400">
                  <a:solidFill>
                    <a:schemeClr val="lt1"/>
                  </a:solidFill>
                  <a:latin typeface="Calibri"/>
                  <a:ea typeface="Calibri"/>
                  <a:cs typeface="Calibri"/>
                  <a:sym typeface="Calibri"/>
                </a:rPr>
                <a:t>Based on the alerts generated by the system, experts will send personalised crop advisories to the farmers in regional languages.  </a:t>
              </a:r>
              <a:endParaRPr/>
            </a:p>
          </p:txBody>
        </p:sp>
        <p:sp>
          <p:nvSpPr>
            <p:cNvPr id="2451" name="Google Shape;2451;p221"/>
            <p:cNvSpPr/>
            <p:nvPr/>
          </p:nvSpPr>
          <p:spPr>
            <a:xfrm>
              <a:off x="66390" y="3591327"/>
              <a:ext cx="923269" cy="923269"/>
            </a:xfrm>
            <a:prstGeom prst="ellipse">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2" name="Google Shape;2452;p221"/>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453" name="Google Shape;2453;p221"/>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22"/>
          <p:cNvSpPr txBox="1"/>
          <p:nvPr>
            <p:ph type="title"/>
          </p:nvPr>
        </p:nvSpPr>
        <p:spPr>
          <a:xfrm>
            <a:off x="392997" y="131202"/>
            <a:ext cx="8230607" cy="1143000"/>
          </a:xfrm>
          <a:prstGeom prst="rect">
            <a:avLst/>
          </a:prstGeom>
          <a:noFill/>
          <a:ln>
            <a:noFill/>
          </a:ln>
        </p:spPr>
        <p:txBody>
          <a:bodyPr anchorCtr="0" anchor="ctr" bIns="45675" lIns="91375" spcFirstLastPara="1" rIns="91375" wrap="square" tIns="45675">
            <a:normAutofit/>
          </a:bodyPr>
          <a:lstStyle/>
          <a:p>
            <a:pPr indent="0" lvl="0" marL="0" rtl="0" algn="ctr">
              <a:spcBef>
                <a:spcPts val="0"/>
              </a:spcBef>
              <a:spcAft>
                <a:spcPts val="0"/>
              </a:spcAft>
              <a:buClr>
                <a:schemeClr val="dk1"/>
              </a:buClr>
              <a:buSzPts val="3600"/>
              <a:buFont typeface="Calibri"/>
              <a:buNone/>
            </a:pPr>
            <a:r>
              <a:rPr lang="en-US" sz="3600"/>
              <a:t>Pilot implementation</a:t>
            </a:r>
            <a:endParaRPr/>
          </a:p>
        </p:txBody>
      </p:sp>
      <p:sp>
        <p:nvSpPr>
          <p:cNvPr id="2459" name="Google Shape;2459;p222"/>
          <p:cNvSpPr txBox="1"/>
          <p:nvPr>
            <p:ph idx="1" type="body"/>
          </p:nvPr>
        </p:nvSpPr>
        <p:spPr>
          <a:xfrm>
            <a:off x="327700" y="1384321"/>
            <a:ext cx="6790880" cy="1718194"/>
          </a:xfrm>
          <a:prstGeom prst="rect">
            <a:avLst/>
          </a:prstGeom>
          <a:noFill/>
          <a:ln>
            <a:noFill/>
          </a:ln>
        </p:spPr>
        <p:txBody>
          <a:bodyPr anchorCtr="0" anchor="t" bIns="45700" lIns="91400" spcFirstLastPara="1" rIns="91400" wrap="square" tIns="45700">
            <a:normAutofit fontScale="92500" lnSpcReduction="10000"/>
          </a:bodyPr>
          <a:lstStyle/>
          <a:p>
            <a:pPr indent="-342793" lvl="0" marL="342793" rtl="0" algn="l">
              <a:spcBef>
                <a:spcPts val="0"/>
              </a:spcBef>
              <a:spcAft>
                <a:spcPts val="0"/>
              </a:spcAft>
              <a:buClr>
                <a:schemeClr val="dk1"/>
              </a:buClr>
              <a:buSzPct val="100000"/>
              <a:buChar char="•"/>
            </a:pPr>
            <a:r>
              <a:rPr lang="en-US" sz="2200"/>
              <a:t>Anantapur District, Andhra Pradesh</a:t>
            </a:r>
            <a:endParaRPr/>
          </a:p>
          <a:p>
            <a:pPr indent="-342793" lvl="0" marL="342793" rtl="0" algn="l">
              <a:spcBef>
                <a:spcPts val="407"/>
              </a:spcBef>
              <a:spcAft>
                <a:spcPts val="0"/>
              </a:spcAft>
              <a:buClr>
                <a:schemeClr val="dk1"/>
              </a:buClr>
              <a:buSzPct val="100000"/>
              <a:buChar char="•"/>
            </a:pPr>
            <a:r>
              <a:rPr lang="en-US" sz="2200"/>
              <a:t>Groundnut crop (75% area)</a:t>
            </a:r>
            <a:endParaRPr/>
          </a:p>
          <a:p>
            <a:pPr indent="-342793" lvl="0" marL="342793" rtl="0" algn="l">
              <a:spcBef>
                <a:spcPts val="407"/>
              </a:spcBef>
              <a:spcAft>
                <a:spcPts val="0"/>
              </a:spcAft>
              <a:buClr>
                <a:schemeClr val="dk1"/>
              </a:buClr>
              <a:buSzPct val="100000"/>
              <a:buChar char="•"/>
            </a:pPr>
            <a:r>
              <a:rPr lang="en-US" sz="2200"/>
              <a:t>74 WSN nodes in 5 villages</a:t>
            </a:r>
            <a:endParaRPr/>
          </a:p>
          <a:p>
            <a:pPr indent="-342793" lvl="0" marL="342793" rtl="0" algn="l">
              <a:spcBef>
                <a:spcPts val="407"/>
              </a:spcBef>
              <a:spcAft>
                <a:spcPts val="0"/>
              </a:spcAft>
              <a:buClr>
                <a:schemeClr val="dk1"/>
              </a:buClr>
              <a:buSzPct val="100000"/>
              <a:buChar char="•"/>
            </a:pPr>
            <a:r>
              <a:rPr lang="en-US" sz="2200"/>
              <a:t>450 acres, 162 Registered farmers</a:t>
            </a:r>
            <a:endParaRPr/>
          </a:p>
          <a:p>
            <a:pPr indent="-342793" lvl="0" marL="342793" rtl="0" algn="l">
              <a:spcBef>
                <a:spcPts val="407"/>
              </a:spcBef>
              <a:spcAft>
                <a:spcPts val="0"/>
              </a:spcAft>
              <a:buClr>
                <a:schemeClr val="dk1"/>
              </a:buClr>
              <a:buSzPct val="100000"/>
              <a:buChar char="•"/>
            </a:pPr>
            <a:r>
              <a:rPr lang="en-US" sz="2200"/>
              <a:t>About 1250 farmers (Indirect)</a:t>
            </a:r>
            <a:endParaRPr/>
          </a:p>
        </p:txBody>
      </p:sp>
      <p:sp>
        <p:nvSpPr>
          <p:cNvPr id="2460" name="Google Shape;2460;p222"/>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461" name="Google Shape;2461;p222"/>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462" name="Google Shape;2462;p222"/>
          <p:cNvPicPr preferRelativeResize="0"/>
          <p:nvPr/>
        </p:nvPicPr>
        <p:blipFill rotWithShape="1">
          <a:blip r:embed="rId3">
            <a:alphaModFix/>
          </a:blip>
          <a:srcRect b="0" l="0" r="0" t="0"/>
          <a:stretch/>
        </p:blipFill>
        <p:spPr>
          <a:xfrm>
            <a:off x="4833188" y="1861874"/>
            <a:ext cx="4133208" cy="4636082"/>
          </a:xfrm>
          <a:prstGeom prst="rect">
            <a:avLst/>
          </a:prstGeom>
          <a:noFill/>
          <a:ln>
            <a:noFill/>
          </a:ln>
        </p:spPr>
      </p:pic>
      <p:graphicFrame>
        <p:nvGraphicFramePr>
          <p:cNvPr id="2463" name="Google Shape;2463;p222"/>
          <p:cNvGraphicFramePr/>
          <p:nvPr/>
        </p:nvGraphicFramePr>
        <p:xfrm>
          <a:off x="392997" y="3559592"/>
          <a:ext cx="3000000" cy="3000000"/>
        </p:xfrm>
        <a:graphic>
          <a:graphicData uri="http://schemas.openxmlformats.org/drawingml/2006/table">
            <a:tbl>
              <a:tblPr bandRow="1" firstCol="1" firstRow="1">
                <a:noFill/>
                <a:tableStyleId>{4698FDC6-616B-4907-B123-BBF2F57A0CFE}</a:tableStyleId>
              </a:tblPr>
              <a:tblGrid>
                <a:gridCol w="542575"/>
                <a:gridCol w="1945025"/>
                <a:gridCol w="1822000"/>
              </a:tblGrid>
              <a:tr h="410450">
                <a:tc>
                  <a:txBody>
                    <a:bodyPr/>
                    <a:lstStyle/>
                    <a:p>
                      <a:pPr indent="0" lvl="0" marL="0" marR="0" rtl="0" algn="ctr">
                        <a:lnSpc>
                          <a:spcPct val="107000"/>
                        </a:lnSpc>
                        <a:spcBef>
                          <a:spcPts val="0"/>
                        </a:spcBef>
                        <a:spcAft>
                          <a:spcPts val="0"/>
                        </a:spcAft>
                        <a:buNone/>
                      </a:pPr>
                      <a:r>
                        <a:t/>
                      </a:r>
                      <a:endParaRPr sz="1500">
                        <a:latin typeface="Arial"/>
                        <a:ea typeface="Arial"/>
                        <a:cs typeface="Arial"/>
                        <a:sym typeface="Arial"/>
                      </a:endParaRPr>
                    </a:p>
                  </a:txBody>
                  <a:tcPr marT="0" marB="0" marR="62150" marL="62150" anchor="ctr"/>
                </a:tc>
                <a:tc>
                  <a:txBody>
                    <a:bodyPr/>
                    <a:lstStyle/>
                    <a:p>
                      <a:pPr indent="0" lvl="0" marL="0" marR="0" rtl="0" algn="ctr">
                        <a:lnSpc>
                          <a:spcPct val="107000"/>
                        </a:lnSpc>
                        <a:spcBef>
                          <a:spcPts val="0"/>
                        </a:spcBef>
                        <a:spcAft>
                          <a:spcPts val="0"/>
                        </a:spcAft>
                        <a:buNone/>
                      </a:pPr>
                      <a:r>
                        <a:rPr lang="en-US" sz="1500">
                          <a:latin typeface="Arial"/>
                          <a:ea typeface="Arial"/>
                          <a:cs typeface="Arial"/>
                          <a:sym typeface="Arial"/>
                        </a:rPr>
                        <a:t>Village</a:t>
                      </a:r>
                      <a:endParaRPr sz="1500">
                        <a:latin typeface="Arial"/>
                        <a:ea typeface="Arial"/>
                        <a:cs typeface="Arial"/>
                        <a:sym typeface="Arial"/>
                      </a:endParaRPr>
                    </a:p>
                  </a:txBody>
                  <a:tcPr marT="0" marB="0" marR="62150" marL="62150" anchor="ctr"/>
                </a:tc>
                <a:tc>
                  <a:txBody>
                    <a:bodyPr/>
                    <a:lstStyle/>
                    <a:p>
                      <a:pPr indent="0" lvl="0" marL="0" marR="0" rtl="0" algn="ctr">
                        <a:lnSpc>
                          <a:spcPct val="107000"/>
                        </a:lnSpc>
                        <a:spcBef>
                          <a:spcPts val="0"/>
                        </a:spcBef>
                        <a:spcAft>
                          <a:spcPts val="0"/>
                        </a:spcAft>
                        <a:buNone/>
                      </a:pPr>
                      <a:r>
                        <a:rPr lang="en-US" sz="1500">
                          <a:latin typeface="Arial"/>
                          <a:ea typeface="Arial"/>
                          <a:cs typeface="Arial"/>
                          <a:sym typeface="Arial"/>
                        </a:rPr>
                        <a:t>Mandal</a:t>
                      </a:r>
                      <a:endParaRPr sz="1500">
                        <a:latin typeface="Arial"/>
                        <a:ea typeface="Arial"/>
                        <a:cs typeface="Arial"/>
                        <a:sym typeface="Arial"/>
                      </a:endParaRPr>
                    </a:p>
                  </a:txBody>
                  <a:tcPr marT="0" marB="0" marR="62150" marL="62150" anchor="ctr"/>
                </a:tc>
              </a:tr>
              <a:tr h="410450">
                <a:tc>
                  <a:txBody>
                    <a:bodyPr/>
                    <a:lstStyle/>
                    <a:p>
                      <a:pPr indent="0" lvl="0" marL="0" marR="0" rtl="0" algn="ctr">
                        <a:lnSpc>
                          <a:spcPct val="107000"/>
                        </a:lnSpc>
                        <a:spcBef>
                          <a:spcPts val="0"/>
                        </a:spcBef>
                        <a:spcAft>
                          <a:spcPts val="0"/>
                        </a:spcAft>
                        <a:buNone/>
                      </a:pPr>
                      <a:r>
                        <a:rPr b="0" lang="en-US" sz="1500">
                          <a:solidFill>
                            <a:schemeClr val="dk1"/>
                          </a:solidFill>
                          <a:latin typeface="Arial"/>
                          <a:ea typeface="Arial"/>
                          <a:cs typeface="Arial"/>
                          <a:sym typeface="Arial"/>
                        </a:rPr>
                        <a:t>1</a:t>
                      </a:r>
                      <a:endParaRPr b="0" sz="1500">
                        <a:solidFill>
                          <a:schemeClr val="dk1"/>
                        </a:solidFill>
                        <a:latin typeface="Arial"/>
                        <a:ea typeface="Arial"/>
                        <a:cs typeface="Arial"/>
                        <a:sym typeface="Arial"/>
                      </a:endParaRPr>
                    </a:p>
                  </a:txBody>
                  <a:tcPr marT="0" marB="0" marR="62150" marL="62150" anchor="ctr">
                    <a:solidFill>
                      <a:srgbClr val="DAE5F1"/>
                    </a:solidFill>
                  </a:tcPr>
                </a:tc>
                <a:tc>
                  <a:txBody>
                    <a:bodyPr/>
                    <a:lstStyle/>
                    <a:p>
                      <a:pPr indent="0" lvl="0" marL="0" marR="0" rtl="0" algn="just">
                        <a:lnSpc>
                          <a:spcPct val="107000"/>
                        </a:lnSpc>
                        <a:spcBef>
                          <a:spcPts val="0"/>
                        </a:spcBef>
                        <a:spcAft>
                          <a:spcPts val="0"/>
                        </a:spcAft>
                        <a:buNone/>
                      </a:pPr>
                      <a:r>
                        <a:rPr lang="en-US" sz="1500">
                          <a:latin typeface="Arial"/>
                          <a:ea typeface="Arial"/>
                          <a:cs typeface="Arial"/>
                          <a:sym typeface="Arial"/>
                        </a:rPr>
                        <a:t>P. Kothapeta</a:t>
                      </a:r>
                      <a:endParaRPr sz="1500">
                        <a:latin typeface="Arial"/>
                        <a:ea typeface="Arial"/>
                        <a:cs typeface="Arial"/>
                        <a:sym typeface="Arial"/>
                      </a:endParaRPr>
                    </a:p>
                  </a:txBody>
                  <a:tcPr marT="0" marB="0" marR="62150" marL="62150" anchor="ctr"/>
                </a:tc>
                <a:tc>
                  <a:txBody>
                    <a:bodyPr/>
                    <a:lstStyle/>
                    <a:p>
                      <a:pPr indent="0" lvl="0" marL="0" marR="0" rtl="0" algn="just">
                        <a:lnSpc>
                          <a:spcPct val="107000"/>
                        </a:lnSpc>
                        <a:spcBef>
                          <a:spcPts val="0"/>
                        </a:spcBef>
                        <a:spcAft>
                          <a:spcPts val="0"/>
                        </a:spcAft>
                        <a:buNone/>
                      </a:pPr>
                      <a:r>
                        <a:rPr lang="en-US" sz="1500">
                          <a:latin typeface="Arial"/>
                          <a:ea typeface="Arial"/>
                          <a:cs typeface="Arial"/>
                          <a:sym typeface="Arial"/>
                        </a:rPr>
                        <a:t>Gooty</a:t>
                      </a:r>
                      <a:endParaRPr sz="1500">
                        <a:latin typeface="Arial"/>
                        <a:ea typeface="Arial"/>
                        <a:cs typeface="Arial"/>
                        <a:sym typeface="Arial"/>
                      </a:endParaRPr>
                    </a:p>
                  </a:txBody>
                  <a:tcPr marT="0" marB="0" marR="62150" marL="62150" anchor="ctr"/>
                </a:tc>
              </a:tr>
              <a:tr h="410450">
                <a:tc>
                  <a:txBody>
                    <a:bodyPr/>
                    <a:lstStyle/>
                    <a:p>
                      <a:pPr indent="0" lvl="0" marL="0" marR="0" rtl="0" algn="ctr">
                        <a:lnSpc>
                          <a:spcPct val="107000"/>
                        </a:lnSpc>
                        <a:spcBef>
                          <a:spcPts val="0"/>
                        </a:spcBef>
                        <a:spcAft>
                          <a:spcPts val="0"/>
                        </a:spcAft>
                        <a:buNone/>
                      </a:pPr>
                      <a:r>
                        <a:rPr b="0" lang="en-US" sz="1500">
                          <a:solidFill>
                            <a:schemeClr val="dk1"/>
                          </a:solidFill>
                          <a:latin typeface="Arial"/>
                          <a:ea typeface="Arial"/>
                          <a:cs typeface="Arial"/>
                          <a:sym typeface="Arial"/>
                        </a:rPr>
                        <a:t>2</a:t>
                      </a:r>
                      <a:endParaRPr b="0" sz="1500">
                        <a:solidFill>
                          <a:schemeClr val="dk1"/>
                        </a:solidFill>
                        <a:latin typeface="Arial"/>
                        <a:ea typeface="Arial"/>
                        <a:cs typeface="Arial"/>
                        <a:sym typeface="Arial"/>
                      </a:endParaRPr>
                    </a:p>
                  </a:txBody>
                  <a:tcPr marT="0" marB="0" marR="62150" marL="62150" anchor="ctr">
                    <a:solidFill>
                      <a:srgbClr val="DAE5F1"/>
                    </a:solidFill>
                  </a:tcPr>
                </a:tc>
                <a:tc>
                  <a:txBody>
                    <a:bodyPr/>
                    <a:lstStyle/>
                    <a:p>
                      <a:pPr indent="0" lvl="0" marL="0" marR="0" rtl="0" algn="just">
                        <a:lnSpc>
                          <a:spcPct val="107000"/>
                        </a:lnSpc>
                        <a:spcBef>
                          <a:spcPts val="0"/>
                        </a:spcBef>
                        <a:spcAft>
                          <a:spcPts val="0"/>
                        </a:spcAft>
                        <a:buNone/>
                      </a:pPr>
                      <a:r>
                        <a:rPr lang="en-US" sz="1500">
                          <a:latin typeface="Arial"/>
                          <a:ea typeface="Arial"/>
                          <a:cs typeface="Arial"/>
                          <a:sym typeface="Arial"/>
                        </a:rPr>
                        <a:t>Dharmapuram</a:t>
                      </a:r>
                      <a:endParaRPr sz="1500">
                        <a:latin typeface="Arial"/>
                        <a:ea typeface="Arial"/>
                        <a:cs typeface="Arial"/>
                        <a:sym typeface="Arial"/>
                      </a:endParaRPr>
                    </a:p>
                  </a:txBody>
                  <a:tcPr marT="0" marB="0" marR="62150" marL="62150" anchor="ctr"/>
                </a:tc>
                <a:tc>
                  <a:txBody>
                    <a:bodyPr/>
                    <a:lstStyle/>
                    <a:p>
                      <a:pPr indent="0" lvl="0" marL="0" marR="0" rtl="0" algn="just">
                        <a:lnSpc>
                          <a:spcPct val="107000"/>
                        </a:lnSpc>
                        <a:spcBef>
                          <a:spcPts val="0"/>
                        </a:spcBef>
                        <a:spcAft>
                          <a:spcPts val="0"/>
                        </a:spcAft>
                        <a:buNone/>
                      </a:pPr>
                      <a:r>
                        <a:rPr lang="en-US" sz="1500">
                          <a:latin typeface="Arial"/>
                          <a:ea typeface="Arial"/>
                          <a:cs typeface="Arial"/>
                          <a:sym typeface="Arial"/>
                        </a:rPr>
                        <a:t>Gooty</a:t>
                      </a:r>
                      <a:endParaRPr sz="1500">
                        <a:latin typeface="Arial"/>
                        <a:ea typeface="Arial"/>
                        <a:cs typeface="Arial"/>
                        <a:sym typeface="Arial"/>
                      </a:endParaRPr>
                    </a:p>
                  </a:txBody>
                  <a:tcPr marT="0" marB="0" marR="62150" marL="62150" anchor="ctr"/>
                </a:tc>
              </a:tr>
              <a:tr h="410450">
                <a:tc>
                  <a:txBody>
                    <a:bodyPr/>
                    <a:lstStyle/>
                    <a:p>
                      <a:pPr indent="0" lvl="0" marL="0" marR="0" rtl="0" algn="ctr">
                        <a:lnSpc>
                          <a:spcPct val="107000"/>
                        </a:lnSpc>
                        <a:spcBef>
                          <a:spcPts val="0"/>
                        </a:spcBef>
                        <a:spcAft>
                          <a:spcPts val="0"/>
                        </a:spcAft>
                        <a:buNone/>
                      </a:pPr>
                      <a:r>
                        <a:rPr b="0" lang="en-US" sz="1500">
                          <a:solidFill>
                            <a:schemeClr val="dk1"/>
                          </a:solidFill>
                          <a:latin typeface="Arial"/>
                          <a:ea typeface="Arial"/>
                          <a:cs typeface="Arial"/>
                          <a:sym typeface="Arial"/>
                        </a:rPr>
                        <a:t>3</a:t>
                      </a:r>
                      <a:endParaRPr b="0" sz="1500">
                        <a:solidFill>
                          <a:schemeClr val="dk1"/>
                        </a:solidFill>
                        <a:latin typeface="Arial"/>
                        <a:ea typeface="Arial"/>
                        <a:cs typeface="Arial"/>
                        <a:sym typeface="Arial"/>
                      </a:endParaRPr>
                    </a:p>
                  </a:txBody>
                  <a:tcPr marT="0" marB="0" marR="62150" marL="62150" anchor="ctr">
                    <a:solidFill>
                      <a:srgbClr val="DAE5F1"/>
                    </a:solidFill>
                  </a:tcPr>
                </a:tc>
                <a:tc>
                  <a:txBody>
                    <a:bodyPr/>
                    <a:lstStyle/>
                    <a:p>
                      <a:pPr indent="0" lvl="0" marL="0" marR="0" rtl="0" algn="just">
                        <a:lnSpc>
                          <a:spcPct val="107000"/>
                        </a:lnSpc>
                        <a:spcBef>
                          <a:spcPts val="0"/>
                        </a:spcBef>
                        <a:spcAft>
                          <a:spcPts val="0"/>
                        </a:spcAft>
                        <a:buNone/>
                      </a:pPr>
                      <a:r>
                        <a:rPr lang="en-US" sz="1500">
                          <a:latin typeface="Arial"/>
                          <a:ea typeface="Arial"/>
                          <a:cs typeface="Arial"/>
                          <a:sym typeface="Arial"/>
                        </a:rPr>
                        <a:t>Tumpera</a:t>
                      </a:r>
                      <a:endParaRPr sz="1500">
                        <a:latin typeface="Arial"/>
                        <a:ea typeface="Arial"/>
                        <a:cs typeface="Arial"/>
                        <a:sym typeface="Arial"/>
                      </a:endParaRPr>
                    </a:p>
                  </a:txBody>
                  <a:tcPr marT="0" marB="0" marR="62150" marL="62150" anchor="ctr"/>
                </a:tc>
                <a:tc>
                  <a:txBody>
                    <a:bodyPr/>
                    <a:lstStyle/>
                    <a:p>
                      <a:pPr indent="0" lvl="0" marL="0" marR="0" rtl="0" algn="just">
                        <a:lnSpc>
                          <a:spcPct val="107000"/>
                        </a:lnSpc>
                        <a:spcBef>
                          <a:spcPts val="0"/>
                        </a:spcBef>
                        <a:spcAft>
                          <a:spcPts val="0"/>
                        </a:spcAft>
                        <a:buNone/>
                      </a:pPr>
                      <a:r>
                        <a:rPr lang="en-US" sz="1500">
                          <a:latin typeface="Arial"/>
                          <a:ea typeface="Arial"/>
                          <a:cs typeface="Arial"/>
                          <a:sym typeface="Arial"/>
                        </a:rPr>
                        <a:t>Narpala</a:t>
                      </a:r>
                      <a:endParaRPr sz="1500">
                        <a:latin typeface="Arial"/>
                        <a:ea typeface="Arial"/>
                        <a:cs typeface="Arial"/>
                        <a:sym typeface="Arial"/>
                      </a:endParaRPr>
                    </a:p>
                  </a:txBody>
                  <a:tcPr marT="0" marB="0" marR="62150" marL="62150" anchor="ctr"/>
                </a:tc>
              </a:tr>
              <a:tr h="410450">
                <a:tc>
                  <a:txBody>
                    <a:bodyPr/>
                    <a:lstStyle/>
                    <a:p>
                      <a:pPr indent="0" lvl="0" marL="0" marR="0" rtl="0" algn="ctr">
                        <a:lnSpc>
                          <a:spcPct val="107000"/>
                        </a:lnSpc>
                        <a:spcBef>
                          <a:spcPts val="0"/>
                        </a:spcBef>
                        <a:spcAft>
                          <a:spcPts val="0"/>
                        </a:spcAft>
                        <a:buNone/>
                      </a:pPr>
                      <a:r>
                        <a:rPr b="0" lang="en-US" sz="1500">
                          <a:solidFill>
                            <a:schemeClr val="dk1"/>
                          </a:solidFill>
                          <a:latin typeface="Arial"/>
                          <a:ea typeface="Arial"/>
                          <a:cs typeface="Arial"/>
                          <a:sym typeface="Arial"/>
                        </a:rPr>
                        <a:t>4</a:t>
                      </a:r>
                      <a:endParaRPr b="0" sz="1500">
                        <a:solidFill>
                          <a:schemeClr val="dk1"/>
                        </a:solidFill>
                        <a:latin typeface="Arial"/>
                        <a:ea typeface="Arial"/>
                        <a:cs typeface="Arial"/>
                        <a:sym typeface="Arial"/>
                      </a:endParaRPr>
                    </a:p>
                  </a:txBody>
                  <a:tcPr marT="0" marB="0" marR="62150" marL="62150" anchor="ctr">
                    <a:solidFill>
                      <a:srgbClr val="DAE5F1"/>
                    </a:solidFill>
                  </a:tcPr>
                </a:tc>
                <a:tc>
                  <a:txBody>
                    <a:bodyPr/>
                    <a:lstStyle/>
                    <a:p>
                      <a:pPr indent="0" lvl="0" marL="0" marR="0" rtl="0" algn="just">
                        <a:lnSpc>
                          <a:spcPct val="107000"/>
                        </a:lnSpc>
                        <a:spcBef>
                          <a:spcPts val="0"/>
                        </a:spcBef>
                        <a:spcAft>
                          <a:spcPts val="0"/>
                        </a:spcAft>
                        <a:buNone/>
                      </a:pPr>
                      <a:r>
                        <a:rPr lang="en-US" sz="1500">
                          <a:latin typeface="Arial"/>
                          <a:ea typeface="Arial"/>
                          <a:cs typeface="Arial"/>
                          <a:sym typeface="Arial"/>
                        </a:rPr>
                        <a:t>Jangamreddypalle</a:t>
                      </a:r>
                      <a:endParaRPr sz="1500">
                        <a:latin typeface="Arial"/>
                        <a:ea typeface="Arial"/>
                        <a:cs typeface="Arial"/>
                        <a:sym typeface="Arial"/>
                      </a:endParaRPr>
                    </a:p>
                  </a:txBody>
                  <a:tcPr marT="0" marB="0" marR="62150" marL="62150" anchor="ctr"/>
                </a:tc>
                <a:tc>
                  <a:txBody>
                    <a:bodyPr/>
                    <a:lstStyle/>
                    <a:p>
                      <a:pPr indent="0" lvl="0" marL="0" marR="0" rtl="0" algn="just">
                        <a:lnSpc>
                          <a:spcPct val="107000"/>
                        </a:lnSpc>
                        <a:spcBef>
                          <a:spcPts val="0"/>
                        </a:spcBef>
                        <a:spcAft>
                          <a:spcPts val="0"/>
                        </a:spcAft>
                        <a:buNone/>
                      </a:pPr>
                      <a:r>
                        <a:rPr lang="en-US" sz="1500">
                          <a:latin typeface="Arial"/>
                          <a:ea typeface="Arial"/>
                          <a:cs typeface="Arial"/>
                          <a:sym typeface="Arial"/>
                        </a:rPr>
                        <a:t>Narpala</a:t>
                      </a:r>
                      <a:endParaRPr sz="1500">
                        <a:latin typeface="Arial"/>
                        <a:ea typeface="Arial"/>
                        <a:cs typeface="Arial"/>
                        <a:sym typeface="Arial"/>
                      </a:endParaRPr>
                    </a:p>
                  </a:txBody>
                  <a:tcPr marT="0" marB="0" marR="62150" marL="62150" anchor="ctr"/>
                </a:tc>
              </a:tr>
              <a:tr h="410450">
                <a:tc>
                  <a:txBody>
                    <a:bodyPr/>
                    <a:lstStyle/>
                    <a:p>
                      <a:pPr indent="0" lvl="0" marL="0" marR="0" rtl="0" algn="ctr">
                        <a:lnSpc>
                          <a:spcPct val="107000"/>
                        </a:lnSpc>
                        <a:spcBef>
                          <a:spcPts val="0"/>
                        </a:spcBef>
                        <a:spcAft>
                          <a:spcPts val="0"/>
                        </a:spcAft>
                        <a:buNone/>
                      </a:pPr>
                      <a:r>
                        <a:rPr b="0" lang="en-US" sz="1500">
                          <a:solidFill>
                            <a:schemeClr val="dk1"/>
                          </a:solidFill>
                          <a:latin typeface="Arial"/>
                          <a:ea typeface="Arial"/>
                          <a:cs typeface="Arial"/>
                          <a:sym typeface="Arial"/>
                        </a:rPr>
                        <a:t>5</a:t>
                      </a:r>
                      <a:endParaRPr b="0" sz="1500">
                        <a:solidFill>
                          <a:schemeClr val="dk1"/>
                        </a:solidFill>
                        <a:latin typeface="Arial"/>
                        <a:ea typeface="Arial"/>
                        <a:cs typeface="Arial"/>
                        <a:sym typeface="Arial"/>
                      </a:endParaRPr>
                    </a:p>
                  </a:txBody>
                  <a:tcPr marT="0" marB="0" marR="62150" marL="62150" anchor="ctr">
                    <a:solidFill>
                      <a:srgbClr val="DAE5F1"/>
                    </a:solidFill>
                  </a:tcPr>
                </a:tc>
                <a:tc>
                  <a:txBody>
                    <a:bodyPr/>
                    <a:lstStyle/>
                    <a:p>
                      <a:pPr indent="0" lvl="0" marL="0" marR="0" rtl="0" algn="just">
                        <a:lnSpc>
                          <a:spcPct val="107000"/>
                        </a:lnSpc>
                        <a:spcBef>
                          <a:spcPts val="0"/>
                        </a:spcBef>
                        <a:spcAft>
                          <a:spcPts val="0"/>
                        </a:spcAft>
                        <a:buNone/>
                      </a:pPr>
                      <a:r>
                        <a:rPr lang="en-US" sz="1500">
                          <a:latin typeface="Arial"/>
                          <a:ea typeface="Arial"/>
                          <a:cs typeface="Arial"/>
                          <a:sym typeface="Arial"/>
                        </a:rPr>
                        <a:t>Garudapuram</a:t>
                      </a:r>
                      <a:endParaRPr sz="1500">
                        <a:latin typeface="Arial"/>
                        <a:ea typeface="Arial"/>
                        <a:cs typeface="Arial"/>
                        <a:sym typeface="Arial"/>
                      </a:endParaRPr>
                    </a:p>
                  </a:txBody>
                  <a:tcPr marT="0" marB="0" marR="62150" marL="62150" anchor="ctr"/>
                </a:tc>
                <a:tc>
                  <a:txBody>
                    <a:bodyPr/>
                    <a:lstStyle/>
                    <a:p>
                      <a:pPr indent="0" lvl="0" marL="0" marR="0" rtl="0" algn="just">
                        <a:lnSpc>
                          <a:spcPct val="107000"/>
                        </a:lnSpc>
                        <a:spcBef>
                          <a:spcPts val="0"/>
                        </a:spcBef>
                        <a:spcAft>
                          <a:spcPts val="0"/>
                        </a:spcAft>
                        <a:buNone/>
                      </a:pPr>
                      <a:r>
                        <a:rPr lang="en-US" sz="1500">
                          <a:latin typeface="Arial"/>
                          <a:ea typeface="Arial"/>
                          <a:cs typeface="Arial"/>
                          <a:sym typeface="Arial"/>
                        </a:rPr>
                        <a:t>Kalyandurg</a:t>
                      </a:r>
                      <a:endParaRPr sz="1500">
                        <a:latin typeface="Arial"/>
                        <a:ea typeface="Arial"/>
                        <a:cs typeface="Arial"/>
                        <a:sym typeface="Arial"/>
                      </a:endParaRPr>
                    </a:p>
                  </a:txBody>
                  <a:tcPr marT="0" marB="0" marR="62150" marL="62150" anchor="ctr"/>
                </a:tc>
              </a:tr>
              <a:tr h="410450">
                <a:tc>
                  <a:txBody>
                    <a:bodyPr/>
                    <a:lstStyle/>
                    <a:p>
                      <a:pPr indent="0" lvl="0" marL="0" marR="0" rtl="0" algn="ctr">
                        <a:lnSpc>
                          <a:spcPct val="107000"/>
                        </a:lnSpc>
                        <a:spcBef>
                          <a:spcPts val="0"/>
                        </a:spcBef>
                        <a:spcAft>
                          <a:spcPts val="0"/>
                        </a:spcAft>
                        <a:buNone/>
                      </a:pPr>
                      <a:r>
                        <a:t/>
                      </a:r>
                      <a:endParaRPr b="0" sz="1500">
                        <a:solidFill>
                          <a:schemeClr val="dk1"/>
                        </a:solidFill>
                        <a:latin typeface="Arial"/>
                        <a:ea typeface="Arial"/>
                        <a:cs typeface="Arial"/>
                        <a:sym typeface="Arial"/>
                      </a:endParaRPr>
                    </a:p>
                  </a:txBody>
                  <a:tcPr marT="0" marB="0" marR="62150" marL="62150" anchor="ctr">
                    <a:solidFill>
                      <a:srgbClr val="DAE5F1"/>
                    </a:solidFill>
                  </a:tcPr>
                </a:tc>
                <a:tc>
                  <a:txBody>
                    <a:bodyPr/>
                    <a:lstStyle/>
                    <a:p>
                      <a:pPr indent="0" lvl="0" marL="0" marR="0" rtl="0" algn="just">
                        <a:lnSpc>
                          <a:spcPct val="107000"/>
                        </a:lnSpc>
                        <a:spcBef>
                          <a:spcPts val="0"/>
                        </a:spcBef>
                        <a:spcAft>
                          <a:spcPts val="0"/>
                        </a:spcAft>
                        <a:buClr>
                          <a:schemeClr val="dk1"/>
                        </a:buClr>
                        <a:buSzPts val="1500"/>
                        <a:buFont typeface="Arial"/>
                        <a:buNone/>
                      </a:pPr>
                      <a:r>
                        <a:rPr lang="en-US" sz="1500">
                          <a:latin typeface="Arial"/>
                          <a:ea typeface="Arial"/>
                          <a:cs typeface="Arial"/>
                          <a:sym typeface="Arial"/>
                        </a:rPr>
                        <a:t>KVK Kalyandurg</a:t>
                      </a:r>
                      <a:endParaRPr sz="1500">
                        <a:latin typeface="Arial"/>
                        <a:ea typeface="Arial"/>
                        <a:cs typeface="Arial"/>
                        <a:sym typeface="Arial"/>
                      </a:endParaRPr>
                    </a:p>
                  </a:txBody>
                  <a:tcPr marT="0" marB="0" marR="62150" marL="62150" anchor="ctr"/>
                </a:tc>
                <a:tc>
                  <a:txBody>
                    <a:bodyPr/>
                    <a:lstStyle/>
                    <a:p>
                      <a:pPr indent="0" lvl="0" marL="0" marR="0" rtl="0" algn="just">
                        <a:lnSpc>
                          <a:spcPct val="107000"/>
                        </a:lnSpc>
                        <a:spcBef>
                          <a:spcPts val="0"/>
                        </a:spcBef>
                        <a:spcAft>
                          <a:spcPts val="0"/>
                        </a:spcAft>
                        <a:buNone/>
                      </a:pPr>
                      <a:r>
                        <a:rPr lang="en-US" sz="1500">
                          <a:latin typeface="Arial"/>
                          <a:ea typeface="Arial"/>
                          <a:cs typeface="Arial"/>
                          <a:sym typeface="Arial"/>
                        </a:rPr>
                        <a:t>Kalyandurg</a:t>
                      </a:r>
                      <a:endParaRPr sz="1500">
                        <a:latin typeface="Arial"/>
                        <a:ea typeface="Arial"/>
                        <a:cs typeface="Arial"/>
                        <a:sym typeface="Arial"/>
                      </a:endParaRPr>
                    </a:p>
                  </a:txBody>
                  <a:tcPr marT="0" marB="0" marR="62150" marL="62150" anchor="ctr"/>
                </a:tc>
              </a:tr>
            </a:tbl>
          </a:graphicData>
        </a:graphic>
      </p:graphicFrame>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23"/>
          <p:cNvSpPr txBox="1"/>
          <p:nvPr>
            <p:ph type="title"/>
          </p:nvPr>
        </p:nvSpPr>
        <p:spPr>
          <a:xfrm>
            <a:off x="131810" y="98857"/>
            <a:ext cx="8230607"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u="sng">
                <a:solidFill>
                  <a:schemeClr val="hlink"/>
                </a:solidFill>
                <a:hlinkClick r:id="rId3"/>
              </a:rPr>
              <a:t>www.haritapriya.ap.gov.in</a:t>
            </a:r>
            <a:r>
              <a:rPr lang="en-US" sz="3600"/>
              <a:t>  </a:t>
            </a:r>
            <a:endParaRPr/>
          </a:p>
        </p:txBody>
      </p:sp>
      <p:sp>
        <p:nvSpPr>
          <p:cNvPr id="2469" name="Google Shape;2469;p223"/>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470" name="Google Shape;2470;p223"/>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471" name="Google Shape;2471;p223"/>
          <p:cNvPicPr preferRelativeResize="0"/>
          <p:nvPr/>
        </p:nvPicPr>
        <p:blipFill rotWithShape="1">
          <a:blip r:embed="rId4">
            <a:alphaModFix/>
          </a:blip>
          <a:srcRect b="0" l="0" r="0" t="0"/>
          <a:stretch/>
        </p:blipFill>
        <p:spPr>
          <a:xfrm>
            <a:off x="66513" y="1208905"/>
            <a:ext cx="8979846" cy="5387908"/>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p224"/>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477" name="Google Shape;2477;p224"/>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478" name="Google Shape;2478;p224"/>
          <p:cNvPicPr preferRelativeResize="0"/>
          <p:nvPr/>
        </p:nvPicPr>
        <p:blipFill rotWithShape="1">
          <a:blip r:embed="rId3">
            <a:alphaModFix/>
          </a:blip>
          <a:srcRect b="0" l="7595" r="9855" t="0"/>
          <a:stretch/>
        </p:blipFill>
        <p:spPr>
          <a:xfrm>
            <a:off x="0" y="229451"/>
            <a:ext cx="9144000" cy="6227969"/>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2" name="Shape 2482"/>
        <p:cNvGrpSpPr/>
        <p:nvPr/>
      </p:nvGrpSpPr>
      <p:grpSpPr>
        <a:xfrm>
          <a:off x="0" y="0"/>
          <a:ext cx="0" cy="0"/>
          <a:chOff x="0" y="0"/>
          <a:chExt cx="0" cy="0"/>
        </a:xfrm>
      </p:grpSpPr>
      <p:sp>
        <p:nvSpPr>
          <p:cNvPr id="2483" name="Google Shape;2483;p225"/>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484" name="Google Shape;2484;p225"/>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485" name="Google Shape;2485;p225"/>
          <p:cNvPicPr preferRelativeResize="0"/>
          <p:nvPr/>
        </p:nvPicPr>
        <p:blipFill rotWithShape="1">
          <a:blip r:embed="rId3">
            <a:alphaModFix/>
          </a:blip>
          <a:srcRect b="0" l="7249" r="9311" t="0"/>
          <a:stretch/>
        </p:blipFill>
        <p:spPr>
          <a:xfrm>
            <a:off x="0" y="229451"/>
            <a:ext cx="9144000" cy="616136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226"/>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491" name="Google Shape;2491;p226"/>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492" name="Google Shape;2492;p226"/>
          <p:cNvPicPr preferRelativeResize="0"/>
          <p:nvPr/>
        </p:nvPicPr>
        <p:blipFill rotWithShape="1">
          <a:blip r:embed="rId3">
            <a:alphaModFix/>
          </a:blip>
          <a:srcRect b="0" l="0" r="0" t="0"/>
          <a:stretch/>
        </p:blipFill>
        <p:spPr>
          <a:xfrm>
            <a:off x="0" y="1087623"/>
            <a:ext cx="9144000" cy="5749031"/>
          </a:xfrm>
          <a:prstGeom prst="rect">
            <a:avLst/>
          </a:prstGeom>
          <a:noFill/>
          <a:ln>
            <a:noFill/>
          </a:ln>
        </p:spPr>
      </p:pic>
      <p:sp>
        <p:nvSpPr>
          <p:cNvPr id="2493" name="Google Shape;2493;p226"/>
          <p:cNvSpPr txBox="1"/>
          <p:nvPr>
            <p:ph type="title"/>
          </p:nvPr>
        </p:nvSpPr>
        <p:spPr>
          <a:xfrm>
            <a:off x="327700" y="216292"/>
            <a:ext cx="8488601" cy="862019"/>
          </a:xfrm>
          <a:prstGeom prst="rect">
            <a:avLst/>
          </a:prstGeom>
          <a:noFill/>
          <a:ln>
            <a:noFill/>
          </a:ln>
        </p:spPr>
        <p:txBody>
          <a:bodyPr anchorCtr="0" anchor="ctr" bIns="45675" lIns="91375" spcFirstLastPara="1" rIns="91375" wrap="square" tIns="45675">
            <a:normAutofit/>
          </a:bodyPr>
          <a:lstStyle/>
          <a:p>
            <a:pPr indent="0" lvl="0" marL="0" rtl="0" algn="ctr">
              <a:spcBef>
                <a:spcPts val="0"/>
              </a:spcBef>
              <a:spcAft>
                <a:spcPts val="0"/>
              </a:spcAft>
              <a:buClr>
                <a:schemeClr val="dk1"/>
              </a:buClr>
              <a:buSzPts val="3600"/>
              <a:buFont typeface="Calibri"/>
              <a:buNone/>
            </a:pPr>
            <a:r>
              <a:rPr lang="en-US" sz="3600"/>
              <a:t>Web-interface to send advisories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227"/>
          <p:cNvSpPr txBox="1"/>
          <p:nvPr>
            <p:ph type="title"/>
          </p:nvPr>
        </p:nvSpPr>
        <p:spPr>
          <a:xfrm>
            <a:off x="456697" y="164154"/>
            <a:ext cx="8230607" cy="1143000"/>
          </a:xfrm>
          <a:prstGeom prst="rect">
            <a:avLst/>
          </a:prstGeom>
          <a:noFill/>
          <a:ln>
            <a:noFill/>
          </a:ln>
        </p:spPr>
        <p:txBody>
          <a:bodyPr anchorCtr="0" anchor="ctr" bIns="45700" lIns="91400" spcFirstLastPara="1" rIns="91400" wrap="square" tIns="45700">
            <a:normAutofit/>
          </a:bodyPr>
          <a:lstStyle/>
          <a:p>
            <a:pPr indent="0" lvl="0" marL="0" rtl="0" algn="l">
              <a:spcBef>
                <a:spcPts val="0"/>
              </a:spcBef>
              <a:spcAft>
                <a:spcPts val="0"/>
              </a:spcAft>
              <a:buClr>
                <a:schemeClr val="dk1"/>
              </a:buClr>
              <a:buSzPts val="3600"/>
              <a:buFont typeface="Calibri"/>
              <a:buNone/>
            </a:pPr>
            <a:r>
              <a:rPr lang="en-US" sz="3600"/>
              <a:t>Type of advisories sent to farmers</a:t>
            </a:r>
            <a:endParaRPr/>
          </a:p>
        </p:txBody>
      </p:sp>
      <p:sp>
        <p:nvSpPr>
          <p:cNvPr id="2499" name="Google Shape;2499;p227"/>
          <p:cNvSpPr txBox="1"/>
          <p:nvPr>
            <p:ph idx="1" type="body"/>
          </p:nvPr>
        </p:nvSpPr>
        <p:spPr>
          <a:xfrm>
            <a:off x="457201" y="1535389"/>
            <a:ext cx="8229600" cy="4525963"/>
          </a:xfrm>
          <a:prstGeom prst="rect">
            <a:avLst/>
          </a:prstGeom>
          <a:noFill/>
          <a:ln>
            <a:noFill/>
          </a:ln>
        </p:spPr>
        <p:txBody>
          <a:bodyPr anchorCtr="0" anchor="t" bIns="45700" lIns="91400" spcFirstLastPara="1" rIns="91400" wrap="square" tIns="45700">
            <a:normAutofit/>
          </a:bodyPr>
          <a:lstStyle/>
          <a:p>
            <a:pPr indent="-342793" lvl="0" marL="342793" rtl="0" algn="l">
              <a:lnSpc>
                <a:spcPct val="150000"/>
              </a:lnSpc>
              <a:spcBef>
                <a:spcPts val="0"/>
              </a:spcBef>
              <a:spcAft>
                <a:spcPts val="0"/>
              </a:spcAft>
              <a:buClr>
                <a:schemeClr val="dk1"/>
              </a:buClr>
              <a:buSzPts val="3200"/>
              <a:buChar char="•"/>
            </a:pPr>
            <a:r>
              <a:rPr lang="en-US"/>
              <a:t>Alert based advisories (using WSN data)</a:t>
            </a:r>
            <a:endParaRPr/>
          </a:p>
          <a:p>
            <a:pPr indent="-342793" lvl="0" marL="342793" rtl="0" algn="l">
              <a:lnSpc>
                <a:spcPct val="150000"/>
              </a:lnSpc>
              <a:spcBef>
                <a:spcPts val="640"/>
              </a:spcBef>
              <a:spcAft>
                <a:spcPts val="0"/>
              </a:spcAft>
              <a:buClr>
                <a:schemeClr val="dk1"/>
              </a:buClr>
              <a:buSzPts val="3200"/>
              <a:buChar char="•"/>
            </a:pPr>
            <a:r>
              <a:rPr lang="en-US"/>
              <a:t>Scheduled advisories </a:t>
            </a:r>
            <a:endParaRPr/>
          </a:p>
          <a:p>
            <a:pPr indent="-342793" lvl="0" marL="342793" rtl="0" algn="l">
              <a:lnSpc>
                <a:spcPct val="150000"/>
              </a:lnSpc>
              <a:spcBef>
                <a:spcPts val="640"/>
              </a:spcBef>
              <a:spcAft>
                <a:spcPts val="0"/>
              </a:spcAft>
              <a:buClr>
                <a:schemeClr val="dk1"/>
              </a:buClr>
              <a:buSzPts val="3200"/>
              <a:buChar char="•"/>
            </a:pPr>
            <a:r>
              <a:rPr lang="en-US"/>
              <a:t>Specific advisories</a:t>
            </a:r>
            <a:endParaRPr/>
          </a:p>
          <a:p>
            <a:pPr indent="-342793" lvl="0" marL="342793" rtl="0" algn="l">
              <a:lnSpc>
                <a:spcPct val="150000"/>
              </a:lnSpc>
              <a:spcBef>
                <a:spcPts val="640"/>
              </a:spcBef>
              <a:spcAft>
                <a:spcPts val="0"/>
              </a:spcAft>
              <a:buClr>
                <a:schemeClr val="dk1"/>
              </a:buClr>
              <a:buSzPts val="3200"/>
              <a:buChar char="•"/>
            </a:pPr>
            <a:r>
              <a:rPr lang="en-US"/>
              <a:t>General advisories</a:t>
            </a:r>
            <a:endParaRPr/>
          </a:p>
        </p:txBody>
      </p:sp>
      <p:sp>
        <p:nvSpPr>
          <p:cNvPr id="2500" name="Google Shape;2500;p227"/>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501" name="Google Shape;2501;p227"/>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502" name="Google Shape;2502;p227"/>
          <p:cNvPicPr preferRelativeResize="0"/>
          <p:nvPr/>
        </p:nvPicPr>
        <p:blipFill rotWithShape="1">
          <a:blip r:embed="rId3">
            <a:alphaModFix/>
          </a:blip>
          <a:srcRect b="0" l="0" r="0" t="0"/>
          <a:stretch/>
        </p:blipFill>
        <p:spPr>
          <a:xfrm>
            <a:off x="4049625" y="3559594"/>
            <a:ext cx="4816176" cy="2793130"/>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pic>
        <p:nvPicPr>
          <p:cNvPr id="2507" name="Google Shape;2507;p228"/>
          <p:cNvPicPr preferRelativeResize="0"/>
          <p:nvPr/>
        </p:nvPicPr>
        <p:blipFill rotWithShape="1">
          <a:blip r:embed="rId3">
            <a:alphaModFix/>
          </a:blip>
          <a:srcRect b="0" l="10569" r="12094" t="0"/>
          <a:stretch/>
        </p:blipFill>
        <p:spPr>
          <a:xfrm>
            <a:off x="-14745" y="0"/>
            <a:ext cx="9158745" cy="6658322"/>
          </a:xfrm>
          <a:prstGeom prst="rect">
            <a:avLst/>
          </a:prstGeom>
          <a:noFill/>
          <a:ln>
            <a:noFill/>
          </a:ln>
        </p:spPr>
      </p:pic>
      <p:sp>
        <p:nvSpPr>
          <p:cNvPr id="2508" name="Google Shape;2508;p228"/>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509" name="Google Shape;2509;p228"/>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510" name="Google Shape;2510;p228"/>
          <p:cNvSpPr txBox="1"/>
          <p:nvPr/>
        </p:nvSpPr>
        <p:spPr>
          <a:xfrm>
            <a:off x="719481" y="20401"/>
            <a:ext cx="7703396" cy="862019"/>
          </a:xfrm>
          <a:prstGeom prst="rect">
            <a:avLst/>
          </a:prstGeom>
          <a:noFill/>
          <a:ln>
            <a:noFill/>
          </a:ln>
        </p:spPr>
        <p:txBody>
          <a:bodyPr anchorCtr="0" anchor="ctr" bIns="45675" lIns="91375" spcFirstLastPara="1" rIns="91375" wrap="square" tIns="45675">
            <a:noAutofit/>
          </a:bodyPr>
          <a:lstStyle/>
          <a:p>
            <a:pPr indent="0" lvl="0" marL="0" marR="0" rtl="0" algn="ctr">
              <a:spcBef>
                <a:spcPts val="0"/>
              </a:spcBef>
              <a:spcAft>
                <a:spcPts val="0"/>
              </a:spcAft>
              <a:buNone/>
            </a:pPr>
            <a:r>
              <a:rPr lang="en-US" sz="3300">
                <a:solidFill>
                  <a:srgbClr val="FFFF00"/>
                </a:solidFill>
                <a:latin typeface="Calibri"/>
                <a:ea typeface="Calibri"/>
                <a:cs typeface="Calibri"/>
                <a:sym typeface="Calibri"/>
              </a:rPr>
              <a:t>Disease forewarning alerts generated </a:t>
            </a:r>
            <a:endParaRPr/>
          </a:p>
          <a:p>
            <a:pPr indent="0" lvl="0" marL="0" marR="0" rtl="0" algn="ctr">
              <a:spcBef>
                <a:spcPts val="0"/>
              </a:spcBef>
              <a:spcAft>
                <a:spcPts val="0"/>
              </a:spcAft>
              <a:buNone/>
            </a:pPr>
            <a:r>
              <a:rPr lang="en-US" sz="3300">
                <a:solidFill>
                  <a:srgbClr val="FFFF00"/>
                </a:solidFill>
                <a:latin typeface="Calibri"/>
                <a:ea typeface="Calibri"/>
                <a:cs typeface="Calibri"/>
                <a:sym typeface="Calibri"/>
              </a:rPr>
              <a:t>by Decision Support System</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229"/>
          <p:cNvSpPr txBox="1"/>
          <p:nvPr>
            <p:ph type="title"/>
          </p:nvPr>
        </p:nvSpPr>
        <p:spPr>
          <a:xfrm>
            <a:off x="463174" y="68869"/>
            <a:ext cx="8217656" cy="11421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rgbClr val="002060"/>
              </a:buClr>
              <a:buSzPts val="4400"/>
              <a:buFont typeface="Calibri"/>
              <a:buNone/>
            </a:pPr>
            <a:r>
              <a:rPr lang="en-US">
                <a:solidFill>
                  <a:srgbClr val="002060"/>
                </a:solidFill>
              </a:rPr>
              <a:t>Advisory in Telugu sent to farmers</a:t>
            </a:r>
            <a:endParaRPr/>
          </a:p>
        </p:txBody>
      </p:sp>
      <p:sp>
        <p:nvSpPr>
          <p:cNvPr id="2516" name="Google Shape;2516;p229"/>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517" name="Google Shape;2517;p229"/>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518" name="Google Shape;2518;p229"/>
          <p:cNvPicPr preferRelativeResize="0"/>
          <p:nvPr/>
        </p:nvPicPr>
        <p:blipFill rotWithShape="1">
          <a:blip r:embed="rId3">
            <a:alphaModFix/>
          </a:blip>
          <a:srcRect b="9831" l="0" r="0" t="0"/>
          <a:stretch/>
        </p:blipFill>
        <p:spPr>
          <a:xfrm>
            <a:off x="654184" y="1208904"/>
            <a:ext cx="3155430" cy="5065077"/>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2519" name="Google Shape;2519;p229"/>
          <p:cNvPicPr preferRelativeResize="0"/>
          <p:nvPr/>
        </p:nvPicPr>
        <p:blipFill rotWithShape="1">
          <a:blip r:embed="rId4">
            <a:alphaModFix/>
          </a:blip>
          <a:srcRect b="6633" l="9345" r="0" t="8890"/>
          <a:stretch/>
        </p:blipFill>
        <p:spPr>
          <a:xfrm rot="-5400000">
            <a:off x="3810553" y="2341795"/>
            <a:ext cx="5028591" cy="2632218"/>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23"/>
          <p:cNvPicPr preferRelativeResize="0"/>
          <p:nvPr/>
        </p:nvPicPr>
        <p:blipFill rotWithShape="1">
          <a:blip r:embed="rId3">
            <a:alphaModFix/>
          </a:blip>
          <a:srcRect b="0" l="0" r="0" t="14827"/>
          <a:stretch/>
        </p:blipFill>
        <p:spPr>
          <a:xfrm>
            <a:off x="369683" y="1524000"/>
            <a:ext cx="8545717" cy="3712502"/>
          </a:xfrm>
          <a:prstGeom prst="rect">
            <a:avLst/>
          </a:prstGeom>
          <a:noFill/>
          <a:ln>
            <a:noFill/>
          </a:ln>
        </p:spPr>
      </p:pic>
      <p:sp>
        <p:nvSpPr>
          <p:cNvPr id="370" name="Google Shape;370;p23"/>
          <p:cNvSpPr txBox="1"/>
          <p:nvPr>
            <p:ph type="title"/>
          </p:nvPr>
        </p:nvSpPr>
        <p:spPr>
          <a:xfrm>
            <a:off x="457200" y="198438"/>
            <a:ext cx="8229600" cy="7921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Components: Decrypt Further</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sp>
        <p:nvSpPr>
          <p:cNvPr id="2524" name="Google Shape;2524;p230"/>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2525" name="Google Shape;2525;p230"/>
          <p:cNvPicPr preferRelativeResize="0"/>
          <p:nvPr>
            <p:ph idx="1" type="body"/>
          </p:nvPr>
        </p:nvPicPr>
        <p:blipFill rotWithShape="1">
          <a:blip r:embed="rId3">
            <a:alphaModFix/>
          </a:blip>
          <a:srcRect b="0" l="0" r="0" t="0"/>
          <a:stretch/>
        </p:blipFill>
        <p:spPr>
          <a:xfrm>
            <a:off x="4441407" y="33560"/>
            <a:ext cx="2350689" cy="4134244"/>
          </a:xfrm>
          <a:prstGeom prst="rect">
            <a:avLst/>
          </a:prstGeom>
          <a:noFill/>
          <a:ln>
            <a:noFill/>
          </a:ln>
        </p:spPr>
      </p:pic>
      <p:sp>
        <p:nvSpPr>
          <p:cNvPr id="2526" name="Google Shape;2526;p230"/>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527" name="Google Shape;2527;p230"/>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528" name="Google Shape;2528;p230"/>
          <p:cNvPicPr preferRelativeResize="0"/>
          <p:nvPr/>
        </p:nvPicPr>
        <p:blipFill rotWithShape="1">
          <a:blip r:embed="rId4">
            <a:alphaModFix/>
          </a:blip>
          <a:srcRect b="0" l="0" r="0" t="0"/>
          <a:stretch/>
        </p:blipFill>
        <p:spPr>
          <a:xfrm>
            <a:off x="62674" y="33560"/>
            <a:ext cx="2322322" cy="4134244"/>
          </a:xfrm>
          <a:prstGeom prst="rect">
            <a:avLst/>
          </a:prstGeom>
          <a:noFill/>
          <a:ln>
            <a:noFill/>
          </a:ln>
        </p:spPr>
      </p:pic>
      <p:pic>
        <p:nvPicPr>
          <p:cNvPr id="2529" name="Google Shape;2529;p230"/>
          <p:cNvPicPr preferRelativeResize="0"/>
          <p:nvPr/>
        </p:nvPicPr>
        <p:blipFill rotWithShape="1">
          <a:blip r:embed="rId5">
            <a:alphaModFix/>
          </a:blip>
          <a:srcRect b="0" l="0" r="0" t="0"/>
          <a:stretch/>
        </p:blipFill>
        <p:spPr>
          <a:xfrm>
            <a:off x="6792096" y="33560"/>
            <a:ext cx="2300907" cy="4096120"/>
          </a:xfrm>
          <a:prstGeom prst="rect">
            <a:avLst/>
          </a:prstGeom>
          <a:noFill/>
          <a:ln>
            <a:noFill/>
          </a:ln>
        </p:spPr>
      </p:pic>
      <p:pic>
        <p:nvPicPr>
          <p:cNvPr id="2530" name="Google Shape;2530;p230"/>
          <p:cNvPicPr preferRelativeResize="0"/>
          <p:nvPr/>
        </p:nvPicPr>
        <p:blipFill rotWithShape="1">
          <a:blip r:embed="rId6">
            <a:alphaModFix/>
          </a:blip>
          <a:srcRect b="0" l="0" r="0" t="0"/>
          <a:stretch/>
        </p:blipFill>
        <p:spPr>
          <a:xfrm>
            <a:off x="3601" y="4129680"/>
            <a:ext cx="4682295" cy="2630178"/>
          </a:xfrm>
          <a:prstGeom prst="rect">
            <a:avLst/>
          </a:prstGeom>
          <a:noFill/>
          <a:ln>
            <a:noFill/>
          </a:ln>
        </p:spPr>
      </p:pic>
      <p:pic>
        <p:nvPicPr>
          <p:cNvPr id="2531" name="Google Shape;2531;p230"/>
          <p:cNvPicPr preferRelativeResize="0"/>
          <p:nvPr/>
        </p:nvPicPr>
        <p:blipFill rotWithShape="1">
          <a:blip r:embed="rId7">
            <a:alphaModFix/>
          </a:blip>
          <a:srcRect b="0" l="0" r="0" t="0"/>
          <a:stretch/>
        </p:blipFill>
        <p:spPr>
          <a:xfrm>
            <a:off x="4728367" y="4129680"/>
            <a:ext cx="4414418" cy="2627884"/>
          </a:xfrm>
          <a:prstGeom prst="rect">
            <a:avLst/>
          </a:prstGeom>
          <a:noFill/>
          <a:ln>
            <a:noFill/>
          </a:ln>
        </p:spPr>
      </p:pic>
      <p:pic>
        <p:nvPicPr>
          <p:cNvPr id="2532" name="Google Shape;2532;p230"/>
          <p:cNvPicPr preferRelativeResize="0"/>
          <p:nvPr/>
        </p:nvPicPr>
        <p:blipFill rotWithShape="1">
          <a:blip r:embed="rId8">
            <a:alphaModFix/>
          </a:blip>
          <a:srcRect b="0" l="-7374" r="0" t="0"/>
          <a:stretch/>
        </p:blipFill>
        <p:spPr>
          <a:xfrm rot="5400000">
            <a:off x="1156012" y="859023"/>
            <a:ext cx="4415993" cy="2154798"/>
          </a:xfrm>
          <a:prstGeom prst="rect">
            <a:avLst/>
          </a:prstGeom>
          <a:noFill/>
          <a:ln>
            <a:noFill/>
          </a:ln>
        </p:spPr>
      </p:pic>
      <p:sp>
        <p:nvSpPr>
          <p:cNvPr id="2533" name="Google Shape;2533;p230"/>
          <p:cNvSpPr txBox="1"/>
          <p:nvPr/>
        </p:nvSpPr>
        <p:spPr>
          <a:xfrm>
            <a:off x="523591" y="5844987"/>
            <a:ext cx="8096819" cy="865185"/>
          </a:xfrm>
          <a:prstGeom prst="rect">
            <a:avLst/>
          </a:prstGeom>
          <a:noFill/>
          <a:ln>
            <a:noFill/>
          </a:ln>
        </p:spPr>
        <p:txBody>
          <a:bodyPr anchorCtr="0" anchor="t" bIns="41450" lIns="82900" spcFirstLastPara="1" rIns="82900" wrap="square" tIns="41450">
            <a:spAutoFit/>
          </a:bodyPr>
          <a:lstStyle/>
          <a:p>
            <a:pPr indent="0" lvl="0" marL="0" marR="0" rtl="0" algn="ctr">
              <a:spcBef>
                <a:spcPts val="0"/>
              </a:spcBef>
              <a:spcAft>
                <a:spcPts val="0"/>
              </a:spcAft>
              <a:buNone/>
            </a:pPr>
            <a:r>
              <a:rPr b="1" lang="en-US" sz="2500">
                <a:solidFill>
                  <a:srgbClr val="FFFF00"/>
                </a:solidFill>
                <a:latin typeface="Calibri"/>
                <a:ea typeface="Calibri"/>
                <a:cs typeface="Calibri"/>
                <a:sym typeface="Calibri"/>
              </a:rPr>
              <a:t>WSN installations at Kothapeta and Dharmapuram villages on 4</a:t>
            </a:r>
            <a:r>
              <a:rPr b="1" baseline="30000" lang="en-US" sz="2500">
                <a:solidFill>
                  <a:srgbClr val="FFFF00"/>
                </a:solidFill>
                <a:latin typeface="Calibri"/>
                <a:ea typeface="Calibri"/>
                <a:cs typeface="Calibri"/>
                <a:sym typeface="Calibri"/>
              </a:rPr>
              <a:t>th</a:t>
            </a:r>
            <a:r>
              <a:rPr b="1" lang="en-US" sz="2500">
                <a:solidFill>
                  <a:srgbClr val="FFFF00"/>
                </a:solidFill>
                <a:latin typeface="Calibri"/>
                <a:ea typeface="Calibri"/>
                <a:cs typeface="Calibri"/>
                <a:sym typeface="Calibri"/>
              </a:rPr>
              <a:t> and 5</a:t>
            </a:r>
            <a:r>
              <a:rPr b="1" baseline="30000" lang="en-US" sz="2500">
                <a:solidFill>
                  <a:srgbClr val="FFFF00"/>
                </a:solidFill>
                <a:latin typeface="Calibri"/>
                <a:ea typeface="Calibri"/>
                <a:cs typeface="Calibri"/>
                <a:sym typeface="Calibri"/>
              </a:rPr>
              <a:t>th</a:t>
            </a:r>
            <a:r>
              <a:rPr b="1" lang="en-US" sz="2500">
                <a:solidFill>
                  <a:srgbClr val="FFFF00"/>
                </a:solidFill>
                <a:latin typeface="Calibri"/>
                <a:ea typeface="Calibri"/>
                <a:cs typeface="Calibri"/>
                <a:sym typeface="Calibri"/>
              </a:rPr>
              <a:t> January 2015</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p231"/>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539" name="Google Shape;2539;p231"/>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540" name="Google Shape;2540;p231"/>
          <p:cNvSpPr txBox="1"/>
          <p:nvPr>
            <p:ph idx="12" type="sldNum"/>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marR="0" rtl="0" algn="ct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541" name="Google Shape;2541;p231"/>
          <p:cNvPicPr preferRelativeResize="0"/>
          <p:nvPr/>
        </p:nvPicPr>
        <p:blipFill rotWithShape="1">
          <a:blip r:embed="rId3">
            <a:alphaModFix/>
          </a:blip>
          <a:srcRect b="0" l="0" r="0" t="0"/>
          <a:stretch/>
        </p:blipFill>
        <p:spPr>
          <a:xfrm>
            <a:off x="21134" y="3429001"/>
            <a:ext cx="4550866" cy="2972797"/>
          </a:xfrm>
          <a:prstGeom prst="rect">
            <a:avLst/>
          </a:prstGeom>
          <a:noFill/>
          <a:ln>
            <a:noFill/>
          </a:ln>
        </p:spPr>
      </p:pic>
      <p:pic>
        <p:nvPicPr>
          <p:cNvPr id="2542" name="Google Shape;2542;p231"/>
          <p:cNvPicPr preferRelativeResize="0"/>
          <p:nvPr/>
        </p:nvPicPr>
        <p:blipFill rotWithShape="1">
          <a:blip r:embed="rId4">
            <a:alphaModFix/>
          </a:blip>
          <a:srcRect b="0" l="0" r="0" t="0"/>
          <a:stretch/>
        </p:blipFill>
        <p:spPr>
          <a:xfrm>
            <a:off x="27411" y="21922"/>
            <a:ext cx="4637297" cy="3357148"/>
          </a:xfrm>
          <a:prstGeom prst="rect">
            <a:avLst/>
          </a:prstGeom>
          <a:noFill/>
          <a:ln>
            <a:noFill/>
          </a:ln>
        </p:spPr>
      </p:pic>
      <p:pic>
        <p:nvPicPr>
          <p:cNvPr id="2543" name="Google Shape;2543;p231"/>
          <p:cNvPicPr preferRelativeResize="0"/>
          <p:nvPr/>
        </p:nvPicPr>
        <p:blipFill rotWithShape="1">
          <a:blip r:embed="rId5">
            <a:alphaModFix/>
          </a:blip>
          <a:srcRect b="0" l="0" r="0" t="0"/>
          <a:stretch/>
        </p:blipFill>
        <p:spPr>
          <a:xfrm>
            <a:off x="4638512" y="0"/>
            <a:ext cx="4505488" cy="3357147"/>
          </a:xfrm>
          <a:prstGeom prst="rect">
            <a:avLst/>
          </a:prstGeom>
          <a:noFill/>
          <a:ln>
            <a:noFill/>
          </a:ln>
        </p:spPr>
      </p:pic>
      <p:pic>
        <p:nvPicPr>
          <p:cNvPr id="2544" name="Google Shape;2544;p231"/>
          <p:cNvPicPr preferRelativeResize="0"/>
          <p:nvPr/>
        </p:nvPicPr>
        <p:blipFill rotWithShape="1">
          <a:blip r:embed="rId6">
            <a:alphaModFix/>
          </a:blip>
          <a:srcRect b="0" l="0" r="0" t="0"/>
          <a:stretch/>
        </p:blipFill>
        <p:spPr>
          <a:xfrm>
            <a:off x="4572000" y="3363705"/>
            <a:ext cx="4572000" cy="3038094"/>
          </a:xfrm>
          <a:prstGeom prst="rect">
            <a:avLst/>
          </a:prstGeom>
          <a:noFill/>
          <a:ln>
            <a:noFill/>
          </a:ln>
        </p:spPr>
      </p:pic>
      <p:sp>
        <p:nvSpPr>
          <p:cNvPr id="2545" name="Google Shape;2545;p231"/>
          <p:cNvSpPr txBox="1"/>
          <p:nvPr/>
        </p:nvSpPr>
        <p:spPr>
          <a:xfrm>
            <a:off x="134192" y="3075659"/>
            <a:ext cx="8943296" cy="418638"/>
          </a:xfrm>
          <a:prstGeom prst="rect">
            <a:avLst/>
          </a:prstGeom>
          <a:solidFill>
            <a:srgbClr val="EAF1DD"/>
          </a:solidFill>
          <a:ln>
            <a:noFill/>
          </a:ln>
        </p:spPr>
        <p:txBody>
          <a:bodyPr anchorCtr="0" anchor="t" bIns="41450" lIns="82900" spcFirstLastPara="1" rIns="82900" wrap="square" tIns="41450">
            <a:spAutoFit/>
          </a:bodyPr>
          <a:lstStyle/>
          <a:p>
            <a:pPr indent="0" lvl="0" marL="0" marR="0" rtl="0" algn="ctr">
              <a:spcBef>
                <a:spcPts val="0"/>
              </a:spcBef>
              <a:spcAft>
                <a:spcPts val="0"/>
              </a:spcAft>
              <a:buNone/>
            </a:pPr>
            <a:r>
              <a:rPr b="1" lang="en-US" sz="2200">
                <a:solidFill>
                  <a:schemeClr val="dk1"/>
                </a:solidFill>
                <a:latin typeface="Calibri"/>
                <a:ea typeface="Calibri"/>
                <a:cs typeface="Calibri"/>
                <a:sym typeface="Calibri"/>
              </a:rPr>
              <a:t>Agri Dept officials interaction with farmers during the installation</a:t>
            </a:r>
            <a:endParaRPr/>
          </a:p>
        </p:txBody>
      </p:sp>
      <p:sp>
        <p:nvSpPr>
          <p:cNvPr id="2546" name="Google Shape;2546;p231">
            <a:hlinkClick action="ppaction://hlinksldjump" r:id="rId7"/>
          </p:cNvPr>
          <p:cNvSpPr/>
          <p:nvPr/>
        </p:nvSpPr>
        <p:spPr>
          <a:xfrm>
            <a:off x="8610600" y="6473698"/>
            <a:ext cx="356616" cy="260604"/>
          </a:xfrm>
          <a:custGeom>
            <a:rect b="b" l="l" r="r" t="t"/>
            <a:pathLst>
              <a:path extrusionOk="0" h="120000" w="120000">
                <a:moveTo>
                  <a:pt x="0" y="0"/>
                </a:moveTo>
                <a:lnTo>
                  <a:pt x="120000" y="0"/>
                </a:lnTo>
                <a:lnTo>
                  <a:pt x="120000" y="120000"/>
                </a:lnTo>
                <a:lnTo>
                  <a:pt x="0" y="120000"/>
                </a:lnTo>
                <a:close/>
                <a:moveTo>
                  <a:pt x="92885" y="60000"/>
                </a:moveTo>
                <a:lnTo>
                  <a:pt x="27115" y="15000"/>
                </a:lnTo>
                <a:lnTo>
                  <a:pt x="27115" y="105000"/>
                </a:lnTo>
                <a:close/>
              </a:path>
              <a:path extrusionOk="0" fill="darken" h="120000" w="120000">
                <a:moveTo>
                  <a:pt x="92885" y="60000"/>
                </a:moveTo>
                <a:lnTo>
                  <a:pt x="27115" y="15000"/>
                </a:lnTo>
                <a:lnTo>
                  <a:pt x="27115" y="105000"/>
                </a:lnTo>
                <a:close/>
              </a:path>
              <a:path extrusionOk="0" fill="none" h="120000" w="120000">
                <a:moveTo>
                  <a:pt x="92885" y="60000"/>
                </a:moveTo>
                <a:lnTo>
                  <a:pt x="27115" y="105000"/>
                </a:lnTo>
                <a:lnTo>
                  <a:pt x="27115" y="15000"/>
                </a:lnTo>
                <a:close/>
              </a:path>
              <a:path extrusionOk="0" fill="none"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sp>
        <p:nvSpPr>
          <p:cNvPr id="2551" name="Google Shape;2551;p232"/>
          <p:cNvSpPr txBox="1"/>
          <p:nvPr>
            <p:ph type="ctrTitle"/>
          </p:nvPr>
        </p:nvSpPr>
        <p:spPr>
          <a:xfrm>
            <a:off x="685800" y="2362200"/>
            <a:ext cx="7772400" cy="98768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800"/>
              <a:buFont typeface="Calibri"/>
              <a:buNone/>
            </a:pPr>
            <a:r>
              <a:rPr b="1" lang="en-US" sz="4800"/>
              <a:t>Smart Garbage Bins</a:t>
            </a:r>
            <a:endParaRPr/>
          </a:p>
        </p:txBody>
      </p:sp>
      <p:pic>
        <p:nvPicPr>
          <p:cNvPr descr="http://www.farsite.com/iot/wp-content/uploads/2015/05/netbin-smartbin-solution.png" id="2552" name="Google Shape;2552;p232"/>
          <p:cNvPicPr preferRelativeResize="0"/>
          <p:nvPr/>
        </p:nvPicPr>
        <p:blipFill rotWithShape="1">
          <a:blip r:embed="rId3">
            <a:alphaModFix/>
          </a:blip>
          <a:srcRect b="0" l="0" r="0" t="31443"/>
          <a:stretch/>
        </p:blipFill>
        <p:spPr>
          <a:xfrm>
            <a:off x="538316" y="3657600"/>
            <a:ext cx="8163754" cy="2746836"/>
          </a:xfrm>
          <a:prstGeom prst="rect">
            <a:avLst/>
          </a:prstGeom>
          <a:noFill/>
          <a:ln>
            <a:noFill/>
          </a:ln>
        </p:spPr>
      </p:pic>
      <p:pic>
        <p:nvPicPr>
          <p:cNvPr descr="http://www.canadianbusiness.com/wp-content/uploads/2014/05/FEAT_smart-city.jpg" id="2553" name="Google Shape;2553;p232"/>
          <p:cNvPicPr preferRelativeResize="0"/>
          <p:nvPr/>
        </p:nvPicPr>
        <p:blipFill rotWithShape="1">
          <a:blip r:embed="rId4">
            <a:alphaModFix/>
          </a:blip>
          <a:srcRect b="0" l="0" r="0" t="0"/>
          <a:stretch/>
        </p:blipFill>
        <p:spPr>
          <a:xfrm>
            <a:off x="-7374" y="228600"/>
            <a:ext cx="3181350" cy="2228850"/>
          </a:xfrm>
          <a:prstGeom prst="rect">
            <a:avLst/>
          </a:prstGeom>
          <a:noFill/>
          <a:ln>
            <a:noFill/>
          </a:ln>
        </p:spPr>
      </p:pic>
      <p:pic>
        <p:nvPicPr>
          <p:cNvPr descr="http://assets.inhabitat.com/wp-content/blogs.dir/1/files/2010/08/Smart-Recycling-Bin-2.jpg" id="2554" name="Google Shape;2554;p232"/>
          <p:cNvPicPr preferRelativeResize="0"/>
          <p:nvPr/>
        </p:nvPicPr>
        <p:blipFill rotWithShape="1">
          <a:blip r:embed="rId5">
            <a:alphaModFix/>
          </a:blip>
          <a:srcRect b="0" l="0" r="0" t="0"/>
          <a:stretch/>
        </p:blipFill>
        <p:spPr>
          <a:xfrm>
            <a:off x="5349270" y="355600"/>
            <a:ext cx="3352800" cy="2235200"/>
          </a:xfrm>
          <a:prstGeom prst="rect">
            <a:avLst/>
          </a:prstGeom>
          <a:noFill/>
          <a:ln>
            <a:noFill/>
          </a:ln>
        </p:spPr>
      </p:pic>
      <p:pic>
        <p:nvPicPr>
          <p:cNvPr descr="D:\Old_D\D_drive1\te@projects\Projects\Current Projects\SmartCity\logo\Garbo_multicolors\Garbo_multicolors\garbo green.png" id="2555" name="Google Shape;2555;p232"/>
          <p:cNvPicPr preferRelativeResize="0"/>
          <p:nvPr/>
        </p:nvPicPr>
        <p:blipFill rotWithShape="1">
          <a:blip r:embed="rId6">
            <a:alphaModFix/>
          </a:blip>
          <a:srcRect b="0" l="0" r="0" t="0"/>
          <a:stretch/>
        </p:blipFill>
        <p:spPr>
          <a:xfrm>
            <a:off x="3200400" y="1687490"/>
            <a:ext cx="2133600" cy="90331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233"/>
          <p:cNvSpPr txBox="1"/>
          <p:nvPr>
            <p:ph type="title"/>
          </p:nvPr>
        </p:nvSpPr>
        <p:spPr>
          <a:xfrm>
            <a:off x="448678" y="152400"/>
            <a:ext cx="8229600" cy="82593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3600"/>
              <a:buFont typeface="Calibri"/>
              <a:buNone/>
            </a:pPr>
            <a:r>
              <a:rPr b="1" lang="en-US" sz="3600"/>
              <a:t>System Architecture</a:t>
            </a:r>
            <a:endParaRPr/>
          </a:p>
        </p:txBody>
      </p:sp>
      <p:grpSp>
        <p:nvGrpSpPr>
          <p:cNvPr id="2561" name="Google Shape;2561;p233"/>
          <p:cNvGrpSpPr/>
          <p:nvPr/>
        </p:nvGrpSpPr>
        <p:grpSpPr>
          <a:xfrm>
            <a:off x="372188" y="1028109"/>
            <a:ext cx="8792008" cy="5836225"/>
            <a:chOff x="372188" y="1028109"/>
            <a:chExt cx="8792008" cy="5836225"/>
          </a:xfrm>
        </p:grpSpPr>
        <p:grpSp>
          <p:nvGrpSpPr>
            <p:cNvPr id="2562" name="Google Shape;2562;p233"/>
            <p:cNvGrpSpPr/>
            <p:nvPr/>
          </p:nvGrpSpPr>
          <p:grpSpPr>
            <a:xfrm>
              <a:off x="702801" y="4684032"/>
              <a:ext cx="1233917" cy="1229760"/>
              <a:chOff x="1082244" y="4838549"/>
              <a:chExt cx="1598087" cy="1842469"/>
            </a:xfrm>
          </p:grpSpPr>
          <p:pic>
            <p:nvPicPr>
              <p:cNvPr descr="http://image.made-in-china.com/2f0j00CBeEIdLtYGro/Garbage-Bin-Mould.jpg" id="2563" name="Google Shape;2563;p233"/>
              <p:cNvPicPr preferRelativeResize="0"/>
              <p:nvPr/>
            </p:nvPicPr>
            <p:blipFill rotWithShape="1">
              <a:blip r:embed="rId3">
                <a:alphaModFix/>
              </a:blip>
              <a:srcRect b="4333" l="13064" r="4919" t="7958"/>
              <a:stretch/>
            </p:blipFill>
            <p:spPr>
              <a:xfrm>
                <a:off x="1082244" y="5817008"/>
                <a:ext cx="667197" cy="864010"/>
              </a:xfrm>
              <a:prstGeom prst="rect">
                <a:avLst/>
              </a:prstGeom>
              <a:noFill/>
              <a:ln>
                <a:noFill/>
              </a:ln>
            </p:spPr>
          </p:pic>
          <p:pic>
            <p:nvPicPr>
              <p:cNvPr id="2564" name="Google Shape;2564;p233"/>
              <p:cNvPicPr preferRelativeResize="0"/>
              <p:nvPr/>
            </p:nvPicPr>
            <p:blipFill rotWithShape="1">
              <a:blip r:embed="rId4">
                <a:alphaModFix/>
              </a:blip>
              <a:srcRect b="0" l="0" r="0" t="0"/>
              <a:stretch/>
            </p:blipFill>
            <p:spPr>
              <a:xfrm>
                <a:off x="1749441" y="5667988"/>
                <a:ext cx="930890" cy="581025"/>
              </a:xfrm>
              <a:prstGeom prst="rect">
                <a:avLst/>
              </a:prstGeom>
              <a:noFill/>
              <a:ln>
                <a:noFill/>
              </a:ln>
            </p:spPr>
          </p:pic>
          <p:pic>
            <p:nvPicPr>
              <p:cNvPr id="2565" name="Google Shape;2565;p233"/>
              <p:cNvPicPr preferRelativeResize="0"/>
              <p:nvPr/>
            </p:nvPicPr>
            <p:blipFill rotWithShape="1">
              <a:blip r:embed="rId5">
                <a:alphaModFix/>
              </a:blip>
              <a:srcRect b="0" l="22423" r="31711" t="0"/>
              <a:stretch/>
            </p:blipFill>
            <p:spPr>
              <a:xfrm>
                <a:off x="1082244" y="4838549"/>
                <a:ext cx="554827" cy="942975"/>
              </a:xfrm>
              <a:prstGeom prst="rect">
                <a:avLst/>
              </a:prstGeom>
              <a:noFill/>
              <a:ln>
                <a:noFill/>
              </a:ln>
            </p:spPr>
          </p:pic>
        </p:grpSp>
        <p:pic>
          <p:nvPicPr>
            <p:cNvPr descr="http://www.degreescooler.org.uk/wp-content/uploads/2013/12/wireless-networking-01.jpg" id="2566" name="Google Shape;2566;p233"/>
            <p:cNvPicPr preferRelativeResize="0"/>
            <p:nvPr/>
          </p:nvPicPr>
          <p:blipFill rotWithShape="1">
            <a:blip r:embed="rId6">
              <a:alphaModFix/>
            </a:blip>
            <a:srcRect b="0" l="0" r="0" t="0"/>
            <a:stretch/>
          </p:blipFill>
          <p:spPr>
            <a:xfrm>
              <a:off x="6272282" y="1028109"/>
              <a:ext cx="971680" cy="1413831"/>
            </a:xfrm>
            <a:prstGeom prst="rect">
              <a:avLst/>
            </a:prstGeom>
            <a:noFill/>
            <a:ln>
              <a:noFill/>
            </a:ln>
          </p:spPr>
        </p:pic>
        <p:pic>
          <p:nvPicPr>
            <p:cNvPr descr="http://its.aurora.edu/wp-content/uploads/2014/08/319px-WIFI_icon.png" id="2567" name="Google Shape;2567;p233"/>
            <p:cNvPicPr preferRelativeResize="0"/>
            <p:nvPr/>
          </p:nvPicPr>
          <p:blipFill rotWithShape="1">
            <a:blip r:embed="rId7">
              <a:alphaModFix/>
            </a:blip>
            <a:srcRect b="0" l="0" r="0" t="0"/>
            <a:stretch/>
          </p:blipFill>
          <p:spPr>
            <a:xfrm rot="2851731">
              <a:off x="1383371" y="4724474"/>
              <a:ext cx="547047" cy="490537"/>
            </a:xfrm>
            <a:prstGeom prst="rect">
              <a:avLst/>
            </a:prstGeom>
            <a:noFill/>
            <a:ln>
              <a:noFill/>
            </a:ln>
          </p:spPr>
        </p:pic>
        <p:pic>
          <p:nvPicPr>
            <p:cNvPr descr="http://www.clker.com/cliparts/y/5/J/G/f/p/blue-cloud-hi.png" id="2568" name="Google Shape;2568;p233"/>
            <p:cNvPicPr preferRelativeResize="0"/>
            <p:nvPr/>
          </p:nvPicPr>
          <p:blipFill rotWithShape="1">
            <a:blip r:embed="rId8">
              <a:alphaModFix/>
            </a:blip>
            <a:srcRect b="0" l="0" r="0" t="0"/>
            <a:stretch/>
          </p:blipFill>
          <p:spPr>
            <a:xfrm>
              <a:off x="2962432" y="2695608"/>
              <a:ext cx="3041200" cy="1708769"/>
            </a:xfrm>
            <a:prstGeom prst="rect">
              <a:avLst/>
            </a:prstGeom>
            <a:noFill/>
            <a:ln>
              <a:noFill/>
            </a:ln>
          </p:spPr>
        </p:pic>
        <p:pic>
          <p:nvPicPr>
            <p:cNvPr descr="http://i1-news.softpedia-static.com/images/news2/HP-MediaSmart-Server-Powered-by-Windows-Home-Server-2.png" id="2569" name="Google Shape;2569;p233"/>
            <p:cNvPicPr preferRelativeResize="0"/>
            <p:nvPr/>
          </p:nvPicPr>
          <p:blipFill rotWithShape="1">
            <a:blip r:embed="rId9">
              <a:alphaModFix/>
            </a:blip>
            <a:srcRect b="6409" l="6406" r="37592" t="10494"/>
            <a:stretch/>
          </p:blipFill>
          <p:spPr>
            <a:xfrm>
              <a:off x="1250332" y="1161461"/>
              <a:ext cx="721705" cy="1008469"/>
            </a:xfrm>
            <a:prstGeom prst="rect">
              <a:avLst/>
            </a:prstGeom>
            <a:noFill/>
            <a:ln>
              <a:noFill/>
            </a:ln>
          </p:spPr>
        </p:pic>
        <p:sp>
          <p:nvSpPr>
            <p:cNvPr id="2570" name="Google Shape;2570;p233"/>
            <p:cNvSpPr/>
            <p:nvPr/>
          </p:nvSpPr>
          <p:spPr>
            <a:xfrm rot="-8989822">
              <a:off x="2936765" y="2476955"/>
              <a:ext cx="904443" cy="291434"/>
            </a:xfrm>
            <a:prstGeom prst="lef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71" name="Google Shape;2571;p233"/>
            <p:cNvPicPr preferRelativeResize="0"/>
            <p:nvPr/>
          </p:nvPicPr>
          <p:blipFill rotWithShape="1">
            <a:blip r:embed="rId10">
              <a:alphaModFix/>
            </a:blip>
            <a:srcRect b="0" l="0" r="0" t="0"/>
            <a:stretch/>
          </p:blipFill>
          <p:spPr>
            <a:xfrm>
              <a:off x="7381476" y="2085462"/>
              <a:ext cx="568204" cy="727280"/>
            </a:xfrm>
            <a:prstGeom prst="rect">
              <a:avLst/>
            </a:prstGeom>
            <a:noFill/>
            <a:ln>
              <a:noFill/>
            </a:ln>
          </p:spPr>
        </p:pic>
        <p:pic>
          <p:nvPicPr>
            <p:cNvPr id="2572" name="Google Shape;2572;p233"/>
            <p:cNvPicPr preferRelativeResize="0"/>
            <p:nvPr/>
          </p:nvPicPr>
          <p:blipFill rotWithShape="1">
            <a:blip r:embed="rId11">
              <a:alphaModFix/>
            </a:blip>
            <a:srcRect b="0" l="0" r="0" t="0"/>
            <a:stretch/>
          </p:blipFill>
          <p:spPr>
            <a:xfrm>
              <a:off x="7528096" y="2899063"/>
              <a:ext cx="1351407" cy="729328"/>
            </a:xfrm>
            <a:prstGeom prst="rect">
              <a:avLst/>
            </a:prstGeom>
            <a:noFill/>
            <a:ln>
              <a:noFill/>
            </a:ln>
          </p:spPr>
        </p:pic>
        <p:sp>
          <p:nvSpPr>
            <p:cNvPr id="2573" name="Google Shape;2573;p233"/>
            <p:cNvSpPr txBox="1"/>
            <p:nvPr/>
          </p:nvSpPr>
          <p:spPr>
            <a:xfrm>
              <a:off x="3298854" y="3303301"/>
              <a:ext cx="233135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FFFF00"/>
                  </a:solidFill>
                  <a:latin typeface="Calibri"/>
                  <a:ea typeface="Calibri"/>
                  <a:cs typeface="Calibri"/>
                  <a:sym typeface="Calibri"/>
                </a:rPr>
                <a:t>Garbage  Collection</a:t>
              </a:r>
              <a:endParaRPr/>
            </a:p>
            <a:p>
              <a:pPr indent="0" lvl="0" marL="0" marR="0" rtl="0" algn="ctr">
                <a:spcBef>
                  <a:spcPts val="0"/>
                </a:spcBef>
                <a:spcAft>
                  <a:spcPts val="0"/>
                </a:spcAft>
                <a:buNone/>
              </a:pPr>
              <a:r>
                <a:rPr b="1" lang="en-US" sz="2000">
                  <a:solidFill>
                    <a:srgbClr val="FFFF00"/>
                  </a:solidFill>
                  <a:latin typeface="Calibri"/>
                  <a:ea typeface="Calibri"/>
                  <a:cs typeface="Calibri"/>
                  <a:sym typeface="Calibri"/>
                </a:rPr>
                <a:t> as a Cloud Service</a:t>
              </a:r>
              <a:endParaRPr/>
            </a:p>
          </p:txBody>
        </p:sp>
        <p:sp>
          <p:nvSpPr>
            <p:cNvPr id="2574" name="Google Shape;2574;p233"/>
            <p:cNvSpPr txBox="1"/>
            <p:nvPr/>
          </p:nvSpPr>
          <p:spPr>
            <a:xfrm>
              <a:off x="1226999" y="5617695"/>
              <a:ext cx="131650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u="sng">
                  <a:solidFill>
                    <a:schemeClr val="dk1"/>
                  </a:solidFill>
                  <a:latin typeface="Calibri"/>
                  <a:ea typeface="Calibri"/>
                  <a:cs typeface="Calibri"/>
                  <a:sym typeface="Calibri"/>
                </a:rPr>
                <a:t>Smart Bin</a:t>
              </a:r>
              <a:endParaRPr/>
            </a:p>
          </p:txBody>
        </p:sp>
        <p:sp>
          <p:nvSpPr>
            <p:cNvPr id="2575" name="Google Shape;2575;p233"/>
            <p:cNvSpPr txBox="1"/>
            <p:nvPr/>
          </p:nvSpPr>
          <p:spPr>
            <a:xfrm>
              <a:off x="448678" y="2191876"/>
              <a:ext cx="237140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Collection Scheduling </a:t>
              </a:r>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&amp;</a:t>
              </a:r>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 Routing Analytics</a:t>
              </a:r>
              <a:endParaRPr/>
            </a:p>
          </p:txBody>
        </p:sp>
        <p:sp>
          <p:nvSpPr>
            <p:cNvPr id="2576" name="Google Shape;2576;p233"/>
            <p:cNvSpPr txBox="1"/>
            <p:nvPr/>
          </p:nvSpPr>
          <p:spPr>
            <a:xfrm>
              <a:off x="6924026" y="3600238"/>
              <a:ext cx="198663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Garbage Collection Mobile APP</a:t>
              </a:r>
              <a:endParaRPr/>
            </a:p>
          </p:txBody>
        </p:sp>
        <p:sp>
          <p:nvSpPr>
            <p:cNvPr id="2577" name="Google Shape;2577;p233"/>
            <p:cNvSpPr txBox="1"/>
            <p:nvPr/>
          </p:nvSpPr>
          <p:spPr>
            <a:xfrm>
              <a:off x="372188" y="5941004"/>
              <a:ext cx="3090619" cy="92333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Level Detection Sensors</a:t>
              </a:r>
              <a:endParaRPr/>
            </a:p>
            <a:p>
              <a:pPr indent="-342900" lvl="0" marL="342900" marR="0" rtl="0" algn="l">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Foul Smell Sensors</a:t>
              </a:r>
              <a:endParaRPr/>
            </a:p>
            <a:p>
              <a:pPr indent="-342900" lvl="0" marL="342900" marR="0" rtl="0" algn="l">
                <a:spcBef>
                  <a:spcPts val="0"/>
                </a:spcBef>
                <a:spcAft>
                  <a:spcPts val="0"/>
                </a:spcAft>
                <a:buClr>
                  <a:schemeClr val="dk1"/>
                </a:buClr>
                <a:buSzPts val="1800"/>
                <a:buFont typeface="Calibri"/>
                <a:buAutoNum type="arabicPeriod"/>
              </a:pPr>
              <a:r>
                <a:rPr b="1" lang="en-US" sz="1800">
                  <a:solidFill>
                    <a:schemeClr val="dk1"/>
                  </a:solidFill>
                  <a:latin typeface="Calibri"/>
                  <a:ea typeface="Calibri"/>
                  <a:cs typeface="Calibri"/>
                  <a:sym typeface="Calibri"/>
                </a:rPr>
                <a:t>Wireless Interface to cloud</a:t>
              </a:r>
              <a:endParaRPr/>
            </a:p>
          </p:txBody>
        </p:sp>
        <p:sp>
          <p:nvSpPr>
            <p:cNvPr id="2578" name="Google Shape;2578;p233"/>
            <p:cNvSpPr/>
            <p:nvPr/>
          </p:nvSpPr>
          <p:spPr>
            <a:xfrm rot="8221054">
              <a:off x="2335432" y="4543636"/>
              <a:ext cx="992114" cy="306459"/>
            </a:xfrm>
            <a:prstGeom prst="lef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79" name="Google Shape;2579;p233"/>
            <p:cNvPicPr preferRelativeResize="0"/>
            <p:nvPr/>
          </p:nvPicPr>
          <p:blipFill rotWithShape="1">
            <a:blip r:embed="rId10">
              <a:alphaModFix/>
            </a:blip>
            <a:srcRect b="0" l="0" r="0" t="0"/>
            <a:stretch/>
          </p:blipFill>
          <p:spPr>
            <a:xfrm rot="-1199224">
              <a:off x="6737537" y="5024114"/>
              <a:ext cx="568204" cy="727280"/>
            </a:xfrm>
            <a:prstGeom prst="rect">
              <a:avLst/>
            </a:prstGeom>
            <a:noFill/>
            <a:ln>
              <a:noFill/>
            </a:ln>
          </p:spPr>
        </p:pic>
        <p:sp>
          <p:nvSpPr>
            <p:cNvPr id="2580" name="Google Shape;2580;p233"/>
            <p:cNvSpPr/>
            <p:nvPr/>
          </p:nvSpPr>
          <p:spPr>
            <a:xfrm rot="-8299648">
              <a:off x="5763595" y="4455119"/>
              <a:ext cx="905806" cy="279979"/>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Google Shape;2581;p233"/>
            <p:cNvSpPr/>
            <p:nvPr/>
          </p:nvSpPr>
          <p:spPr>
            <a:xfrm rot="-1480627">
              <a:off x="5696425" y="2904409"/>
              <a:ext cx="915422" cy="266941"/>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82" name="Google Shape;2582;p233"/>
            <p:cNvPicPr preferRelativeResize="0"/>
            <p:nvPr/>
          </p:nvPicPr>
          <p:blipFill rotWithShape="1">
            <a:blip r:embed="rId12">
              <a:alphaModFix/>
            </a:blip>
            <a:srcRect b="0" l="0" r="0" t="0"/>
            <a:stretch/>
          </p:blipFill>
          <p:spPr>
            <a:xfrm>
              <a:off x="7528096" y="5449627"/>
              <a:ext cx="1413718" cy="1113636"/>
            </a:xfrm>
            <a:prstGeom prst="rect">
              <a:avLst/>
            </a:prstGeom>
            <a:noFill/>
            <a:ln>
              <a:noFill/>
            </a:ln>
          </p:spPr>
        </p:pic>
        <p:sp>
          <p:nvSpPr>
            <p:cNvPr id="2583" name="Google Shape;2583;p233"/>
            <p:cNvSpPr txBox="1"/>
            <p:nvPr/>
          </p:nvSpPr>
          <p:spPr>
            <a:xfrm>
              <a:off x="7412925" y="6480650"/>
              <a:ext cx="175127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Crowd Sourcing</a:t>
              </a:r>
              <a:endParaRPr/>
            </a:p>
          </p:txBody>
        </p:sp>
      </p:gr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sp>
        <p:nvSpPr>
          <p:cNvPr id="2588" name="Google Shape;2588;p234"/>
          <p:cNvSpPr txBox="1"/>
          <p:nvPr>
            <p:ph type="title"/>
          </p:nvPr>
        </p:nvSpPr>
        <p:spPr>
          <a:xfrm>
            <a:off x="457200" y="245164"/>
            <a:ext cx="82296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b="1" lang="en-US" sz="3600"/>
              <a:t>Proposed Solutions</a:t>
            </a:r>
            <a:endParaRPr/>
          </a:p>
        </p:txBody>
      </p:sp>
      <p:sp>
        <p:nvSpPr>
          <p:cNvPr id="2589" name="Google Shape;2589;p234"/>
          <p:cNvSpPr txBox="1"/>
          <p:nvPr>
            <p:ph idx="1" type="body"/>
          </p:nvPr>
        </p:nvSpPr>
        <p:spPr>
          <a:xfrm>
            <a:off x="457200" y="1219200"/>
            <a:ext cx="8534400" cy="5562600"/>
          </a:xfrm>
          <a:prstGeom prst="rect">
            <a:avLst/>
          </a:prstGeom>
          <a:noFill/>
          <a:ln>
            <a:noFill/>
          </a:ln>
        </p:spPr>
        <p:txBody>
          <a:bodyPr anchorCtr="0" anchor="t" bIns="45700" lIns="91400" spcFirstLastPara="1" rIns="91400" wrap="square" tIns="45700">
            <a:normAutofit fontScale="92500" lnSpcReduction="10000"/>
          </a:bodyPr>
          <a:lstStyle/>
          <a:p>
            <a:pPr indent="-342793" lvl="0" marL="342793" rtl="0" algn="l">
              <a:spcBef>
                <a:spcPts val="0"/>
              </a:spcBef>
              <a:spcAft>
                <a:spcPts val="0"/>
              </a:spcAft>
              <a:buClr>
                <a:srgbClr val="FF0000"/>
              </a:buClr>
              <a:buSzPct val="100000"/>
              <a:buChar char="•"/>
            </a:pPr>
            <a:r>
              <a:rPr lang="en-US" sz="2800">
                <a:solidFill>
                  <a:srgbClr val="FF0000"/>
                </a:solidFill>
              </a:rPr>
              <a:t>Solution 1: Independent Module</a:t>
            </a:r>
            <a:endParaRPr/>
          </a:p>
          <a:p>
            <a:pPr indent="-285660" lvl="1" marL="742719" rtl="0" algn="l">
              <a:spcBef>
                <a:spcPts val="444"/>
              </a:spcBef>
              <a:spcAft>
                <a:spcPts val="0"/>
              </a:spcAft>
              <a:buClr>
                <a:schemeClr val="dk1"/>
              </a:buClr>
              <a:buSzPct val="100000"/>
              <a:buChar char="–"/>
            </a:pPr>
            <a:r>
              <a:rPr lang="en-US" sz="2400"/>
              <a:t>Retrofitting into the existing Garbage Bins</a:t>
            </a:r>
            <a:endParaRPr/>
          </a:p>
          <a:p>
            <a:pPr indent="-285660" lvl="1" marL="742719" rtl="0" algn="l">
              <a:spcBef>
                <a:spcPts val="444"/>
              </a:spcBef>
              <a:spcAft>
                <a:spcPts val="0"/>
              </a:spcAft>
              <a:buClr>
                <a:schemeClr val="dk1"/>
              </a:buClr>
              <a:buSzPct val="100000"/>
              <a:buChar char="–"/>
            </a:pPr>
            <a:r>
              <a:rPr lang="en-US" sz="2400"/>
              <a:t>Pros:</a:t>
            </a:r>
            <a:endParaRPr/>
          </a:p>
          <a:p>
            <a:pPr indent="-228528" lvl="2" marL="1142646" rtl="0" algn="l">
              <a:spcBef>
                <a:spcPts val="370"/>
              </a:spcBef>
              <a:spcAft>
                <a:spcPts val="0"/>
              </a:spcAft>
              <a:buClr>
                <a:schemeClr val="dk1"/>
              </a:buClr>
              <a:buSzPct val="100000"/>
              <a:buChar char="•"/>
            </a:pPr>
            <a:r>
              <a:rPr lang="en-US" sz="2000"/>
              <a:t>No need to change the infrastructure</a:t>
            </a:r>
            <a:endParaRPr/>
          </a:p>
          <a:p>
            <a:pPr indent="-285660" lvl="1" marL="742719" rtl="0" algn="l">
              <a:spcBef>
                <a:spcPts val="444"/>
              </a:spcBef>
              <a:spcAft>
                <a:spcPts val="0"/>
              </a:spcAft>
              <a:buClr>
                <a:schemeClr val="dk1"/>
              </a:buClr>
              <a:buSzPct val="100000"/>
              <a:buChar char="–"/>
            </a:pPr>
            <a:r>
              <a:rPr lang="en-US" sz="2400"/>
              <a:t>Cons:</a:t>
            </a:r>
            <a:endParaRPr/>
          </a:p>
          <a:p>
            <a:pPr indent="-228528" lvl="2" marL="1142646" rtl="0" algn="l">
              <a:spcBef>
                <a:spcPts val="370"/>
              </a:spcBef>
              <a:spcAft>
                <a:spcPts val="0"/>
              </a:spcAft>
              <a:buClr>
                <a:schemeClr val="dk1"/>
              </a:buClr>
              <a:buSzPct val="100000"/>
              <a:buChar char="•"/>
            </a:pPr>
            <a:r>
              <a:rPr lang="en-US" sz="2000"/>
              <a:t>Will our sensor work for both metal &amp; plastic bins</a:t>
            </a:r>
            <a:endParaRPr/>
          </a:p>
          <a:p>
            <a:pPr indent="-228528" lvl="2" marL="1142646" rtl="0" algn="l">
              <a:spcBef>
                <a:spcPts val="370"/>
              </a:spcBef>
              <a:spcAft>
                <a:spcPts val="0"/>
              </a:spcAft>
              <a:buClr>
                <a:schemeClr val="dk1"/>
              </a:buClr>
              <a:buSzPct val="100000"/>
              <a:buChar char="•"/>
            </a:pPr>
            <a:r>
              <a:rPr lang="en-US" sz="2000"/>
              <a:t>Placement of sensors because of different variety of bins</a:t>
            </a:r>
            <a:endParaRPr/>
          </a:p>
          <a:p>
            <a:pPr indent="-228528" lvl="2" marL="1142646" rtl="0" algn="l">
              <a:spcBef>
                <a:spcPts val="370"/>
              </a:spcBef>
              <a:spcAft>
                <a:spcPts val="0"/>
              </a:spcAft>
              <a:buClr>
                <a:schemeClr val="dk1"/>
              </a:buClr>
              <a:buSzPct val="100000"/>
              <a:buChar char="•"/>
            </a:pPr>
            <a:r>
              <a:rPr lang="en-US" sz="2000"/>
              <a:t>Damages are anticipated</a:t>
            </a:r>
            <a:endParaRPr/>
          </a:p>
          <a:p>
            <a:pPr indent="-342793" lvl="0" marL="342793" rtl="0" algn="l">
              <a:spcBef>
                <a:spcPts val="518"/>
              </a:spcBef>
              <a:spcAft>
                <a:spcPts val="0"/>
              </a:spcAft>
              <a:buClr>
                <a:srgbClr val="FF0000"/>
              </a:buClr>
              <a:buSzPct val="100000"/>
              <a:buChar char="•"/>
            </a:pPr>
            <a:r>
              <a:rPr lang="en-US" sz="2800">
                <a:solidFill>
                  <a:srgbClr val="FF0000"/>
                </a:solidFill>
              </a:rPr>
              <a:t>Solution 2: Indigenous bin along with module</a:t>
            </a:r>
            <a:endParaRPr/>
          </a:p>
          <a:p>
            <a:pPr indent="-285660" lvl="1" marL="742719" rtl="0" algn="l">
              <a:spcBef>
                <a:spcPts val="444"/>
              </a:spcBef>
              <a:spcAft>
                <a:spcPts val="0"/>
              </a:spcAft>
              <a:buClr>
                <a:schemeClr val="dk1"/>
              </a:buClr>
              <a:buSzPct val="100000"/>
              <a:buChar char="–"/>
            </a:pPr>
            <a:r>
              <a:rPr lang="en-US" sz="2400"/>
              <a:t>Design &amp; development of completely new bin</a:t>
            </a:r>
            <a:endParaRPr/>
          </a:p>
          <a:p>
            <a:pPr indent="-285660" lvl="1" marL="742719" rtl="0" algn="l">
              <a:spcBef>
                <a:spcPts val="444"/>
              </a:spcBef>
              <a:spcAft>
                <a:spcPts val="0"/>
              </a:spcAft>
              <a:buClr>
                <a:schemeClr val="dk1"/>
              </a:buClr>
              <a:buSzPct val="100000"/>
              <a:buChar char="–"/>
            </a:pPr>
            <a:r>
              <a:rPr lang="en-US" sz="2400"/>
              <a:t>Pros:</a:t>
            </a:r>
            <a:endParaRPr/>
          </a:p>
          <a:p>
            <a:pPr indent="-228528" lvl="2" marL="1142646" rtl="0" algn="l">
              <a:spcBef>
                <a:spcPts val="370"/>
              </a:spcBef>
              <a:spcAft>
                <a:spcPts val="0"/>
              </a:spcAft>
              <a:buClr>
                <a:schemeClr val="dk1"/>
              </a:buClr>
              <a:buSzPct val="100000"/>
              <a:buChar char="•"/>
            </a:pPr>
            <a:r>
              <a:rPr lang="en-US" sz="2000"/>
              <a:t>Anywhere, Anyplace can be installed </a:t>
            </a:r>
            <a:endParaRPr/>
          </a:p>
          <a:p>
            <a:pPr indent="-228528" lvl="2" marL="1142646" rtl="0" algn="l">
              <a:spcBef>
                <a:spcPts val="370"/>
              </a:spcBef>
              <a:spcAft>
                <a:spcPts val="0"/>
              </a:spcAft>
              <a:buClr>
                <a:schemeClr val="dk1"/>
              </a:buClr>
              <a:buSzPct val="100000"/>
              <a:buChar char="•"/>
            </a:pPr>
            <a:r>
              <a:rPr lang="en-US" sz="2000"/>
              <a:t>System will be customized for upcoming IOT environment</a:t>
            </a:r>
            <a:endParaRPr/>
          </a:p>
          <a:p>
            <a:pPr indent="-285660" lvl="1" marL="742719" rtl="0" algn="l">
              <a:spcBef>
                <a:spcPts val="444"/>
              </a:spcBef>
              <a:spcAft>
                <a:spcPts val="0"/>
              </a:spcAft>
              <a:buClr>
                <a:schemeClr val="dk1"/>
              </a:buClr>
              <a:buSzPct val="100000"/>
              <a:buChar char="–"/>
            </a:pPr>
            <a:r>
              <a:rPr lang="en-US" sz="2400"/>
              <a:t>Cons:</a:t>
            </a:r>
            <a:endParaRPr/>
          </a:p>
          <a:p>
            <a:pPr indent="-228528" lvl="2" marL="1142646" rtl="0" algn="l">
              <a:spcBef>
                <a:spcPts val="370"/>
              </a:spcBef>
              <a:spcAft>
                <a:spcPts val="0"/>
              </a:spcAft>
              <a:buClr>
                <a:schemeClr val="dk1"/>
              </a:buClr>
              <a:buSzPct val="100000"/>
              <a:buChar char="•"/>
            </a:pPr>
            <a:r>
              <a:rPr lang="en-US" sz="2000"/>
              <a:t>Infrastructure cost</a:t>
            </a:r>
            <a:endParaRPr/>
          </a:p>
          <a:p>
            <a:pPr indent="-111053" lvl="2" marL="1142646" rtl="0" algn="l">
              <a:spcBef>
                <a:spcPts val="370"/>
              </a:spcBef>
              <a:spcAft>
                <a:spcPts val="0"/>
              </a:spcAft>
              <a:buClr>
                <a:schemeClr val="dk1"/>
              </a:buClr>
              <a:buSzPct val="100000"/>
              <a:buNone/>
            </a:pPr>
            <a:r>
              <a:t/>
            </a:r>
            <a:endParaRPr sz="2000"/>
          </a:p>
        </p:txBody>
      </p:sp>
      <p:sp>
        <p:nvSpPr>
          <p:cNvPr id="2590" name="Google Shape;2590;p234"/>
          <p:cNvSpPr/>
          <p:nvPr/>
        </p:nvSpPr>
        <p:spPr>
          <a:xfrm>
            <a:off x="7124700" y="1143000"/>
            <a:ext cx="990600" cy="5257800"/>
          </a:xfrm>
          <a:prstGeom prst="rightBrace">
            <a:avLst>
              <a:gd fmla="val 8333" name="adj1"/>
              <a:gd fmla="val 50000" name="adj2"/>
            </a:avLst>
          </a:prstGeom>
          <a:no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91" name="Google Shape;2591;p234"/>
          <p:cNvSpPr txBox="1"/>
          <p:nvPr/>
        </p:nvSpPr>
        <p:spPr>
          <a:xfrm>
            <a:off x="8312630" y="1219200"/>
            <a:ext cx="394660" cy="4801314"/>
          </a:xfrm>
          <a:prstGeom prst="rect">
            <a:avLst/>
          </a:prstGeom>
          <a:solidFill>
            <a:srgbClr val="92CCDC"/>
          </a:solidFill>
          <a:ln cap="flat" cmpd="sng" w="28575">
            <a:solidFill>
              <a:srgbClr val="00206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U</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B</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L</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I</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W</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R</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N</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S</a:t>
            </a:r>
            <a:endParaRPr/>
          </a:p>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p:txBody>
      </p:sp>
      <p:pic>
        <p:nvPicPr>
          <p:cNvPr id="2592" name="Google Shape;2592;p234"/>
          <p:cNvPicPr preferRelativeResize="0"/>
          <p:nvPr/>
        </p:nvPicPr>
        <p:blipFill rotWithShape="1">
          <a:blip r:embed="rId3">
            <a:alphaModFix/>
          </a:blip>
          <a:srcRect b="6928" l="35866" r="19745" t="29483"/>
          <a:stretch/>
        </p:blipFill>
        <p:spPr>
          <a:xfrm>
            <a:off x="5562600" y="1981200"/>
            <a:ext cx="1878241" cy="1093305"/>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p235"/>
          <p:cNvSpPr txBox="1"/>
          <p:nvPr>
            <p:ph type="title"/>
          </p:nvPr>
        </p:nvSpPr>
        <p:spPr>
          <a:xfrm>
            <a:off x="1221654" y="350838"/>
            <a:ext cx="7084145" cy="639762"/>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3600"/>
              <a:buFont typeface="Calibri"/>
              <a:buNone/>
            </a:pPr>
            <a:r>
              <a:rPr b="1" lang="en-US" sz="3600"/>
              <a:t>Hardware Specifications</a:t>
            </a:r>
            <a:endParaRPr/>
          </a:p>
        </p:txBody>
      </p:sp>
      <p:graphicFrame>
        <p:nvGraphicFramePr>
          <p:cNvPr id="2598" name="Google Shape;2598;p235"/>
          <p:cNvGraphicFramePr/>
          <p:nvPr/>
        </p:nvGraphicFramePr>
        <p:xfrm>
          <a:off x="457200" y="1717357"/>
          <a:ext cx="3000000" cy="3000000"/>
        </p:xfrm>
        <a:graphic>
          <a:graphicData uri="http://schemas.openxmlformats.org/drawingml/2006/table">
            <a:tbl>
              <a:tblPr>
                <a:noFill/>
                <a:tableStyleId>{0539AAC6-3C4C-4022-8F5B-71311FB0F315}</a:tableStyleId>
              </a:tblPr>
              <a:tblGrid>
                <a:gridCol w="2895600"/>
              </a:tblGrid>
              <a:tr h="353775">
                <a:tc>
                  <a:txBody>
                    <a:bodyPr/>
                    <a:lstStyle/>
                    <a:p>
                      <a:pPr indent="0" lvl="0" marL="0" marR="0" rtl="0" algn="l">
                        <a:lnSpc>
                          <a:spcPct val="115000"/>
                        </a:lnSpc>
                        <a:spcBef>
                          <a:spcPts val="0"/>
                        </a:spcBef>
                        <a:spcAft>
                          <a:spcPts val="0"/>
                        </a:spcAft>
                        <a:buNone/>
                      </a:pPr>
                      <a:r>
                        <a:rPr b="1" lang="en-US" sz="1600">
                          <a:solidFill>
                            <a:srgbClr val="FFFFFF"/>
                          </a:solidFill>
                          <a:latin typeface="Calibri"/>
                          <a:ea typeface="Calibri"/>
                          <a:cs typeface="Calibri"/>
                          <a:sym typeface="Calibri"/>
                        </a:rPr>
                        <a:t>Sensors</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254450">
                <a:tc>
                  <a:txBody>
                    <a:bodyPr/>
                    <a:lstStyle/>
                    <a:p>
                      <a:pPr indent="0" lvl="0" marL="0" marR="0" rtl="0" algn="l">
                        <a:lnSpc>
                          <a:spcPct val="115000"/>
                        </a:lnSpc>
                        <a:spcBef>
                          <a:spcPts val="0"/>
                        </a:spcBef>
                        <a:spcAft>
                          <a:spcPts val="0"/>
                        </a:spcAft>
                        <a:buNone/>
                      </a:pPr>
                      <a:r>
                        <a:rPr lang="en-US" sz="1400">
                          <a:latin typeface="Calibri"/>
                          <a:ea typeface="Calibri"/>
                          <a:cs typeface="Calibri"/>
                          <a:sym typeface="Calibri"/>
                        </a:rPr>
                        <a:t>Ultrasonic Sensors</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4450">
                <a:tc>
                  <a:txBody>
                    <a:bodyPr/>
                    <a:lstStyle/>
                    <a:p>
                      <a:pPr indent="0" lvl="0" marL="0" marR="0" rtl="0" algn="l">
                        <a:lnSpc>
                          <a:spcPct val="115000"/>
                        </a:lnSpc>
                        <a:spcBef>
                          <a:spcPts val="0"/>
                        </a:spcBef>
                        <a:spcAft>
                          <a:spcPts val="0"/>
                        </a:spcAft>
                        <a:buNone/>
                      </a:pPr>
                      <a:r>
                        <a:rPr lang="en-US" sz="1400">
                          <a:latin typeface="Calibri"/>
                          <a:ea typeface="Calibri"/>
                          <a:cs typeface="Calibri"/>
                          <a:sym typeface="Calibri"/>
                        </a:rPr>
                        <a:t>Foul Smell Sensors (NH3, H2S, CH3SH)</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4450">
                <a:tc>
                  <a:txBody>
                    <a:bodyPr/>
                    <a:lstStyle/>
                    <a:p>
                      <a:pPr indent="0" lvl="0" marL="0" marR="0" rtl="0" algn="l">
                        <a:lnSpc>
                          <a:spcPct val="115000"/>
                        </a:lnSpc>
                        <a:spcBef>
                          <a:spcPts val="0"/>
                        </a:spcBef>
                        <a:spcAft>
                          <a:spcPts val="0"/>
                        </a:spcAft>
                        <a:buNone/>
                      </a:pPr>
                      <a:r>
                        <a:rPr lang="en-US" sz="1400">
                          <a:latin typeface="Calibri"/>
                          <a:ea typeface="Calibri"/>
                          <a:cs typeface="Calibri"/>
                          <a:sym typeface="Calibri"/>
                        </a:rPr>
                        <a:t>Temperature Sensor</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2599" name="Google Shape;2599;p235"/>
          <p:cNvGraphicFramePr/>
          <p:nvPr/>
        </p:nvGraphicFramePr>
        <p:xfrm>
          <a:off x="457200" y="3546157"/>
          <a:ext cx="3000000" cy="3000000"/>
        </p:xfrm>
        <a:graphic>
          <a:graphicData uri="http://schemas.openxmlformats.org/drawingml/2006/table">
            <a:tbl>
              <a:tblPr>
                <a:noFill/>
                <a:tableStyleId>{0539AAC6-3C4C-4022-8F5B-71311FB0F315}</a:tableStyleId>
              </a:tblPr>
              <a:tblGrid>
                <a:gridCol w="2868925"/>
              </a:tblGrid>
              <a:tr h="262325">
                <a:tc>
                  <a:txBody>
                    <a:bodyPr/>
                    <a:lstStyle/>
                    <a:p>
                      <a:pPr indent="0" lvl="0" marL="0" marR="0" rtl="0" algn="l">
                        <a:lnSpc>
                          <a:spcPct val="115000"/>
                        </a:lnSpc>
                        <a:spcBef>
                          <a:spcPts val="0"/>
                        </a:spcBef>
                        <a:spcAft>
                          <a:spcPts val="0"/>
                        </a:spcAft>
                        <a:buNone/>
                      </a:pPr>
                      <a:r>
                        <a:rPr b="1" lang="en-US" sz="1600">
                          <a:solidFill>
                            <a:srgbClr val="FFFFFF"/>
                          </a:solidFill>
                          <a:latin typeface="Calibri"/>
                          <a:ea typeface="Calibri"/>
                          <a:cs typeface="Calibri"/>
                          <a:sym typeface="Calibri"/>
                        </a:rPr>
                        <a:t>Processor</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177800">
                <a:tc>
                  <a:txBody>
                    <a:bodyPr/>
                    <a:lstStyle/>
                    <a:p>
                      <a:pPr indent="0" lvl="0" marL="0" marR="0" rtl="0" algn="l">
                        <a:lnSpc>
                          <a:spcPct val="115000"/>
                        </a:lnSpc>
                        <a:spcBef>
                          <a:spcPts val="0"/>
                        </a:spcBef>
                        <a:spcAft>
                          <a:spcPts val="0"/>
                        </a:spcAft>
                        <a:buNone/>
                      </a:pPr>
                      <a:r>
                        <a:rPr lang="en-US" sz="1400">
                          <a:latin typeface="Calibri"/>
                          <a:ea typeface="Calibri"/>
                          <a:cs typeface="Calibri"/>
                          <a:sym typeface="Calibri"/>
                        </a:rPr>
                        <a:t>ARM 7TDMI or Cortex M0+</a:t>
                      </a:r>
                      <a:r>
                        <a:rPr lang="en-US" sz="1400">
                          <a:latin typeface="Calibri"/>
                          <a:ea typeface="Calibri"/>
                          <a:cs typeface="Calibri"/>
                          <a:sym typeface="Calibri"/>
                        </a:rPr>
                        <a:t>/</a:t>
                      </a:r>
                      <a:r>
                        <a:rPr lang="en-US" sz="1400">
                          <a:latin typeface="Calibri"/>
                          <a:ea typeface="Calibri"/>
                          <a:cs typeface="Calibri"/>
                          <a:sym typeface="Calibri"/>
                        </a:rPr>
                        <a:t>M3/M4</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2600" name="Google Shape;2600;p235"/>
          <p:cNvGraphicFramePr/>
          <p:nvPr/>
        </p:nvGraphicFramePr>
        <p:xfrm>
          <a:off x="457200" y="4765357"/>
          <a:ext cx="3000000" cy="3000000"/>
        </p:xfrm>
        <a:graphic>
          <a:graphicData uri="http://schemas.openxmlformats.org/drawingml/2006/table">
            <a:tbl>
              <a:tblPr>
                <a:noFill/>
                <a:tableStyleId>{0539AAC6-3C4C-4022-8F5B-71311FB0F315}</a:tableStyleId>
              </a:tblPr>
              <a:tblGrid>
                <a:gridCol w="2868925"/>
              </a:tblGrid>
              <a:tr h="262325">
                <a:tc>
                  <a:txBody>
                    <a:bodyPr/>
                    <a:lstStyle/>
                    <a:p>
                      <a:pPr indent="0" lvl="0" marL="0" marR="0" rtl="0" algn="l">
                        <a:lnSpc>
                          <a:spcPct val="115000"/>
                        </a:lnSpc>
                        <a:spcBef>
                          <a:spcPts val="0"/>
                        </a:spcBef>
                        <a:spcAft>
                          <a:spcPts val="0"/>
                        </a:spcAft>
                        <a:buNone/>
                      </a:pPr>
                      <a:r>
                        <a:rPr b="1" lang="en-US" sz="1600">
                          <a:solidFill>
                            <a:srgbClr val="FFFFFF"/>
                          </a:solidFill>
                          <a:latin typeface="Calibri"/>
                          <a:ea typeface="Calibri"/>
                          <a:cs typeface="Calibri"/>
                          <a:sym typeface="Calibri"/>
                        </a:rPr>
                        <a:t>Wireless Connectivity</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177800">
                <a:tc>
                  <a:txBody>
                    <a:bodyPr/>
                    <a:lstStyle/>
                    <a:p>
                      <a:pPr indent="0" lvl="0" marL="0" marR="0" rtl="0" algn="l">
                        <a:lnSpc>
                          <a:spcPct val="115000"/>
                        </a:lnSpc>
                        <a:spcBef>
                          <a:spcPts val="0"/>
                        </a:spcBef>
                        <a:spcAft>
                          <a:spcPts val="0"/>
                        </a:spcAft>
                        <a:buNone/>
                      </a:pPr>
                      <a:r>
                        <a:rPr lang="en-US" sz="1400">
                          <a:latin typeface="Calibri"/>
                          <a:ea typeface="Calibri"/>
                          <a:cs typeface="Calibri"/>
                          <a:sym typeface="Calibri"/>
                        </a:rPr>
                        <a:t>GSM (900/1800/2100)</a:t>
                      </a:r>
                      <a:endParaRPr/>
                    </a:p>
                    <a:p>
                      <a:pPr indent="0" lvl="0" marL="0" marR="0" rtl="0" algn="l">
                        <a:lnSpc>
                          <a:spcPct val="115000"/>
                        </a:lnSpc>
                        <a:spcBef>
                          <a:spcPts val="0"/>
                        </a:spcBef>
                        <a:spcAft>
                          <a:spcPts val="0"/>
                        </a:spcAft>
                        <a:buNone/>
                      </a:pPr>
                      <a:r>
                        <a:rPr lang="en-US" sz="1400">
                          <a:latin typeface="Calibri"/>
                          <a:ea typeface="Calibri"/>
                          <a:cs typeface="Calibri"/>
                          <a:sym typeface="Calibri"/>
                        </a:rPr>
                        <a:t>LoRa (868</a:t>
                      </a:r>
                      <a:r>
                        <a:rPr lang="en-US" sz="1400">
                          <a:latin typeface="Calibri"/>
                          <a:ea typeface="Calibri"/>
                          <a:cs typeface="Calibri"/>
                          <a:sym typeface="Calibri"/>
                        </a:rPr>
                        <a:t> Mhz)</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2601" name="Google Shape;2601;p235"/>
          <p:cNvGraphicFramePr/>
          <p:nvPr/>
        </p:nvGraphicFramePr>
        <p:xfrm>
          <a:off x="5943600" y="1911285"/>
          <a:ext cx="3000000" cy="3000000"/>
        </p:xfrm>
        <a:graphic>
          <a:graphicData uri="http://schemas.openxmlformats.org/drawingml/2006/table">
            <a:tbl>
              <a:tblPr>
                <a:noFill/>
                <a:tableStyleId>{0539AAC6-3C4C-4022-8F5B-71311FB0F315}</a:tableStyleId>
              </a:tblPr>
              <a:tblGrid>
                <a:gridCol w="2868925"/>
              </a:tblGrid>
              <a:tr h="203200">
                <a:tc>
                  <a:txBody>
                    <a:bodyPr/>
                    <a:lstStyle/>
                    <a:p>
                      <a:pPr indent="0" lvl="0" marL="0" marR="0" rtl="0" algn="l">
                        <a:lnSpc>
                          <a:spcPct val="115000"/>
                        </a:lnSpc>
                        <a:spcBef>
                          <a:spcPts val="0"/>
                        </a:spcBef>
                        <a:spcAft>
                          <a:spcPts val="0"/>
                        </a:spcAft>
                        <a:buNone/>
                      </a:pPr>
                      <a:r>
                        <a:rPr b="1" lang="en-US" sz="1600">
                          <a:solidFill>
                            <a:srgbClr val="FFFFFF"/>
                          </a:solidFill>
                          <a:latin typeface="Calibri"/>
                          <a:ea typeface="Calibri"/>
                          <a:cs typeface="Calibri"/>
                          <a:sym typeface="Calibri"/>
                        </a:rPr>
                        <a:t>Environmental Protection</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177800">
                <a:tc>
                  <a:txBody>
                    <a:bodyPr/>
                    <a:lstStyle/>
                    <a:p>
                      <a:pPr indent="0" lvl="0" marL="0" marR="0" rtl="0" algn="l">
                        <a:lnSpc>
                          <a:spcPct val="115000"/>
                        </a:lnSpc>
                        <a:spcBef>
                          <a:spcPts val="0"/>
                        </a:spcBef>
                        <a:spcAft>
                          <a:spcPts val="0"/>
                        </a:spcAft>
                        <a:buNone/>
                      </a:pPr>
                      <a:r>
                        <a:rPr lang="en-US" sz="1400">
                          <a:latin typeface="Calibri"/>
                          <a:ea typeface="Calibri"/>
                          <a:cs typeface="Calibri"/>
                          <a:sym typeface="Calibri"/>
                        </a:rPr>
                        <a:t>IP 66</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2602" name="Google Shape;2602;p235"/>
          <p:cNvGraphicFramePr/>
          <p:nvPr/>
        </p:nvGraphicFramePr>
        <p:xfrm>
          <a:off x="6122670" y="3012757"/>
          <a:ext cx="3000000" cy="3000000"/>
        </p:xfrm>
        <a:graphic>
          <a:graphicData uri="http://schemas.openxmlformats.org/drawingml/2006/table">
            <a:tbl>
              <a:tblPr>
                <a:noFill/>
                <a:tableStyleId>{0539AAC6-3C4C-4022-8F5B-71311FB0F315}</a:tableStyleId>
              </a:tblPr>
              <a:tblGrid>
                <a:gridCol w="2868925"/>
              </a:tblGrid>
              <a:tr h="203200">
                <a:tc>
                  <a:txBody>
                    <a:bodyPr/>
                    <a:lstStyle/>
                    <a:p>
                      <a:pPr indent="0" lvl="0" marL="0" marR="0" rtl="0" algn="l">
                        <a:lnSpc>
                          <a:spcPct val="115000"/>
                        </a:lnSpc>
                        <a:spcBef>
                          <a:spcPts val="0"/>
                        </a:spcBef>
                        <a:spcAft>
                          <a:spcPts val="0"/>
                        </a:spcAft>
                        <a:buNone/>
                      </a:pPr>
                      <a:r>
                        <a:rPr b="1" lang="en-US" sz="1600">
                          <a:solidFill>
                            <a:srgbClr val="FFFFFF"/>
                          </a:solidFill>
                          <a:latin typeface="Calibri"/>
                          <a:ea typeface="Calibri"/>
                          <a:cs typeface="Calibri"/>
                          <a:sym typeface="Calibri"/>
                        </a:rPr>
                        <a:t>Power</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177800">
                <a:tc>
                  <a:txBody>
                    <a:bodyPr/>
                    <a:lstStyle/>
                    <a:p>
                      <a:pPr indent="0" lvl="0" marL="0" marR="0" rtl="0" algn="l">
                        <a:lnSpc>
                          <a:spcPct val="115000"/>
                        </a:lnSpc>
                        <a:spcBef>
                          <a:spcPts val="0"/>
                        </a:spcBef>
                        <a:spcAft>
                          <a:spcPts val="0"/>
                        </a:spcAft>
                        <a:buNone/>
                      </a:pPr>
                      <a:r>
                        <a:rPr lang="en-US" sz="1400">
                          <a:latin typeface="Calibri"/>
                          <a:ea typeface="Calibri"/>
                          <a:cs typeface="Calibri"/>
                          <a:sym typeface="Calibri"/>
                        </a:rPr>
                        <a:t>Lithium Battery</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7800">
                <a:tc>
                  <a:txBody>
                    <a:bodyPr/>
                    <a:lstStyle/>
                    <a:p>
                      <a:pPr indent="0" lvl="0" marL="0" marR="0" rtl="0" algn="l">
                        <a:lnSpc>
                          <a:spcPct val="115000"/>
                        </a:lnSpc>
                        <a:spcBef>
                          <a:spcPts val="0"/>
                        </a:spcBef>
                        <a:spcAft>
                          <a:spcPts val="0"/>
                        </a:spcAft>
                        <a:buNone/>
                      </a:pPr>
                      <a:r>
                        <a:rPr lang="en-US" sz="1400">
                          <a:latin typeface="Calibri"/>
                          <a:ea typeface="Calibri"/>
                          <a:cs typeface="Calibri"/>
                          <a:sym typeface="Calibri"/>
                        </a:rPr>
                        <a:t>Solar</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graphicFrame>
        <p:nvGraphicFramePr>
          <p:cNvPr id="2603" name="Google Shape;2603;p235"/>
          <p:cNvGraphicFramePr/>
          <p:nvPr/>
        </p:nvGraphicFramePr>
        <p:xfrm>
          <a:off x="6122670" y="4689157"/>
          <a:ext cx="3000000" cy="3000000"/>
        </p:xfrm>
        <a:graphic>
          <a:graphicData uri="http://schemas.openxmlformats.org/drawingml/2006/table">
            <a:tbl>
              <a:tblPr>
                <a:noFill/>
                <a:tableStyleId>{0539AAC6-3C4C-4022-8F5B-71311FB0F315}</a:tableStyleId>
              </a:tblPr>
              <a:tblGrid>
                <a:gridCol w="2868925"/>
              </a:tblGrid>
              <a:tr h="203200">
                <a:tc>
                  <a:txBody>
                    <a:bodyPr/>
                    <a:lstStyle/>
                    <a:p>
                      <a:pPr indent="0" lvl="0" marL="0" marR="0" rtl="0" algn="l">
                        <a:lnSpc>
                          <a:spcPct val="115000"/>
                        </a:lnSpc>
                        <a:spcBef>
                          <a:spcPts val="0"/>
                        </a:spcBef>
                        <a:spcAft>
                          <a:spcPts val="0"/>
                        </a:spcAft>
                        <a:buNone/>
                      </a:pPr>
                      <a:r>
                        <a:rPr b="1" lang="en-US" sz="1600">
                          <a:solidFill>
                            <a:srgbClr val="FFFFFF"/>
                          </a:solidFill>
                          <a:latin typeface="Calibri"/>
                          <a:ea typeface="Calibri"/>
                          <a:cs typeface="Calibri"/>
                          <a:sym typeface="Calibri"/>
                        </a:rPr>
                        <a:t>Others</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0000"/>
                    </a:solidFill>
                  </a:tcPr>
                </a:tc>
              </a:tr>
              <a:tr h="177800">
                <a:tc>
                  <a:txBody>
                    <a:bodyPr/>
                    <a:lstStyle/>
                    <a:p>
                      <a:pPr indent="0" lvl="0" marL="0" marR="0" rtl="0" algn="l">
                        <a:lnSpc>
                          <a:spcPct val="115000"/>
                        </a:lnSpc>
                        <a:spcBef>
                          <a:spcPts val="0"/>
                        </a:spcBef>
                        <a:spcAft>
                          <a:spcPts val="0"/>
                        </a:spcAft>
                        <a:buNone/>
                      </a:pPr>
                      <a:r>
                        <a:rPr lang="en-US" sz="1400">
                          <a:latin typeface="Calibri"/>
                          <a:ea typeface="Calibri"/>
                          <a:cs typeface="Calibri"/>
                          <a:sym typeface="Calibri"/>
                        </a:rPr>
                        <a:t>QR code</a:t>
                      </a:r>
                      <a:endParaRPr sz="1600">
                        <a:latin typeface="Arial"/>
                        <a:ea typeface="Arial"/>
                        <a:cs typeface="Arial"/>
                        <a:sym typeface="Arial"/>
                      </a:endParaRPr>
                    </a:p>
                  </a:txBody>
                  <a:tcPr marT="0" marB="0" marR="68575" marL="6857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2604" name="Google Shape;2604;p235"/>
          <p:cNvPicPr preferRelativeResize="0"/>
          <p:nvPr/>
        </p:nvPicPr>
        <p:blipFill rotWithShape="1">
          <a:blip r:embed="rId3">
            <a:alphaModFix/>
          </a:blip>
          <a:srcRect b="0" l="0" r="0" t="0"/>
          <a:stretch/>
        </p:blipFill>
        <p:spPr>
          <a:xfrm>
            <a:off x="3352799" y="1447800"/>
            <a:ext cx="2667001" cy="4166629"/>
          </a:xfrm>
          <a:prstGeom prst="ellipse">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8" name="Shape 2608"/>
        <p:cNvGrpSpPr/>
        <p:nvPr/>
      </p:nvGrpSpPr>
      <p:grpSpPr>
        <a:xfrm>
          <a:off x="0" y="0"/>
          <a:ext cx="0" cy="0"/>
          <a:chOff x="0" y="0"/>
          <a:chExt cx="0" cy="0"/>
        </a:xfrm>
      </p:grpSpPr>
      <p:sp>
        <p:nvSpPr>
          <p:cNvPr id="2609" name="Google Shape;2609;p236"/>
          <p:cNvSpPr txBox="1"/>
          <p:nvPr>
            <p:ph type="title"/>
          </p:nvPr>
        </p:nvSpPr>
        <p:spPr>
          <a:xfrm>
            <a:off x="1221654" y="271668"/>
            <a:ext cx="7084145" cy="6397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200"/>
              <a:buFont typeface="Calibri"/>
              <a:buNone/>
            </a:pPr>
            <a:r>
              <a:rPr b="1" lang="en-US" sz="3200"/>
              <a:t>Proposed Hardware for PoC</a:t>
            </a:r>
            <a:endParaRPr b="1" sz="3200"/>
          </a:p>
        </p:txBody>
      </p:sp>
      <p:pic>
        <p:nvPicPr>
          <p:cNvPr descr="https://hackster.imgix.net/uploads/cover_image/file/68434/LinkIt_ONE.jpg?w=400&amp;h=300&amp;fit=min&amp;fm=jpg" id="2610" name="Google Shape;2610;p236"/>
          <p:cNvPicPr preferRelativeResize="0"/>
          <p:nvPr/>
        </p:nvPicPr>
        <p:blipFill rotWithShape="1">
          <a:blip r:embed="rId3">
            <a:alphaModFix/>
          </a:blip>
          <a:srcRect b="11765" l="0" r="0" t="0"/>
          <a:stretch/>
        </p:blipFill>
        <p:spPr>
          <a:xfrm>
            <a:off x="2872396" y="1431236"/>
            <a:ext cx="5181600" cy="3429000"/>
          </a:xfrm>
          <a:prstGeom prst="rect">
            <a:avLst/>
          </a:prstGeom>
          <a:noFill/>
          <a:ln>
            <a:noFill/>
          </a:ln>
        </p:spPr>
      </p:pic>
      <p:pic>
        <p:nvPicPr>
          <p:cNvPr descr="http://ecx.images-amazon.com/images/I/41IncNfB1RL._SY300_.jpg" id="2611" name="Google Shape;2611;p236"/>
          <p:cNvPicPr preferRelativeResize="0"/>
          <p:nvPr/>
        </p:nvPicPr>
        <p:blipFill rotWithShape="1">
          <a:blip r:embed="rId4">
            <a:alphaModFix/>
          </a:blip>
          <a:srcRect b="22667" l="10667" r="14666" t="18667"/>
          <a:stretch/>
        </p:blipFill>
        <p:spPr>
          <a:xfrm>
            <a:off x="3200400" y="5158410"/>
            <a:ext cx="1357745" cy="1066800"/>
          </a:xfrm>
          <a:prstGeom prst="rect">
            <a:avLst/>
          </a:prstGeom>
          <a:noFill/>
          <a:ln>
            <a:noFill/>
          </a:ln>
        </p:spPr>
      </p:pic>
      <p:pic>
        <p:nvPicPr>
          <p:cNvPr id="2612" name="Google Shape;2612;p236"/>
          <p:cNvPicPr preferRelativeResize="0"/>
          <p:nvPr/>
        </p:nvPicPr>
        <p:blipFill rotWithShape="1">
          <a:blip r:embed="rId5">
            <a:alphaModFix/>
          </a:blip>
          <a:srcRect b="24475" l="9332" r="10186" t="27793"/>
          <a:stretch/>
        </p:blipFill>
        <p:spPr>
          <a:xfrm>
            <a:off x="5702621" y="5365569"/>
            <a:ext cx="1231580" cy="730432"/>
          </a:xfrm>
          <a:prstGeom prst="rect">
            <a:avLst/>
          </a:prstGeom>
          <a:noFill/>
          <a:ln>
            <a:noFill/>
          </a:ln>
        </p:spPr>
      </p:pic>
      <p:pic>
        <p:nvPicPr>
          <p:cNvPr descr="LV-MaxSonar-EZ Ultrasonic Range Finder" id="2613" name="Google Shape;2613;p236"/>
          <p:cNvPicPr preferRelativeResize="0"/>
          <p:nvPr/>
        </p:nvPicPr>
        <p:blipFill rotWithShape="1">
          <a:blip r:embed="rId6">
            <a:alphaModFix/>
          </a:blip>
          <a:srcRect b="0" l="0" r="0" t="0"/>
          <a:stretch/>
        </p:blipFill>
        <p:spPr>
          <a:xfrm>
            <a:off x="1685943" y="2438400"/>
            <a:ext cx="945390" cy="935936"/>
          </a:xfrm>
          <a:prstGeom prst="rect">
            <a:avLst/>
          </a:prstGeom>
          <a:noFill/>
          <a:ln>
            <a:noFill/>
          </a:ln>
        </p:spPr>
      </p:pic>
      <p:pic>
        <p:nvPicPr>
          <p:cNvPr descr="http://statics3.seeedstudio.com/images/101020015%201.jpg" id="2614" name="Google Shape;2614;p236"/>
          <p:cNvPicPr preferRelativeResize="0"/>
          <p:nvPr/>
        </p:nvPicPr>
        <p:blipFill rotWithShape="1">
          <a:blip r:embed="rId7">
            <a:alphaModFix/>
          </a:blip>
          <a:srcRect b="32299" l="15754" r="55029" t="33845"/>
          <a:stretch/>
        </p:blipFill>
        <p:spPr>
          <a:xfrm>
            <a:off x="1726140" y="3962400"/>
            <a:ext cx="910441" cy="791217"/>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237"/>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b="1" lang="en-US" sz="3600"/>
              <a:t>Garb0 Module: Prototype</a:t>
            </a:r>
            <a:endParaRPr/>
          </a:p>
        </p:txBody>
      </p:sp>
      <p:pic>
        <p:nvPicPr>
          <p:cNvPr id="2620" name="Google Shape;2620;p237"/>
          <p:cNvPicPr preferRelativeResize="0"/>
          <p:nvPr/>
        </p:nvPicPr>
        <p:blipFill rotWithShape="1">
          <a:blip r:embed="rId3">
            <a:alphaModFix/>
          </a:blip>
          <a:srcRect b="0" l="0" r="0" t="0"/>
          <a:stretch/>
        </p:blipFill>
        <p:spPr>
          <a:xfrm>
            <a:off x="609600" y="1447800"/>
            <a:ext cx="8077200" cy="4541208"/>
          </a:xfrm>
          <a:prstGeom prst="rect">
            <a:avLst/>
          </a:prstGeom>
          <a:noFill/>
          <a:ln cap="flat" cmpd="sng" w="9525">
            <a:solidFill>
              <a:schemeClr val="accent1"/>
            </a:solidFill>
            <a:prstDash val="solid"/>
            <a:round/>
            <a:headEnd len="sm" w="sm" type="none"/>
            <a:tailEnd len="sm" w="sm" type="none"/>
          </a:ln>
        </p:spPr>
      </p:pic>
      <p:sp>
        <p:nvSpPr>
          <p:cNvPr id="2621" name="Google Shape;2621;p237"/>
          <p:cNvSpPr txBox="1"/>
          <p:nvPr/>
        </p:nvSpPr>
        <p:spPr>
          <a:xfrm>
            <a:off x="6553200" y="6045585"/>
            <a:ext cx="1905000"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9.76 x 7.45 cm</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238"/>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Testing</a:t>
            </a:r>
            <a:endParaRPr/>
          </a:p>
        </p:txBody>
      </p:sp>
      <p:pic>
        <p:nvPicPr>
          <p:cNvPr id="2627" name="Google Shape;2627;p238"/>
          <p:cNvPicPr preferRelativeResize="0"/>
          <p:nvPr>
            <p:ph idx="1" type="body"/>
          </p:nvPr>
        </p:nvPicPr>
        <p:blipFill rotWithShape="1">
          <a:blip r:embed="rId3">
            <a:alphaModFix/>
          </a:blip>
          <a:srcRect b="0" l="0" r="0" t="0"/>
          <a:stretch/>
        </p:blipFill>
        <p:spPr>
          <a:xfrm>
            <a:off x="457200" y="1420968"/>
            <a:ext cx="8362950" cy="4701863"/>
          </a:xfrm>
          <a:prstGeom prst="rect">
            <a:avLst/>
          </a:prstGeom>
          <a:noFill/>
          <a:ln cap="flat" cmpd="sng" w="9525">
            <a:solidFill>
              <a:schemeClr val="accent1"/>
            </a:solidFill>
            <a:prstDash val="solid"/>
            <a:round/>
            <a:headEnd len="sm" w="sm" type="none"/>
            <a:tailEnd len="sm" w="sm" type="none"/>
          </a:ln>
        </p:spPr>
      </p:pic>
      <p:sp>
        <p:nvSpPr>
          <p:cNvPr id="2628" name="Google Shape;2628;p238"/>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239"/>
          <p:cNvSpPr txBox="1"/>
          <p:nvPr>
            <p:ph type="title"/>
          </p:nvPr>
        </p:nvSpPr>
        <p:spPr>
          <a:xfrm>
            <a:off x="457200" y="274639"/>
            <a:ext cx="8229600" cy="7159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Deployment (PoC)</a:t>
            </a:r>
            <a:endParaRPr/>
          </a:p>
        </p:txBody>
      </p:sp>
      <p:sp>
        <p:nvSpPr>
          <p:cNvPr id="2634" name="Google Shape;2634;p239"/>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2635" name="Google Shape;2635;p239"/>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636" name="Google Shape;2636;p239"/>
          <p:cNvGrpSpPr/>
          <p:nvPr/>
        </p:nvGrpSpPr>
        <p:grpSpPr>
          <a:xfrm>
            <a:off x="685800" y="1119965"/>
            <a:ext cx="7643145" cy="5228115"/>
            <a:chOff x="685800" y="1119965"/>
            <a:chExt cx="7643145" cy="5228115"/>
          </a:xfrm>
        </p:grpSpPr>
        <p:pic>
          <p:nvPicPr>
            <p:cNvPr id="2637" name="Google Shape;2637;p239"/>
            <p:cNvPicPr preferRelativeResize="0"/>
            <p:nvPr/>
          </p:nvPicPr>
          <p:blipFill rotWithShape="1">
            <a:blip r:embed="rId3">
              <a:alphaModFix/>
            </a:blip>
            <a:srcRect b="0" l="0" r="0" t="0"/>
            <a:stretch/>
          </p:blipFill>
          <p:spPr>
            <a:xfrm>
              <a:off x="5357035" y="1119965"/>
              <a:ext cx="2971910" cy="5228115"/>
            </a:xfrm>
            <a:prstGeom prst="rect">
              <a:avLst/>
            </a:prstGeom>
            <a:noFill/>
            <a:ln>
              <a:noFill/>
            </a:ln>
          </p:spPr>
        </p:pic>
        <p:pic>
          <p:nvPicPr>
            <p:cNvPr id="2638" name="Google Shape;2638;p239"/>
            <p:cNvPicPr preferRelativeResize="0"/>
            <p:nvPr/>
          </p:nvPicPr>
          <p:blipFill rotWithShape="1">
            <a:blip r:embed="rId4">
              <a:alphaModFix/>
            </a:blip>
            <a:srcRect b="0" l="0" r="0" t="0"/>
            <a:stretch/>
          </p:blipFill>
          <p:spPr>
            <a:xfrm>
              <a:off x="685800" y="1141231"/>
              <a:ext cx="4572000" cy="2571750"/>
            </a:xfrm>
            <a:prstGeom prst="rect">
              <a:avLst/>
            </a:prstGeom>
            <a:noFill/>
            <a:ln>
              <a:noFill/>
            </a:ln>
          </p:spPr>
        </p:pic>
        <p:pic>
          <p:nvPicPr>
            <p:cNvPr id="2639" name="Google Shape;2639;p239"/>
            <p:cNvPicPr preferRelativeResize="0"/>
            <p:nvPr/>
          </p:nvPicPr>
          <p:blipFill rotWithShape="1">
            <a:blip r:embed="rId5">
              <a:alphaModFix/>
            </a:blip>
            <a:srcRect b="0" l="0" r="0" t="0"/>
            <a:stretch/>
          </p:blipFill>
          <p:spPr>
            <a:xfrm>
              <a:off x="685800" y="3776330"/>
              <a:ext cx="4572000" cy="257175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4" name="Shape 374"/>
        <p:cNvGrpSpPr/>
        <p:nvPr/>
      </p:nvGrpSpPr>
      <p:grpSpPr>
        <a:xfrm>
          <a:off x="0" y="0"/>
          <a:ext cx="0" cy="0"/>
          <a:chOff x="0" y="0"/>
          <a:chExt cx="0" cy="0"/>
        </a:xfrm>
      </p:grpSpPr>
      <p:pic>
        <p:nvPicPr>
          <p:cNvPr id="375" name="Google Shape;375;p24"/>
          <p:cNvPicPr preferRelativeResize="0"/>
          <p:nvPr/>
        </p:nvPicPr>
        <p:blipFill rotWithShape="1">
          <a:blip r:embed="rId3">
            <a:alphaModFix/>
          </a:blip>
          <a:srcRect b="0" l="0" r="0" t="0"/>
          <a:stretch/>
        </p:blipFill>
        <p:spPr>
          <a:xfrm>
            <a:off x="-14514" y="-29030"/>
            <a:ext cx="9158514" cy="6887029"/>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240"/>
          <p:cNvSpPr txBox="1"/>
          <p:nvPr>
            <p:ph type="title"/>
          </p:nvPr>
        </p:nvSpPr>
        <p:spPr>
          <a:xfrm>
            <a:off x="457200" y="274638"/>
            <a:ext cx="8229600" cy="9445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000"/>
              <a:buFont typeface="Calibri"/>
              <a:buNone/>
            </a:pPr>
            <a:r>
              <a:rPr lang="en-US" sz="4000"/>
              <a:t>Garb0</a:t>
            </a:r>
            <a:r>
              <a:rPr lang="en-US" sz="4800"/>
              <a:t> </a:t>
            </a:r>
            <a:r>
              <a:rPr lang="en-US" sz="4000"/>
              <a:t>V1.0</a:t>
            </a:r>
            <a:endParaRPr/>
          </a:p>
        </p:txBody>
      </p:sp>
      <p:pic>
        <p:nvPicPr>
          <p:cNvPr id="2645" name="Google Shape;2645;p240"/>
          <p:cNvPicPr preferRelativeResize="0"/>
          <p:nvPr>
            <p:ph idx="1" type="body"/>
          </p:nvPr>
        </p:nvPicPr>
        <p:blipFill rotWithShape="1">
          <a:blip r:embed="rId3">
            <a:alphaModFix/>
          </a:blip>
          <a:srcRect b="10616" l="29949" r="4821" t="14991"/>
          <a:stretch/>
        </p:blipFill>
        <p:spPr>
          <a:xfrm rot="10800000">
            <a:off x="1205418" y="1828800"/>
            <a:ext cx="2939862" cy="2514600"/>
          </a:xfrm>
          <a:prstGeom prst="rect">
            <a:avLst/>
          </a:prstGeom>
          <a:noFill/>
          <a:ln cap="flat" cmpd="sng" w="3810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pic>
        <p:nvPicPr>
          <p:cNvPr id="2646" name="Google Shape;2646;p240"/>
          <p:cNvPicPr preferRelativeResize="0"/>
          <p:nvPr/>
        </p:nvPicPr>
        <p:blipFill rotWithShape="1">
          <a:blip r:embed="rId4">
            <a:alphaModFix/>
          </a:blip>
          <a:srcRect b="4285" l="30650" r="11315" t="29833"/>
          <a:stretch/>
        </p:blipFill>
        <p:spPr>
          <a:xfrm>
            <a:off x="4592320" y="3810000"/>
            <a:ext cx="2895600" cy="2465330"/>
          </a:xfrm>
          <a:prstGeom prst="rect">
            <a:avLst/>
          </a:prstGeom>
          <a:noFill/>
          <a:ln cap="flat" cmpd="sng" w="38100">
            <a:solidFill>
              <a:srgbClr val="FF0000"/>
            </a:solidFill>
            <a:prstDash val="solid"/>
            <a:round/>
            <a:headEnd len="sm" w="sm" type="none"/>
            <a:tailEnd len="sm" w="sm" type="none"/>
          </a:ln>
          <a:effectLst>
            <a:outerShdw blurRad="292100" rotWithShape="0" algn="tl" dir="2700000" dist="139700">
              <a:srgbClr val="333333">
                <a:alpha val="64705"/>
              </a:srgbClr>
            </a:outerShdw>
          </a:effectLst>
        </p:spPr>
      </p:pic>
      <p:pic>
        <p:nvPicPr>
          <p:cNvPr descr="https://www.avnet.com/wps/wcm/connect/onesite/28eb2e79-c19c-4722-a535-8a0fb502c8a8/ST-STM32L4-384.jpg?MOD=AJPERES&amp;CACHEID=ROOTWORKSPACE.Z18_NA5A1I41L0ICD0ABNDMDDG0000-28eb2e79-c19c-4722-a535-8a0fb502c8a8-lMwZkJ8" id="2647" name="Google Shape;2647;p240"/>
          <p:cNvPicPr preferRelativeResize="0"/>
          <p:nvPr/>
        </p:nvPicPr>
        <p:blipFill rotWithShape="1">
          <a:blip r:embed="rId5">
            <a:alphaModFix/>
          </a:blip>
          <a:srcRect b="5185" l="19305" r="21388" t="0"/>
          <a:stretch/>
        </p:blipFill>
        <p:spPr>
          <a:xfrm>
            <a:off x="7326510" y="1295400"/>
            <a:ext cx="1609923" cy="144780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241"/>
          <p:cNvSpPr txBox="1"/>
          <p:nvPr>
            <p:ph type="title"/>
          </p:nvPr>
        </p:nvSpPr>
        <p:spPr>
          <a:xfrm>
            <a:off x="375072" y="152400"/>
            <a:ext cx="82296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Garb0 v2.0</a:t>
            </a:r>
            <a:endParaRPr/>
          </a:p>
        </p:txBody>
      </p:sp>
      <p:pic>
        <p:nvPicPr>
          <p:cNvPr id="2653" name="Google Shape;2653;p241"/>
          <p:cNvPicPr preferRelativeResize="0"/>
          <p:nvPr/>
        </p:nvPicPr>
        <p:blipFill rotWithShape="1">
          <a:blip r:embed="rId3">
            <a:alphaModFix/>
          </a:blip>
          <a:srcRect b="0" l="0" r="0" t="0"/>
          <a:stretch/>
        </p:blipFill>
        <p:spPr>
          <a:xfrm>
            <a:off x="1524000" y="1292424"/>
            <a:ext cx="6019800" cy="5184576"/>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242"/>
          <p:cNvSpPr txBox="1"/>
          <p:nvPr>
            <p:ph type="title"/>
          </p:nvPr>
        </p:nvSpPr>
        <p:spPr>
          <a:xfrm>
            <a:off x="1221654" y="228600"/>
            <a:ext cx="7084145" cy="639762"/>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3600"/>
              <a:buFont typeface="Calibri"/>
              <a:buNone/>
            </a:pPr>
            <a:r>
              <a:rPr b="1" lang="en-US" sz="3600"/>
              <a:t>Garb0 Mobile APP (Android)</a:t>
            </a:r>
            <a:endParaRPr/>
          </a:p>
        </p:txBody>
      </p:sp>
      <p:pic>
        <p:nvPicPr>
          <p:cNvPr id="2659" name="Google Shape;2659;p242"/>
          <p:cNvPicPr preferRelativeResize="0"/>
          <p:nvPr/>
        </p:nvPicPr>
        <p:blipFill rotWithShape="1">
          <a:blip r:embed="rId3">
            <a:alphaModFix/>
          </a:blip>
          <a:srcRect b="0" l="0" r="0" t="0"/>
          <a:stretch/>
        </p:blipFill>
        <p:spPr>
          <a:xfrm>
            <a:off x="381000" y="1219200"/>
            <a:ext cx="8610600" cy="5257801"/>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243"/>
          <p:cNvSpPr txBox="1"/>
          <p:nvPr>
            <p:ph type="title"/>
          </p:nvPr>
        </p:nvSpPr>
        <p:spPr>
          <a:xfrm>
            <a:off x="457200" y="106017"/>
            <a:ext cx="8229600" cy="884583"/>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b="1" lang="en-US" sz="3600"/>
              <a:t>Garb0 Cloud</a:t>
            </a:r>
            <a:endParaRPr/>
          </a:p>
        </p:txBody>
      </p:sp>
      <p:pic>
        <p:nvPicPr>
          <p:cNvPr id="2665" name="Google Shape;2665;p243"/>
          <p:cNvPicPr preferRelativeResize="0"/>
          <p:nvPr/>
        </p:nvPicPr>
        <p:blipFill rotWithShape="1">
          <a:blip r:embed="rId3">
            <a:alphaModFix/>
          </a:blip>
          <a:srcRect b="9302" l="2762" r="4360" t="7756"/>
          <a:stretch/>
        </p:blipFill>
        <p:spPr>
          <a:xfrm>
            <a:off x="665921" y="1249017"/>
            <a:ext cx="8153399" cy="480059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9" name="Shape 2669"/>
        <p:cNvGrpSpPr/>
        <p:nvPr/>
      </p:nvGrpSpPr>
      <p:grpSpPr>
        <a:xfrm>
          <a:off x="0" y="0"/>
          <a:ext cx="0" cy="0"/>
          <a:chOff x="0" y="0"/>
          <a:chExt cx="0" cy="0"/>
        </a:xfrm>
      </p:grpSpPr>
      <p:sp>
        <p:nvSpPr>
          <p:cNvPr id="2670" name="Google Shape;2670;p24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Map&#10;&#10;Description automatically generated with medium confidence" id="2671" name="Google Shape;2671;p244"/>
          <p:cNvPicPr preferRelativeResize="0"/>
          <p:nvPr/>
        </p:nvPicPr>
        <p:blipFill rotWithShape="1">
          <a:blip r:embed="rId3">
            <a:alphaModFix/>
          </a:blip>
          <a:srcRect b="-2" l="13274" r="38557" t="0"/>
          <a:stretch/>
        </p:blipFill>
        <p:spPr>
          <a:xfrm>
            <a:off x="4123708" y="1301313"/>
            <a:ext cx="2166358" cy="2529942"/>
          </a:xfrm>
          <a:custGeom>
            <a:rect b="b" l="l" r="r" t="t"/>
            <a:pathLst>
              <a:path extrusionOk="0" h="2013116" w="2298408">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a:solidFill>
            <a:srgbClr val="ECECEC"/>
          </a:solidFill>
          <a:ln>
            <a:noFill/>
          </a:ln>
        </p:spPr>
      </p:pic>
      <p:sp>
        <p:nvSpPr>
          <p:cNvPr id="2672" name="Google Shape;2672;p244"/>
          <p:cNvSpPr txBox="1"/>
          <p:nvPr>
            <p:ph type="title"/>
          </p:nvPr>
        </p:nvSpPr>
        <p:spPr>
          <a:xfrm>
            <a:off x="6290066" y="2637739"/>
            <a:ext cx="2481316" cy="2267615"/>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chemeClr val="dk1"/>
              </a:buClr>
              <a:buSzPts val="3800"/>
              <a:buFont typeface="Calibri"/>
              <a:buNone/>
            </a:pPr>
            <a:r>
              <a:rPr lang="en-US" sz="3800">
                <a:solidFill>
                  <a:schemeClr val="dk1"/>
                </a:solidFill>
                <a:latin typeface="Calibri"/>
                <a:ea typeface="Calibri"/>
                <a:cs typeface="Calibri"/>
                <a:sym typeface="Calibri"/>
              </a:rPr>
              <a:t>Smart City: Dashboard</a:t>
            </a:r>
            <a:endParaRPr/>
          </a:p>
        </p:txBody>
      </p:sp>
      <p:pic>
        <p:nvPicPr>
          <p:cNvPr descr="Graphical user interface&#10;&#10;Description automatically generated" id="2673" name="Google Shape;2673;p244"/>
          <p:cNvPicPr preferRelativeResize="0"/>
          <p:nvPr/>
        </p:nvPicPr>
        <p:blipFill rotWithShape="1">
          <a:blip r:embed="rId4">
            <a:alphaModFix/>
          </a:blip>
          <a:srcRect b="2027" l="0" r="1" t="14162"/>
          <a:stretch/>
        </p:blipFill>
        <p:spPr>
          <a:xfrm>
            <a:off x="1" y="1"/>
            <a:ext cx="5211125" cy="2456679"/>
          </a:xfrm>
          <a:custGeom>
            <a:rect b="b" l="l" r="r" t="t"/>
            <a:pathLst>
              <a:path extrusionOk="0" h="2456679" w="6948167">
                <a:moveTo>
                  <a:pt x="6948167" y="603033"/>
                </a:moveTo>
                <a:lnTo>
                  <a:pt x="6948167" y="617220"/>
                </a:lnTo>
                <a:lnTo>
                  <a:pt x="6946213" y="610127"/>
                </a:lnTo>
                <a:close/>
                <a:moveTo>
                  <a:pt x="0" y="0"/>
                </a:moveTo>
                <a:lnTo>
                  <a:pt x="6766605" y="0"/>
                </a:lnTo>
                <a:lnTo>
                  <a:pt x="6638979" y="219780"/>
                </a:lnTo>
                <a:cubicBezTo>
                  <a:pt x="5552228" y="2091240"/>
                  <a:pt x="5552228" y="2091240"/>
                  <a:pt x="5552228" y="2091240"/>
                </a:cubicBezTo>
                <a:cubicBezTo>
                  <a:pt x="5429962" y="2317464"/>
                  <a:pt x="5185434" y="2456679"/>
                  <a:pt x="4932171" y="2456679"/>
                </a:cubicBezTo>
                <a:cubicBezTo>
                  <a:pt x="888708" y="2456679"/>
                  <a:pt x="888708" y="2456679"/>
                  <a:pt x="888708" y="2456679"/>
                </a:cubicBezTo>
                <a:cubicBezTo>
                  <a:pt x="626713" y="2456679"/>
                  <a:pt x="390917" y="2317464"/>
                  <a:pt x="259919" y="2091240"/>
                </a:cubicBezTo>
                <a:cubicBezTo>
                  <a:pt x="196877" y="1982206"/>
                  <a:pt x="135804" y="1876580"/>
                  <a:pt x="76640" y="1774254"/>
                </a:cubicBezTo>
                <a:lnTo>
                  <a:pt x="0" y="1641704"/>
                </a:lnTo>
                <a:close/>
              </a:path>
            </a:pathLst>
          </a:custGeom>
          <a:solidFill>
            <a:srgbClr val="ECECEC"/>
          </a:solidFill>
          <a:ln>
            <a:noFill/>
          </a:ln>
        </p:spPr>
      </p:pic>
      <p:pic>
        <p:nvPicPr>
          <p:cNvPr descr="Map&#10;&#10;Description automatically generated" id="2674" name="Google Shape;2674;p244"/>
          <p:cNvPicPr preferRelativeResize="0"/>
          <p:nvPr/>
        </p:nvPicPr>
        <p:blipFill rotWithShape="1">
          <a:blip r:embed="rId5">
            <a:alphaModFix/>
          </a:blip>
          <a:srcRect b="-3" l="13397" r="38434" t="0"/>
          <a:stretch/>
        </p:blipFill>
        <p:spPr>
          <a:xfrm>
            <a:off x="6037399" y="783232"/>
            <a:ext cx="1462169" cy="1707568"/>
          </a:xfrm>
          <a:custGeom>
            <a:rect b="b" l="l" r="r" t="t"/>
            <a:pathLst>
              <a:path extrusionOk="0" h="1707568" w="1949559">
                <a:moveTo>
                  <a:pt x="556214" y="0"/>
                </a:moveTo>
                <a:cubicBezTo>
                  <a:pt x="1395218" y="0"/>
                  <a:pt x="1395218" y="0"/>
                  <a:pt x="1395218" y="0"/>
                </a:cubicBezTo>
                <a:cubicBezTo>
                  <a:pt x="1437667" y="0"/>
                  <a:pt x="1492603" y="29611"/>
                  <a:pt x="1515075" y="66625"/>
                </a:cubicBezTo>
                <a:cubicBezTo>
                  <a:pt x="1934577" y="784692"/>
                  <a:pt x="1934577" y="784692"/>
                  <a:pt x="1934577" y="784692"/>
                </a:cubicBezTo>
                <a:cubicBezTo>
                  <a:pt x="1954553" y="824174"/>
                  <a:pt x="1954553" y="883396"/>
                  <a:pt x="1934577" y="922877"/>
                </a:cubicBezTo>
                <a:cubicBezTo>
                  <a:pt x="1515075" y="1640944"/>
                  <a:pt x="1515075" y="1640944"/>
                  <a:pt x="1515075" y="1640944"/>
                </a:cubicBezTo>
                <a:cubicBezTo>
                  <a:pt x="1492603" y="1677958"/>
                  <a:pt x="1437667" y="1707568"/>
                  <a:pt x="1395218" y="1707568"/>
                </a:cubicBezTo>
                <a:lnTo>
                  <a:pt x="556214" y="1707568"/>
                </a:lnTo>
                <a:cubicBezTo>
                  <a:pt x="511268" y="1707568"/>
                  <a:pt x="456334" y="1677958"/>
                  <a:pt x="436357" y="1640944"/>
                </a:cubicBezTo>
                <a:cubicBezTo>
                  <a:pt x="16856" y="922877"/>
                  <a:pt x="16856" y="922877"/>
                  <a:pt x="16856" y="922877"/>
                </a:cubicBezTo>
                <a:cubicBezTo>
                  <a:pt x="-5618" y="883396"/>
                  <a:pt x="-5618" y="824174"/>
                  <a:pt x="16856" y="784692"/>
                </a:cubicBezTo>
                <a:cubicBezTo>
                  <a:pt x="436357" y="66625"/>
                  <a:pt x="436357" y="66625"/>
                  <a:pt x="436357" y="66625"/>
                </a:cubicBezTo>
                <a:cubicBezTo>
                  <a:pt x="456334" y="29611"/>
                  <a:pt x="511268" y="0"/>
                  <a:pt x="556214" y="0"/>
                </a:cubicBezTo>
                <a:close/>
              </a:path>
            </a:pathLst>
          </a:custGeom>
          <a:solidFill>
            <a:srgbClr val="ECECEC"/>
          </a:solidFill>
          <a:ln>
            <a:noFill/>
          </a:ln>
        </p:spPr>
      </p:pic>
      <p:pic>
        <p:nvPicPr>
          <p:cNvPr descr="Map&#10;&#10;Description automatically generated" id="2675" name="Google Shape;2675;p244"/>
          <p:cNvPicPr preferRelativeResize="0"/>
          <p:nvPr/>
        </p:nvPicPr>
        <p:blipFill rotWithShape="1">
          <a:blip r:embed="rId6">
            <a:alphaModFix/>
          </a:blip>
          <a:srcRect b="-2" l="18103" r="5485" t="0"/>
          <a:stretch/>
        </p:blipFill>
        <p:spPr>
          <a:xfrm>
            <a:off x="1" y="2619612"/>
            <a:ext cx="5757430" cy="4238389"/>
          </a:xfrm>
          <a:custGeom>
            <a:rect b="b" l="l" r="r" t="t"/>
            <a:pathLst>
              <a:path extrusionOk="0" h="4238389" w="7676573">
                <a:moveTo>
                  <a:pt x="6948167" y="1839459"/>
                </a:moveTo>
                <a:lnTo>
                  <a:pt x="6948167" y="1853646"/>
                </a:lnTo>
                <a:lnTo>
                  <a:pt x="6946213" y="1846552"/>
                </a:lnTo>
                <a:close/>
                <a:moveTo>
                  <a:pt x="888708" y="0"/>
                </a:moveTo>
                <a:cubicBezTo>
                  <a:pt x="888708" y="0"/>
                  <a:pt x="888708" y="0"/>
                  <a:pt x="4932171" y="0"/>
                </a:cubicBezTo>
                <a:cubicBezTo>
                  <a:pt x="5185434" y="0"/>
                  <a:pt x="5429962" y="139215"/>
                  <a:pt x="5552228" y="365439"/>
                </a:cubicBezTo>
                <a:cubicBezTo>
                  <a:pt x="5552228" y="365439"/>
                  <a:pt x="5552228" y="365439"/>
                  <a:pt x="7578324" y="3854515"/>
                </a:cubicBezTo>
                <a:cubicBezTo>
                  <a:pt x="7643823" y="3963277"/>
                  <a:pt x="7676573" y="4087266"/>
                  <a:pt x="7676573" y="4211255"/>
                </a:cubicBezTo>
                <a:lnTo>
                  <a:pt x="7672952" y="4238389"/>
                </a:lnTo>
                <a:lnTo>
                  <a:pt x="0" y="4238389"/>
                </a:lnTo>
                <a:lnTo>
                  <a:pt x="0" y="814976"/>
                </a:lnTo>
                <a:lnTo>
                  <a:pt x="76640" y="682425"/>
                </a:lnTo>
                <a:cubicBezTo>
                  <a:pt x="135804" y="580099"/>
                  <a:pt x="196877" y="474473"/>
                  <a:pt x="259919" y="365439"/>
                </a:cubicBezTo>
                <a:cubicBezTo>
                  <a:pt x="390917" y="139215"/>
                  <a:pt x="626713" y="0"/>
                  <a:pt x="888708" y="0"/>
                </a:cubicBezTo>
                <a:close/>
              </a:path>
            </a:pathLst>
          </a:custGeom>
          <a:solidFill>
            <a:srgbClr val="ECECEC"/>
          </a:solidFill>
          <a:ln>
            <a:noFill/>
          </a:ln>
        </p:spPr>
      </p:pic>
      <p:sp>
        <p:nvSpPr>
          <p:cNvPr id="2676" name="Google Shape;2676;p244">
            <a:hlinkClick action="ppaction://hlinksldjump" r:id="rId7"/>
          </p:cNvPr>
          <p:cNvSpPr/>
          <p:nvPr/>
        </p:nvSpPr>
        <p:spPr>
          <a:xfrm>
            <a:off x="8305800" y="6248400"/>
            <a:ext cx="465582" cy="509016"/>
          </a:xfrm>
          <a:custGeom>
            <a:rect b="b" l="l" r="r" t="t"/>
            <a:pathLst>
              <a:path extrusionOk="0" h="120000" w="120000">
                <a:moveTo>
                  <a:pt x="0" y="0"/>
                </a:moveTo>
                <a:lnTo>
                  <a:pt x="120000" y="0"/>
                </a:lnTo>
                <a:lnTo>
                  <a:pt x="120000" y="120000"/>
                </a:lnTo>
                <a:lnTo>
                  <a:pt x="0" y="120000"/>
                </a:lnTo>
                <a:close/>
                <a:moveTo>
                  <a:pt x="15000" y="60000"/>
                </a:moveTo>
                <a:lnTo>
                  <a:pt x="105000" y="18840"/>
                </a:lnTo>
                <a:lnTo>
                  <a:pt x="105000" y="101160"/>
                </a:lnTo>
                <a:close/>
              </a:path>
              <a:path extrusionOk="0" fill="darken" h="120000" w="120000">
                <a:moveTo>
                  <a:pt x="15000" y="60000"/>
                </a:moveTo>
                <a:lnTo>
                  <a:pt x="105000" y="18840"/>
                </a:lnTo>
                <a:lnTo>
                  <a:pt x="105000" y="101160"/>
                </a:lnTo>
                <a:close/>
              </a:path>
              <a:path extrusionOk="0" fill="none" h="120000" w="120000">
                <a:moveTo>
                  <a:pt x="15000" y="60000"/>
                </a:moveTo>
                <a:lnTo>
                  <a:pt x="105000" y="18840"/>
                </a:lnTo>
                <a:lnTo>
                  <a:pt x="105000" y="101160"/>
                </a:lnTo>
                <a:close/>
              </a:path>
              <a:path extrusionOk="0" fill="none"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25"/>
          <p:cNvPicPr preferRelativeResize="0"/>
          <p:nvPr/>
        </p:nvPicPr>
        <p:blipFill rotWithShape="1">
          <a:blip r:embed="rId3">
            <a:alphaModFix/>
          </a:blip>
          <a:srcRect b="0" l="0" r="0" t="0"/>
          <a:stretch/>
        </p:blipFill>
        <p:spPr>
          <a:xfrm>
            <a:off x="819150" y="228600"/>
            <a:ext cx="7943850" cy="5957888"/>
          </a:xfrm>
          <a:prstGeom prst="rect">
            <a:avLst/>
          </a:prstGeom>
          <a:noFill/>
          <a:ln>
            <a:noFill/>
          </a:ln>
        </p:spPr>
      </p:pic>
      <p:sp>
        <p:nvSpPr>
          <p:cNvPr id="381" name="Google Shape;381;p25">
            <a:hlinkClick action="ppaction://hlinksldjump" r:id="rId4"/>
          </p:cNvPr>
          <p:cNvSpPr/>
          <p:nvPr/>
        </p:nvSpPr>
        <p:spPr>
          <a:xfrm>
            <a:off x="3461004" y="3657600"/>
            <a:ext cx="260604" cy="260604"/>
          </a:xfrm>
          <a:custGeom>
            <a:rect b="b" l="l" r="r" t="t"/>
            <a:pathLst>
              <a:path extrusionOk="0" h="120000" w="120000">
                <a:moveTo>
                  <a:pt x="0" y="0"/>
                </a:moveTo>
                <a:lnTo>
                  <a:pt x="120000" y="0"/>
                </a:lnTo>
                <a:lnTo>
                  <a:pt x="120000" y="120000"/>
                </a:lnTo>
                <a:lnTo>
                  <a:pt x="0" y="120000"/>
                </a:lnTo>
                <a:close/>
                <a:moveTo>
                  <a:pt x="105000" y="60000"/>
                </a:moveTo>
                <a:lnTo>
                  <a:pt x="15000" y="15000"/>
                </a:lnTo>
                <a:lnTo>
                  <a:pt x="15000" y="105000"/>
                </a:lnTo>
                <a:close/>
              </a:path>
              <a:path extrusionOk="0" fill="darken" h="120000" w="120000">
                <a:moveTo>
                  <a:pt x="105000" y="60000"/>
                </a:moveTo>
                <a:lnTo>
                  <a:pt x="15000" y="15000"/>
                </a:lnTo>
                <a:lnTo>
                  <a:pt x="15000" y="105000"/>
                </a:lnTo>
                <a:close/>
              </a:path>
              <a:path extrusionOk="0" fill="none" h="120000" w="120000">
                <a:moveTo>
                  <a:pt x="105000" y="60000"/>
                </a:moveTo>
                <a:lnTo>
                  <a:pt x="15000" y="105000"/>
                </a:lnTo>
                <a:lnTo>
                  <a:pt x="15000" y="15000"/>
                </a:lnTo>
                <a:close/>
              </a:path>
              <a:path extrusionOk="0" fill="none"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26"/>
          <p:cNvPicPr preferRelativeResize="0"/>
          <p:nvPr/>
        </p:nvPicPr>
        <p:blipFill rotWithShape="1">
          <a:blip r:embed="rId3">
            <a:alphaModFix/>
          </a:blip>
          <a:srcRect b="2151" l="0" r="0" t="0"/>
          <a:stretch/>
        </p:blipFill>
        <p:spPr>
          <a:xfrm>
            <a:off x="1219200" y="609600"/>
            <a:ext cx="7433428" cy="5958348"/>
          </a:xfrm>
          <a:prstGeom prst="rect">
            <a:avLst/>
          </a:prstGeom>
          <a:noFill/>
          <a:ln>
            <a:noFill/>
          </a:ln>
        </p:spPr>
      </p:pic>
      <p:sp>
        <p:nvSpPr>
          <p:cNvPr id="387" name="Google Shape;387;p26"/>
          <p:cNvSpPr txBox="1"/>
          <p:nvPr>
            <p:ph type="title"/>
          </p:nvPr>
        </p:nvSpPr>
        <p:spPr>
          <a:xfrm>
            <a:off x="0" y="46038"/>
            <a:ext cx="8229600" cy="487362"/>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Clr>
                <a:schemeClr val="dk1"/>
              </a:buClr>
              <a:buSzPts val="3200"/>
              <a:buFont typeface="Calibri"/>
              <a:buNone/>
            </a:pPr>
            <a:r>
              <a:rPr b="1" lang="en-US" sz="3200"/>
              <a:t>AND QUICKLY ADVANCING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7"/>
          <p:cNvSpPr txBox="1"/>
          <p:nvPr>
            <p:ph type="title"/>
          </p:nvPr>
        </p:nvSpPr>
        <p:spPr>
          <a:xfrm>
            <a:off x="526942" y="152400"/>
            <a:ext cx="8229600" cy="762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APP’s Popularity:2014</a:t>
            </a:r>
            <a:endParaRPr/>
          </a:p>
        </p:txBody>
      </p:sp>
      <p:pic>
        <p:nvPicPr>
          <p:cNvPr descr="Image result" id="393" name="Google Shape;393;p27"/>
          <p:cNvPicPr preferRelativeResize="0"/>
          <p:nvPr/>
        </p:nvPicPr>
        <p:blipFill rotWithShape="1">
          <a:blip r:embed="rId3">
            <a:alphaModFix/>
          </a:blip>
          <a:srcRect b="0" l="0" r="0" t="0"/>
          <a:stretch/>
        </p:blipFill>
        <p:spPr>
          <a:xfrm>
            <a:off x="609600" y="1066800"/>
            <a:ext cx="8077200" cy="4972133"/>
          </a:xfrm>
          <a:prstGeom prst="rect">
            <a:avLst/>
          </a:prstGeom>
          <a:noFill/>
          <a:ln>
            <a:noFill/>
          </a:ln>
        </p:spPr>
      </p:pic>
      <p:sp>
        <p:nvSpPr>
          <p:cNvPr id="394" name="Google Shape;394;p27"/>
          <p:cNvSpPr/>
          <p:nvPr/>
        </p:nvSpPr>
        <p:spPr>
          <a:xfrm>
            <a:off x="2529840" y="6374844"/>
            <a:ext cx="6629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70C0"/>
                </a:solidFill>
                <a:latin typeface="Calibri"/>
                <a:ea typeface="Calibri"/>
                <a:cs typeface="Calibri"/>
                <a:sym typeface="Calibri"/>
              </a:rPr>
              <a:t>Source:</a:t>
            </a:r>
            <a:r>
              <a:rPr i="1" lang="en-US" sz="1800">
                <a:solidFill>
                  <a:srgbClr val="7F7F7F"/>
                </a:solidFill>
                <a:latin typeface="Calibri"/>
                <a:ea typeface="Calibri"/>
                <a:cs typeface="Calibri"/>
                <a:sym typeface="Calibri"/>
              </a:rPr>
              <a:t> </a:t>
            </a:r>
            <a:r>
              <a:rPr lang="en-US" sz="1800">
                <a:solidFill>
                  <a:srgbClr val="7F7F7F"/>
                </a:solidFill>
                <a:latin typeface="Calibri"/>
                <a:ea typeface="Calibri"/>
                <a:cs typeface="Calibri"/>
                <a:sym typeface="Calibri"/>
              </a:rPr>
              <a:t>https://iot-analytics.com/10-internet-of-things-applications/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8"/>
          <p:cNvSpPr txBox="1"/>
          <p:nvPr>
            <p:ph type="title"/>
          </p:nvPr>
        </p:nvSpPr>
        <p:spPr>
          <a:xfrm>
            <a:off x="521646" y="152400"/>
            <a:ext cx="8229600" cy="7159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APP’s Popularity:2015</a:t>
            </a:r>
            <a:endParaRPr/>
          </a:p>
        </p:txBody>
      </p:sp>
      <p:pic>
        <p:nvPicPr>
          <p:cNvPr descr="Image result" id="400" name="Google Shape;400;p28"/>
          <p:cNvPicPr preferRelativeResize="0"/>
          <p:nvPr/>
        </p:nvPicPr>
        <p:blipFill rotWithShape="1">
          <a:blip r:embed="rId3">
            <a:alphaModFix/>
          </a:blip>
          <a:srcRect b="0" l="0" r="0" t="0"/>
          <a:stretch/>
        </p:blipFill>
        <p:spPr>
          <a:xfrm>
            <a:off x="1371600" y="1073165"/>
            <a:ext cx="7139292" cy="4946635"/>
          </a:xfrm>
          <a:prstGeom prst="rect">
            <a:avLst/>
          </a:prstGeom>
          <a:noFill/>
          <a:ln>
            <a:noFill/>
          </a:ln>
        </p:spPr>
      </p:pic>
      <p:sp>
        <p:nvSpPr>
          <p:cNvPr id="401" name="Google Shape;401;p28"/>
          <p:cNvSpPr/>
          <p:nvPr/>
        </p:nvSpPr>
        <p:spPr>
          <a:xfrm>
            <a:off x="2529840" y="6374844"/>
            <a:ext cx="6629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70C0"/>
                </a:solidFill>
                <a:latin typeface="Calibri"/>
                <a:ea typeface="Calibri"/>
                <a:cs typeface="Calibri"/>
                <a:sym typeface="Calibri"/>
              </a:rPr>
              <a:t>Source:</a:t>
            </a:r>
            <a:r>
              <a:rPr i="1" lang="en-US" sz="1800">
                <a:solidFill>
                  <a:srgbClr val="7F7F7F"/>
                </a:solidFill>
                <a:latin typeface="Calibri"/>
                <a:ea typeface="Calibri"/>
                <a:cs typeface="Calibri"/>
                <a:sym typeface="Calibri"/>
              </a:rPr>
              <a:t> </a:t>
            </a:r>
            <a:r>
              <a:rPr lang="en-US" sz="1800">
                <a:solidFill>
                  <a:srgbClr val="7F7F7F"/>
                </a:solidFill>
                <a:latin typeface="Calibri"/>
                <a:ea typeface="Calibri"/>
                <a:cs typeface="Calibri"/>
                <a:sym typeface="Calibri"/>
              </a:rPr>
              <a:t>https://iot-analytics.com/10-internet-of-things-applications/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9"/>
          <p:cNvSpPr txBox="1"/>
          <p:nvPr>
            <p:ph type="title"/>
          </p:nvPr>
        </p:nvSpPr>
        <p:spPr>
          <a:xfrm>
            <a:off x="457200" y="0"/>
            <a:ext cx="8229600" cy="762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Segment Popularity: 2016</a:t>
            </a:r>
            <a:endParaRPr/>
          </a:p>
        </p:txBody>
      </p:sp>
      <p:pic>
        <p:nvPicPr>
          <p:cNvPr descr="https://iot-analytics.com/wp/wp-content/uploads/2016/08/List-of-640-IoT-projects-min.png" id="407" name="Google Shape;407;p29"/>
          <p:cNvPicPr preferRelativeResize="0"/>
          <p:nvPr/>
        </p:nvPicPr>
        <p:blipFill rotWithShape="1">
          <a:blip r:embed="rId3">
            <a:alphaModFix/>
          </a:blip>
          <a:srcRect b="0" l="0" r="0" t="0"/>
          <a:stretch/>
        </p:blipFill>
        <p:spPr>
          <a:xfrm>
            <a:off x="304800" y="914400"/>
            <a:ext cx="8621486" cy="5273230"/>
          </a:xfrm>
          <a:prstGeom prst="rect">
            <a:avLst/>
          </a:prstGeom>
          <a:noFill/>
          <a:ln>
            <a:noFill/>
          </a:ln>
        </p:spPr>
      </p:pic>
      <p:sp>
        <p:nvSpPr>
          <p:cNvPr id="408" name="Google Shape;408;p29"/>
          <p:cNvSpPr/>
          <p:nvPr/>
        </p:nvSpPr>
        <p:spPr>
          <a:xfrm>
            <a:off x="1357086" y="6315279"/>
            <a:ext cx="7772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0070C0"/>
                </a:solidFill>
                <a:latin typeface="Calibri"/>
                <a:ea typeface="Calibri"/>
                <a:cs typeface="Calibri"/>
                <a:sym typeface="Calibri"/>
              </a:rPr>
              <a:t>Source:</a:t>
            </a:r>
            <a:r>
              <a:rPr i="1" lang="en-US" sz="1800">
                <a:solidFill>
                  <a:srgbClr val="7F7F7F"/>
                </a:solidFill>
                <a:latin typeface="Calibri"/>
                <a:ea typeface="Calibri"/>
                <a:cs typeface="Calibri"/>
                <a:sym typeface="Calibri"/>
              </a:rPr>
              <a:t> </a:t>
            </a:r>
            <a:r>
              <a:rPr lang="en-US" sz="1800">
                <a:solidFill>
                  <a:srgbClr val="7F7F7F"/>
                </a:solidFill>
                <a:latin typeface="Calibri"/>
                <a:ea typeface="Calibri"/>
                <a:cs typeface="Calibri"/>
                <a:sym typeface="Calibri"/>
              </a:rPr>
              <a:t>https://iot-analytics.com/top-10-iot-project-application-areas-q3-2016/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3"/>
          <p:cNvGrpSpPr/>
          <p:nvPr/>
        </p:nvGrpSpPr>
        <p:grpSpPr>
          <a:xfrm>
            <a:off x="83520" y="2073818"/>
            <a:ext cx="8709120" cy="2986874"/>
            <a:chOff x="92075" y="2286000"/>
            <a:chExt cx="9601200" cy="3292475"/>
          </a:xfrm>
        </p:grpSpPr>
        <p:pic>
          <p:nvPicPr>
            <p:cNvPr id="201" name="Google Shape;201;p3"/>
            <p:cNvPicPr preferRelativeResize="0"/>
            <p:nvPr/>
          </p:nvPicPr>
          <p:blipFill rotWithShape="1">
            <a:blip r:embed="rId3">
              <a:alphaModFix/>
            </a:blip>
            <a:srcRect b="27920" l="6093" r="2861" t="15840"/>
            <a:stretch/>
          </p:blipFill>
          <p:spPr>
            <a:xfrm>
              <a:off x="92075" y="2286000"/>
              <a:ext cx="9601200" cy="3292475"/>
            </a:xfrm>
            <a:prstGeom prst="rect">
              <a:avLst/>
            </a:prstGeom>
            <a:noFill/>
            <a:ln>
              <a:noFill/>
            </a:ln>
          </p:spPr>
        </p:pic>
        <p:sp>
          <p:nvSpPr>
            <p:cNvPr id="202" name="Google Shape;202;p3"/>
            <p:cNvSpPr txBox="1"/>
            <p:nvPr/>
          </p:nvSpPr>
          <p:spPr>
            <a:xfrm>
              <a:off x="4480290" y="5108066"/>
              <a:ext cx="1430018" cy="4071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2000 - 2010</a:t>
              </a:r>
              <a:endParaRPr/>
            </a:p>
          </p:txBody>
        </p:sp>
        <p:sp>
          <p:nvSpPr>
            <p:cNvPr id="203" name="Google Shape;203;p3"/>
            <p:cNvSpPr txBox="1"/>
            <p:nvPr/>
          </p:nvSpPr>
          <p:spPr>
            <a:xfrm>
              <a:off x="6160355" y="5108066"/>
              <a:ext cx="1430018" cy="4071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2010 - 2020</a:t>
              </a:r>
              <a:endParaRPr/>
            </a:p>
          </p:txBody>
        </p:sp>
        <p:sp>
          <p:nvSpPr>
            <p:cNvPr id="204" name="Google Shape;204;p3"/>
            <p:cNvSpPr txBox="1"/>
            <p:nvPr/>
          </p:nvSpPr>
          <p:spPr>
            <a:xfrm>
              <a:off x="7832582" y="5108066"/>
              <a:ext cx="1700612" cy="4071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2020 - beyond</a:t>
              </a:r>
              <a:endParaRPr/>
            </a:p>
          </p:txBody>
        </p:sp>
        <p:sp>
          <p:nvSpPr>
            <p:cNvPr id="205" name="Google Shape;205;p3"/>
            <p:cNvSpPr txBox="1"/>
            <p:nvPr/>
          </p:nvSpPr>
          <p:spPr>
            <a:xfrm>
              <a:off x="2808064" y="5108066"/>
              <a:ext cx="1430018" cy="4071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1995 - 2000</a:t>
              </a:r>
              <a:endParaRPr/>
            </a:p>
          </p:txBody>
        </p:sp>
        <p:sp>
          <p:nvSpPr>
            <p:cNvPr id="206" name="Google Shape;206;p3"/>
            <p:cNvSpPr txBox="1"/>
            <p:nvPr/>
          </p:nvSpPr>
          <p:spPr>
            <a:xfrm>
              <a:off x="1134832" y="5101523"/>
              <a:ext cx="1430018" cy="4071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1969 - 1995</a:t>
              </a:r>
              <a:endParaRPr/>
            </a:p>
          </p:txBody>
        </p:sp>
      </p:grpSp>
      <p:sp>
        <p:nvSpPr>
          <p:cNvPr id="207" name="Google Shape;207;p3"/>
          <p:cNvSpPr txBox="1"/>
          <p:nvPr>
            <p:ph type="title"/>
          </p:nvPr>
        </p:nvSpPr>
        <p:spPr>
          <a:xfrm>
            <a:off x="456697" y="98857"/>
            <a:ext cx="8230607"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The Internet Evolution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descr="http://braingrid.io/wp-content/uploads/2016/04/periodic-table.jpg" id="413" name="Google Shape;413;p30"/>
          <p:cNvPicPr preferRelativeResize="0"/>
          <p:nvPr/>
        </p:nvPicPr>
        <p:blipFill rotWithShape="1">
          <a:blip r:embed="rId3">
            <a:alphaModFix/>
          </a:blip>
          <a:srcRect b="0" l="0" r="0" t="10424"/>
          <a:stretch/>
        </p:blipFill>
        <p:spPr>
          <a:xfrm>
            <a:off x="40410" y="1143000"/>
            <a:ext cx="9073110" cy="5369560"/>
          </a:xfrm>
          <a:prstGeom prst="rect">
            <a:avLst/>
          </a:prstGeom>
          <a:noFill/>
          <a:ln>
            <a:noFill/>
          </a:ln>
        </p:spPr>
      </p:pic>
      <p:pic>
        <p:nvPicPr>
          <p:cNvPr id="414" name="Google Shape;414;p30"/>
          <p:cNvPicPr preferRelativeResize="0"/>
          <p:nvPr/>
        </p:nvPicPr>
        <p:blipFill rotWithShape="1">
          <a:blip r:embed="rId4">
            <a:alphaModFix/>
          </a:blip>
          <a:srcRect b="0" l="0" r="0" t="0"/>
          <a:stretch/>
        </p:blipFill>
        <p:spPr>
          <a:xfrm>
            <a:off x="2631440" y="152400"/>
            <a:ext cx="3850640" cy="5441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1"/>
          <p:cNvSpPr/>
          <p:nvPr/>
        </p:nvSpPr>
        <p:spPr>
          <a:xfrm>
            <a:off x="0" y="609600"/>
            <a:ext cx="9144000" cy="1066800"/>
          </a:xfrm>
          <a:prstGeom prst="rect">
            <a:avLst/>
          </a:prstGeom>
          <a:solidFill>
            <a:srgbClr val="FF99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31"/>
          <p:cNvSpPr txBox="1"/>
          <p:nvPr>
            <p:ph type="title"/>
          </p:nvPr>
        </p:nvSpPr>
        <p:spPr>
          <a:xfrm>
            <a:off x="457200" y="609600"/>
            <a:ext cx="8229600" cy="10668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93617"/>
              <a:buFont typeface="Calibri"/>
              <a:buNone/>
            </a:pPr>
            <a:br>
              <a:rPr b="1" lang="en-US"/>
            </a:br>
            <a:r>
              <a:rPr b="1" lang="en-US" sz="4700">
                <a:solidFill>
                  <a:schemeClr val="lt1"/>
                </a:solidFill>
              </a:rPr>
              <a:t>YOUR BODY</a:t>
            </a:r>
            <a:br>
              <a:rPr i="1" lang="en-US" sz="4700">
                <a:solidFill>
                  <a:schemeClr val="lt1"/>
                </a:solidFill>
              </a:rPr>
            </a:br>
            <a:endParaRPr sz="4700">
              <a:solidFill>
                <a:schemeClr val="lt1"/>
              </a:solidFill>
            </a:endParaRPr>
          </a:p>
        </p:txBody>
      </p:sp>
      <p:pic>
        <p:nvPicPr>
          <p:cNvPr id="421" name="Google Shape;421;p31"/>
          <p:cNvPicPr preferRelativeResize="0"/>
          <p:nvPr>
            <p:ph idx="1" type="body"/>
          </p:nvPr>
        </p:nvPicPr>
        <p:blipFill rotWithShape="1">
          <a:blip r:embed="rId3">
            <a:alphaModFix/>
          </a:blip>
          <a:srcRect b="0" l="0" r="0" t="0"/>
          <a:stretch/>
        </p:blipFill>
        <p:spPr>
          <a:xfrm>
            <a:off x="1" y="2519363"/>
            <a:ext cx="9144000" cy="1824037"/>
          </a:xfrm>
          <a:prstGeom prst="rect">
            <a:avLst/>
          </a:prstGeom>
          <a:noFill/>
          <a:ln>
            <a:noFill/>
          </a:ln>
        </p:spPr>
      </p:pic>
      <p:sp>
        <p:nvSpPr>
          <p:cNvPr id="422" name="Google Shape;422;p31"/>
          <p:cNvSpPr/>
          <p:nvPr/>
        </p:nvSpPr>
        <p:spPr>
          <a:xfrm>
            <a:off x="3200400" y="5024763"/>
            <a:ext cx="3059816" cy="461637"/>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Sensors + Connectivity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32"/>
          <p:cNvPicPr preferRelativeResize="0"/>
          <p:nvPr>
            <p:ph idx="1" type="body"/>
          </p:nvPr>
        </p:nvPicPr>
        <p:blipFill rotWithShape="1">
          <a:blip r:embed="rId3">
            <a:alphaModFix/>
          </a:blip>
          <a:srcRect b="0" l="0" r="0" t="0"/>
          <a:stretch/>
        </p:blipFill>
        <p:spPr>
          <a:xfrm>
            <a:off x="3008261" y="2590800"/>
            <a:ext cx="3378200" cy="2133600"/>
          </a:xfrm>
          <a:prstGeom prst="rect">
            <a:avLst/>
          </a:prstGeom>
          <a:noFill/>
          <a:ln>
            <a:noFill/>
          </a:ln>
        </p:spPr>
      </p:pic>
      <p:pic>
        <p:nvPicPr>
          <p:cNvPr id="428" name="Google Shape;428;p32"/>
          <p:cNvPicPr preferRelativeResize="0"/>
          <p:nvPr/>
        </p:nvPicPr>
        <p:blipFill rotWithShape="1">
          <a:blip r:embed="rId4">
            <a:alphaModFix/>
          </a:blip>
          <a:srcRect b="0" l="0" r="0" t="0"/>
          <a:stretch/>
        </p:blipFill>
        <p:spPr>
          <a:xfrm>
            <a:off x="3581400" y="381000"/>
            <a:ext cx="2131017" cy="838200"/>
          </a:xfrm>
          <a:prstGeom prst="rect">
            <a:avLst/>
          </a:prstGeom>
          <a:noFill/>
          <a:ln>
            <a:noFill/>
          </a:ln>
        </p:spPr>
      </p:pic>
      <p:sp>
        <p:nvSpPr>
          <p:cNvPr id="429" name="Google Shape;429;p32"/>
          <p:cNvSpPr/>
          <p:nvPr/>
        </p:nvSpPr>
        <p:spPr>
          <a:xfrm>
            <a:off x="506361" y="5029200"/>
            <a:ext cx="8382000" cy="923301"/>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Aimed at helping to prevent SIDS, the Mimo monitor is a new kind of infant monitor that provides parents with real-time information about their baby's breathing, skin temperature, body position, and activity level on their smartphones.</a:t>
            </a:r>
            <a:endParaRPr/>
          </a:p>
        </p:txBody>
      </p:sp>
      <p:sp>
        <p:nvSpPr>
          <p:cNvPr id="430" name="Google Shape;430;p32"/>
          <p:cNvSpPr/>
          <p:nvPr/>
        </p:nvSpPr>
        <p:spPr>
          <a:xfrm>
            <a:off x="1410220" y="1752600"/>
            <a:ext cx="2475983"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CHECK ON THE BABY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33"/>
          <p:cNvPicPr preferRelativeResize="0"/>
          <p:nvPr>
            <p:ph idx="1" type="body"/>
          </p:nvPr>
        </p:nvPicPr>
        <p:blipFill rotWithShape="1">
          <a:blip r:embed="rId3">
            <a:alphaModFix/>
          </a:blip>
          <a:srcRect b="0" l="0" r="0" t="0"/>
          <a:stretch/>
        </p:blipFill>
        <p:spPr>
          <a:xfrm>
            <a:off x="3097160" y="2667000"/>
            <a:ext cx="3002930" cy="1896587"/>
          </a:xfrm>
          <a:prstGeom prst="rect">
            <a:avLst/>
          </a:prstGeom>
          <a:noFill/>
          <a:ln>
            <a:noFill/>
          </a:ln>
        </p:spPr>
      </p:pic>
      <p:sp>
        <p:nvSpPr>
          <p:cNvPr id="436" name="Google Shape;436;p33"/>
          <p:cNvSpPr/>
          <p:nvPr/>
        </p:nvSpPr>
        <p:spPr>
          <a:xfrm>
            <a:off x="1066802" y="1981200"/>
            <a:ext cx="3380032" cy="369304"/>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REMEMBER TO TAKE YOUR MEDS</a:t>
            </a:r>
            <a:endParaRPr/>
          </a:p>
        </p:txBody>
      </p:sp>
      <p:sp>
        <p:nvSpPr>
          <p:cNvPr id="437" name="Google Shape;437;p33"/>
          <p:cNvSpPr/>
          <p:nvPr/>
        </p:nvSpPr>
        <p:spPr>
          <a:xfrm>
            <a:off x="838200" y="4944070"/>
            <a:ext cx="7848600" cy="92333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GlowCaps fit prescription bottles and via a wireless chip provide services that help people stick with their prescription regimen; from reminder messages, all the way to refill and doctor coordination.</a:t>
            </a:r>
            <a:endParaRPr/>
          </a:p>
        </p:txBody>
      </p:sp>
      <p:pic>
        <p:nvPicPr>
          <p:cNvPr id="438" name="Google Shape;438;p33"/>
          <p:cNvPicPr preferRelativeResize="0"/>
          <p:nvPr/>
        </p:nvPicPr>
        <p:blipFill rotWithShape="1">
          <a:blip r:embed="rId4">
            <a:alphaModFix/>
          </a:blip>
          <a:srcRect b="29654" l="7951" r="69166" t="25615"/>
          <a:stretch/>
        </p:blipFill>
        <p:spPr>
          <a:xfrm>
            <a:off x="3124199" y="530942"/>
            <a:ext cx="2623617" cy="68825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sp>
        <p:nvSpPr>
          <p:cNvPr id="443" name="Google Shape;443;p34"/>
          <p:cNvSpPr txBox="1"/>
          <p:nvPr>
            <p:ph type="title"/>
          </p:nvPr>
        </p:nvSpPr>
        <p:spPr>
          <a:xfrm>
            <a:off x="457200" y="274638"/>
            <a:ext cx="8229600" cy="7159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b="1" lang="en-US" sz="3600"/>
              <a:t>Health Trackers</a:t>
            </a:r>
            <a:endParaRPr/>
          </a:p>
        </p:txBody>
      </p:sp>
      <p:pic>
        <p:nvPicPr>
          <p:cNvPr id="444" name="Google Shape;444;p34"/>
          <p:cNvPicPr preferRelativeResize="0"/>
          <p:nvPr>
            <p:ph idx="1" type="body"/>
          </p:nvPr>
        </p:nvPicPr>
        <p:blipFill rotWithShape="1">
          <a:blip r:embed="rId3">
            <a:alphaModFix/>
          </a:blip>
          <a:srcRect b="0" l="0" r="0" t="0"/>
          <a:stretch/>
        </p:blipFill>
        <p:spPr>
          <a:xfrm>
            <a:off x="3925843" y="2286000"/>
            <a:ext cx="3257545" cy="2057397"/>
          </a:xfrm>
          <a:prstGeom prst="rect">
            <a:avLst/>
          </a:prstGeom>
          <a:noFill/>
          <a:ln>
            <a:noFill/>
          </a:ln>
        </p:spPr>
      </p:pic>
      <p:sp>
        <p:nvSpPr>
          <p:cNvPr id="445" name="Google Shape;445;p34"/>
          <p:cNvSpPr/>
          <p:nvPr/>
        </p:nvSpPr>
        <p:spPr>
          <a:xfrm>
            <a:off x="897194" y="1729233"/>
            <a:ext cx="3050772"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TRACK YOUR ACTIVITY LEVELS</a:t>
            </a:r>
            <a:endParaRPr/>
          </a:p>
        </p:txBody>
      </p:sp>
      <p:sp>
        <p:nvSpPr>
          <p:cNvPr id="446" name="Google Shape;446;p34"/>
          <p:cNvSpPr/>
          <p:nvPr/>
        </p:nvSpPr>
        <p:spPr>
          <a:xfrm>
            <a:off x="457200" y="4791150"/>
            <a:ext cx="8382000" cy="1200300"/>
          </a:xfrm>
          <a:prstGeom prst="rect">
            <a:avLst/>
          </a:prstGeom>
          <a:noFill/>
          <a:ln>
            <a:noFill/>
          </a:ln>
        </p:spPr>
        <p:txBody>
          <a:bodyPr anchorCtr="0" anchor="t" bIns="45700" lIns="91400" spcFirstLastPara="1" rIns="91400"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Using your smartphone's range of sensors (Accelerometer, Gyro, Video, Proximity, Compass, GPS, etc) and connectivity options (Cell, WiFi, Bluetooth, NFC, etc) you have a well equipped Internet of Things device in your pocket that can automatically monitor your movements, location, and workouts throughout the day.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pic>
        <p:nvPicPr>
          <p:cNvPr id="451" name="Google Shape;451;p35"/>
          <p:cNvPicPr preferRelativeResize="0"/>
          <p:nvPr/>
        </p:nvPicPr>
        <p:blipFill rotWithShape="1">
          <a:blip r:embed="rId3">
            <a:alphaModFix/>
          </a:blip>
          <a:srcRect b="0" l="0" r="0" t="0"/>
          <a:stretch/>
        </p:blipFill>
        <p:spPr>
          <a:xfrm>
            <a:off x="1" y="1161660"/>
            <a:ext cx="9162660" cy="5715001"/>
          </a:xfrm>
          <a:prstGeom prst="rect">
            <a:avLst/>
          </a:prstGeom>
          <a:noFill/>
          <a:ln>
            <a:noFill/>
          </a:ln>
        </p:spPr>
      </p:pic>
      <p:pic>
        <p:nvPicPr>
          <p:cNvPr descr="https://huginnovations.files.wordpress.com/2016/04/hug_logo_for-blog.png?w=300" id="452" name="Google Shape;452;p35"/>
          <p:cNvPicPr preferRelativeResize="0"/>
          <p:nvPr/>
        </p:nvPicPr>
        <p:blipFill rotWithShape="1">
          <a:blip r:embed="rId4">
            <a:alphaModFix/>
          </a:blip>
          <a:srcRect b="9551" l="7250" r="7853" t="8653"/>
          <a:stretch/>
        </p:blipFill>
        <p:spPr>
          <a:xfrm>
            <a:off x="4052034" y="1"/>
            <a:ext cx="1186346" cy="11429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6" name="Shape 456"/>
        <p:cNvGrpSpPr/>
        <p:nvPr/>
      </p:nvGrpSpPr>
      <p:grpSpPr>
        <a:xfrm>
          <a:off x="0" y="0"/>
          <a:ext cx="0" cy="0"/>
          <a:chOff x="0" y="0"/>
          <a:chExt cx="0" cy="0"/>
        </a:xfrm>
      </p:grpSpPr>
      <p:pic>
        <p:nvPicPr>
          <p:cNvPr id="457" name="Google Shape;457;p36"/>
          <p:cNvPicPr preferRelativeResize="0"/>
          <p:nvPr>
            <p:ph idx="1" type="body"/>
          </p:nvPr>
        </p:nvPicPr>
        <p:blipFill rotWithShape="1">
          <a:blip r:embed="rId3">
            <a:alphaModFix/>
          </a:blip>
          <a:srcRect b="0" l="0" r="0" t="0"/>
          <a:stretch/>
        </p:blipFill>
        <p:spPr>
          <a:xfrm>
            <a:off x="3352800" y="2514600"/>
            <a:ext cx="3257550" cy="2057400"/>
          </a:xfrm>
          <a:prstGeom prst="rect">
            <a:avLst/>
          </a:prstGeom>
          <a:noFill/>
          <a:ln>
            <a:noFill/>
          </a:ln>
        </p:spPr>
      </p:pic>
      <p:sp>
        <p:nvSpPr>
          <p:cNvPr id="458" name="Google Shape;458;p36"/>
          <p:cNvSpPr/>
          <p:nvPr/>
        </p:nvSpPr>
        <p:spPr>
          <a:xfrm>
            <a:off x="958647" y="1720334"/>
            <a:ext cx="4301114"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GET THE MOST OUT OF YOUR MEDICATION</a:t>
            </a:r>
            <a:endParaRPr/>
          </a:p>
        </p:txBody>
      </p:sp>
      <p:sp>
        <p:nvSpPr>
          <p:cNvPr id="459" name="Google Shape;459;p36"/>
          <p:cNvSpPr/>
          <p:nvPr/>
        </p:nvSpPr>
        <p:spPr>
          <a:xfrm>
            <a:off x="720213" y="4800600"/>
            <a:ext cx="8001000" cy="1477299"/>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Proteus ingestible pill sensor is powered by contact with your stomach fluid and communicates a signal that determines the timing of when you took your meds and the identity of the pill. This information is transferred to a patch worn on the skin to be logged for you and your doctor's reference. Heart rate, body position and activity can also be detected.</a:t>
            </a:r>
            <a:endParaRPr/>
          </a:p>
        </p:txBody>
      </p:sp>
      <p:pic>
        <p:nvPicPr>
          <p:cNvPr id="460" name="Google Shape;460;p36"/>
          <p:cNvPicPr preferRelativeResize="0"/>
          <p:nvPr/>
        </p:nvPicPr>
        <p:blipFill rotWithShape="1">
          <a:blip r:embed="rId4">
            <a:alphaModFix/>
          </a:blip>
          <a:srcRect b="32131" l="0" r="0" t="35735"/>
          <a:stretch/>
        </p:blipFill>
        <p:spPr>
          <a:xfrm>
            <a:off x="2895600" y="381000"/>
            <a:ext cx="2719024" cy="87030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 name="Shape 464"/>
        <p:cNvGrpSpPr/>
        <p:nvPr/>
      </p:nvGrpSpPr>
      <p:grpSpPr>
        <a:xfrm>
          <a:off x="0" y="0"/>
          <a:ext cx="0" cy="0"/>
          <a:chOff x="0" y="0"/>
          <a:chExt cx="0" cy="0"/>
        </a:xfrm>
      </p:grpSpPr>
      <p:pic>
        <p:nvPicPr>
          <p:cNvPr id="465" name="Google Shape;465;p37"/>
          <p:cNvPicPr preferRelativeResize="0"/>
          <p:nvPr>
            <p:ph idx="1" type="body"/>
          </p:nvPr>
        </p:nvPicPr>
        <p:blipFill rotWithShape="1">
          <a:blip r:embed="rId3">
            <a:alphaModFix/>
          </a:blip>
          <a:srcRect b="0" l="0" r="0" t="0"/>
          <a:stretch/>
        </p:blipFill>
        <p:spPr>
          <a:xfrm>
            <a:off x="3352800" y="2438400"/>
            <a:ext cx="3257550" cy="2057400"/>
          </a:xfrm>
          <a:prstGeom prst="rect">
            <a:avLst/>
          </a:prstGeom>
          <a:noFill/>
          <a:ln>
            <a:noFill/>
          </a:ln>
        </p:spPr>
      </p:pic>
      <p:sp>
        <p:nvSpPr>
          <p:cNvPr id="466" name="Google Shape;466;p37"/>
          <p:cNvSpPr/>
          <p:nvPr/>
        </p:nvSpPr>
        <p:spPr>
          <a:xfrm>
            <a:off x="761595" y="1600200"/>
            <a:ext cx="3877280"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MONITOR AN AGING FAMILY MEMBER</a:t>
            </a:r>
            <a:endParaRPr/>
          </a:p>
        </p:txBody>
      </p:sp>
      <p:sp>
        <p:nvSpPr>
          <p:cNvPr id="467" name="Google Shape;467;p37"/>
          <p:cNvSpPr/>
          <p:nvPr/>
        </p:nvSpPr>
        <p:spPr>
          <a:xfrm>
            <a:off x="464574" y="4724400"/>
            <a:ext cx="8382000" cy="12003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Using a wearable alarm button and other discrete wireless sensors placed around the home, the BeClose system can track your loved one's daily routine and give you peace of mind for their safety by alerting you to any serious disruptions detected in their normal schedule.</a:t>
            </a:r>
            <a:endParaRPr/>
          </a:p>
        </p:txBody>
      </p:sp>
      <p:pic>
        <p:nvPicPr>
          <p:cNvPr id="468" name="Google Shape;468;p37"/>
          <p:cNvPicPr preferRelativeResize="0"/>
          <p:nvPr/>
        </p:nvPicPr>
        <p:blipFill rotWithShape="1">
          <a:blip r:embed="rId4">
            <a:alphaModFix/>
          </a:blip>
          <a:srcRect b="0" l="0" r="0" t="0"/>
          <a:stretch/>
        </p:blipFill>
        <p:spPr>
          <a:xfrm>
            <a:off x="1834223" y="457200"/>
            <a:ext cx="4908755" cy="83199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2" name="Shape 472"/>
        <p:cNvGrpSpPr/>
        <p:nvPr/>
      </p:nvGrpSpPr>
      <p:grpSpPr>
        <a:xfrm>
          <a:off x="0" y="0"/>
          <a:ext cx="0" cy="0"/>
          <a:chOff x="0" y="0"/>
          <a:chExt cx="0" cy="0"/>
        </a:xfrm>
      </p:grpSpPr>
      <p:pic>
        <p:nvPicPr>
          <p:cNvPr id="473" name="Google Shape;473;p38"/>
          <p:cNvPicPr preferRelativeResize="0"/>
          <p:nvPr>
            <p:ph idx="1" type="body"/>
          </p:nvPr>
        </p:nvPicPr>
        <p:blipFill rotWithShape="1">
          <a:blip r:embed="rId3">
            <a:alphaModFix/>
          </a:blip>
          <a:srcRect b="4578" l="0" r="0" t="0"/>
          <a:stretch/>
        </p:blipFill>
        <p:spPr>
          <a:xfrm>
            <a:off x="3276600" y="2362200"/>
            <a:ext cx="3740150" cy="2254045"/>
          </a:xfrm>
          <a:prstGeom prst="rect">
            <a:avLst/>
          </a:prstGeom>
          <a:noFill/>
          <a:ln>
            <a:noFill/>
          </a:ln>
        </p:spPr>
      </p:pic>
      <p:sp>
        <p:nvSpPr>
          <p:cNvPr id="474" name="Google Shape;474;p38"/>
          <p:cNvSpPr/>
          <p:nvPr/>
        </p:nvSpPr>
        <p:spPr>
          <a:xfrm>
            <a:off x="609600" y="1676400"/>
            <a:ext cx="3588418"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STAY OUT OF THE DOCTOR'S OFFICE</a:t>
            </a:r>
            <a:endParaRPr/>
          </a:p>
        </p:txBody>
      </p:sp>
      <p:sp>
        <p:nvSpPr>
          <p:cNvPr id="475" name="Google Shape;475;p38"/>
          <p:cNvSpPr/>
          <p:nvPr/>
        </p:nvSpPr>
        <p:spPr>
          <a:xfrm>
            <a:off x="412955" y="5105400"/>
            <a:ext cx="8534400" cy="12003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Intended for individuals with cardiac arrhythmias the BodyGuardian is an FDA cleared wearable sensor system that can remotely read a patient’s biometrics (ECG, heart rate, respiration rate and activity Level), sending the data to the patients physician and allowing users to go about their daily lives outside of a clinical setting.. </a:t>
            </a:r>
            <a:endParaRPr/>
          </a:p>
        </p:txBody>
      </p:sp>
      <p:pic>
        <p:nvPicPr>
          <p:cNvPr id="476" name="Google Shape;476;p38"/>
          <p:cNvPicPr preferRelativeResize="0"/>
          <p:nvPr/>
        </p:nvPicPr>
        <p:blipFill rotWithShape="1">
          <a:blip r:embed="rId4">
            <a:alphaModFix/>
          </a:blip>
          <a:srcRect b="0" l="0" r="0" t="0"/>
          <a:stretch/>
        </p:blipFill>
        <p:spPr>
          <a:xfrm>
            <a:off x="2743200" y="381000"/>
            <a:ext cx="3390900" cy="771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9"/>
          <p:cNvSpPr/>
          <p:nvPr/>
        </p:nvSpPr>
        <p:spPr>
          <a:xfrm>
            <a:off x="0" y="609600"/>
            <a:ext cx="9144000" cy="10668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39"/>
          <p:cNvSpPr txBox="1"/>
          <p:nvPr>
            <p:ph type="title"/>
          </p:nvPr>
        </p:nvSpPr>
        <p:spPr>
          <a:xfrm>
            <a:off x="457200" y="562896"/>
            <a:ext cx="8229600" cy="11430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93617"/>
              <a:buFont typeface="Calibri"/>
              <a:buNone/>
            </a:pPr>
            <a:br>
              <a:rPr b="1" lang="en-US"/>
            </a:br>
            <a:r>
              <a:rPr b="1" lang="en-US" sz="4700">
                <a:solidFill>
                  <a:schemeClr val="lt1"/>
                </a:solidFill>
              </a:rPr>
              <a:t>YOUR HOME</a:t>
            </a:r>
            <a:br>
              <a:rPr i="1" lang="en-US" sz="4700"/>
            </a:br>
            <a:endParaRPr sz="4700"/>
          </a:p>
        </p:txBody>
      </p:sp>
      <p:pic>
        <p:nvPicPr>
          <p:cNvPr id="483" name="Google Shape;483;p39"/>
          <p:cNvPicPr preferRelativeResize="0"/>
          <p:nvPr>
            <p:ph idx="1" type="body"/>
          </p:nvPr>
        </p:nvPicPr>
        <p:blipFill rotWithShape="1">
          <a:blip r:embed="rId3">
            <a:alphaModFix/>
          </a:blip>
          <a:srcRect b="0" l="0" r="0" t="0"/>
          <a:stretch/>
        </p:blipFill>
        <p:spPr>
          <a:xfrm>
            <a:off x="0" y="2438400"/>
            <a:ext cx="9144000" cy="1905000"/>
          </a:xfrm>
          <a:prstGeom prst="rect">
            <a:avLst/>
          </a:prstGeom>
          <a:noFill/>
          <a:ln>
            <a:noFill/>
          </a:ln>
        </p:spPr>
      </p:pic>
      <p:sp>
        <p:nvSpPr>
          <p:cNvPr id="484" name="Google Shape;484;p39"/>
          <p:cNvSpPr/>
          <p:nvPr/>
        </p:nvSpPr>
        <p:spPr>
          <a:xfrm>
            <a:off x="838200" y="5112632"/>
            <a:ext cx="7924800" cy="830968"/>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Remotely monitor and manage your home and</a:t>
            </a:r>
            <a:endParaRPr/>
          </a:p>
          <a:p>
            <a:pPr indent="0" lvl="0" marL="0" marR="0" rtl="0" algn="ctr">
              <a:spcBef>
                <a:spcPts val="0"/>
              </a:spcBef>
              <a:spcAft>
                <a:spcPts val="0"/>
              </a:spcAft>
              <a:buNone/>
            </a:pPr>
            <a:r>
              <a:rPr b="1" lang="en-US" sz="2400">
                <a:solidFill>
                  <a:schemeClr val="dk1"/>
                </a:solidFill>
                <a:latin typeface="Calibri"/>
                <a:ea typeface="Calibri"/>
                <a:cs typeface="Calibri"/>
                <a:sym typeface="Calibri"/>
              </a:rPr>
              <a:t>cut down on your monthly bills and resource usage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
          <p:cNvSpPr txBox="1"/>
          <p:nvPr>
            <p:ph type="title"/>
          </p:nvPr>
        </p:nvSpPr>
        <p:spPr>
          <a:xfrm>
            <a:off x="533400" y="152400"/>
            <a:ext cx="8229600" cy="8382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Evolution of Connected Computing</a:t>
            </a:r>
            <a:endParaRPr/>
          </a:p>
        </p:txBody>
      </p:sp>
      <p:pic>
        <p:nvPicPr>
          <p:cNvPr descr="http://electronicdesign.com/site-files/electronicdesign.com/files/uploads/2013/10/1013_WebEE_rti_F1.gif" id="213" name="Google Shape;213;p4"/>
          <p:cNvPicPr preferRelativeResize="0"/>
          <p:nvPr/>
        </p:nvPicPr>
        <p:blipFill rotWithShape="1">
          <a:blip r:embed="rId3">
            <a:alphaModFix/>
          </a:blip>
          <a:srcRect b="0" l="0" r="0" t="0"/>
          <a:stretch/>
        </p:blipFill>
        <p:spPr>
          <a:xfrm>
            <a:off x="1066800" y="1447801"/>
            <a:ext cx="7086600" cy="396239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40"/>
          <p:cNvPicPr preferRelativeResize="0"/>
          <p:nvPr>
            <p:ph idx="1" type="body"/>
          </p:nvPr>
        </p:nvPicPr>
        <p:blipFill rotWithShape="1">
          <a:blip r:embed="rId3">
            <a:alphaModFix/>
          </a:blip>
          <a:srcRect b="0" l="0" r="0" t="0"/>
          <a:stretch/>
        </p:blipFill>
        <p:spPr>
          <a:xfrm>
            <a:off x="3200400" y="2590800"/>
            <a:ext cx="3048001" cy="1925053"/>
          </a:xfrm>
          <a:prstGeom prst="rect">
            <a:avLst/>
          </a:prstGeom>
          <a:noFill/>
          <a:ln>
            <a:noFill/>
          </a:ln>
        </p:spPr>
      </p:pic>
      <p:sp>
        <p:nvSpPr>
          <p:cNvPr id="490" name="Google Shape;490;p40"/>
          <p:cNvSpPr/>
          <p:nvPr/>
        </p:nvSpPr>
        <p:spPr>
          <a:xfrm>
            <a:off x="914399" y="1920046"/>
            <a:ext cx="3140479" cy="369304"/>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HEAT YOUR HOME EFFICIENTLY</a:t>
            </a:r>
            <a:endParaRPr/>
          </a:p>
        </p:txBody>
      </p:sp>
      <p:sp>
        <p:nvSpPr>
          <p:cNvPr id="491" name="Google Shape;491;p40"/>
          <p:cNvSpPr/>
          <p:nvPr/>
        </p:nvSpPr>
        <p:spPr>
          <a:xfrm>
            <a:off x="457200" y="4876800"/>
            <a:ext cx="8534400" cy="923301"/>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Smart thermostats like the Nest use sensors, real-time weather forecasts, and the actual activity in your home during the day to reduce your monthly energy usage by up to 30%, keeping you more comfortable, and offering to save you money on your utility bills. </a:t>
            </a:r>
            <a:endParaRPr/>
          </a:p>
        </p:txBody>
      </p:sp>
      <p:pic>
        <p:nvPicPr>
          <p:cNvPr descr="http://domobot.com.au/wp-content/uploads/2014/06/works-with-nest-logo-2-660x330.png" id="492" name="Google Shape;492;p40"/>
          <p:cNvPicPr preferRelativeResize="0"/>
          <p:nvPr/>
        </p:nvPicPr>
        <p:blipFill rotWithShape="1">
          <a:blip r:embed="rId4">
            <a:alphaModFix/>
          </a:blip>
          <a:srcRect b="0" l="0" r="0" t="0"/>
          <a:stretch/>
        </p:blipFill>
        <p:spPr>
          <a:xfrm>
            <a:off x="3276601" y="0"/>
            <a:ext cx="2971800" cy="1485900"/>
          </a:xfrm>
          <a:prstGeom prst="rect">
            <a:avLst/>
          </a:prstGeom>
          <a:noFill/>
          <a:ln>
            <a:noFill/>
          </a:ln>
        </p:spPr>
      </p:pic>
      <p:pic>
        <p:nvPicPr>
          <p:cNvPr descr="https://cnet1.cbsistatic.com/img/852hferZ4_hNy9mc1BHl5QBdYU8=/1600x900/2015/09/04/a745616d-299b-44fc-9701-88ce93af2fcf/fd-nest.jpg" id="493" name="Google Shape;493;p40"/>
          <p:cNvPicPr preferRelativeResize="0"/>
          <p:nvPr/>
        </p:nvPicPr>
        <p:blipFill rotWithShape="1">
          <a:blip r:embed="rId5">
            <a:alphaModFix/>
          </a:blip>
          <a:srcRect b="4791" l="15406" r="30963" t="1975"/>
          <a:stretch/>
        </p:blipFill>
        <p:spPr>
          <a:xfrm>
            <a:off x="6248401" y="1143000"/>
            <a:ext cx="2396930" cy="234396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41"/>
          <p:cNvPicPr preferRelativeResize="0"/>
          <p:nvPr>
            <p:ph idx="1" type="body"/>
          </p:nvPr>
        </p:nvPicPr>
        <p:blipFill rotWithShape="1">
          <a:blip r:embed="rId3">
            <a:alphaModFix/>
          </a:blip>
          <a:srcRect b="0" l="0" r="0" t="0"/>
          <a:stretch/>
        </p:blipFill>
        <p:spPr>
          <a:xfrm>
            <a:off x="3352800" y="2590800"/>
            <a:ext cx="3016250" cy="1905000"/>
          </a:xfrm>
          <a:prstGeom prst="rect">
            <a:avLst/>
          </a:prstGeom>
          <a:noFill/>
          <a:ln>
            <a:noFill/>
          </a:ln>
        </p:spPr>
      </p:pic>
      <p:sp>
        <p:nvSpPr>
          <p:cNvPr id="499" name="Google Shape;499;p41"/>
          <p:cNvSpPr/>
          <p:nvPr/>
        </p:nvSpPr>
        <p:spPr>
          <a:xfrm>
            <a:off x="685800" y="1828800"/>
            <a:ext cx="2992297" cy="369304"/>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MAKE SURE THE OVEN IS OFF</a:t>
            </a:r>
            <a:endParaRPr/>
          </a:p>
        </p:txBody>
      </p:sp>
      <p:sp>
        <p:nvSpPr>
          <p:cNvPr id="500" name="Google Shape;500;p41"/>
          <p:cNvSpPr/>
          <p:nvPr/>
        </p:nvSpPr>
        <p:spPr>
          <a:xfrm>
            <a:off x="381000" y="4793226"/>
            <a:ext cx="8382000" cy="12003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Smart outlets like the WeMo allow you to instantly turn on and off any plugged in device from across the world or just your living room. Save money and conserve energy over time by eliminating standby power, measure and record the power usage of any device, and increase its operating lifespan through more efficient use and scheduling.</a:t>
            </a:r>
            <a:endParaRPr/>
          </a:p>
        </p:txBody>
      </p:sp>
      <p:pic>
        <p:nvPicPr>
          <p:cNvPr id="501" name="Google Shape;501;p41"/>
          <p:cNvPicPr preferRelativeResize="0"/>
          <p:nvPr/>
        </p:nvPicPr>
        <p:blipFill rotWithShape="1">
          <a:blip r:embed="rId4">
            <a:alphaModFix/>
          </a:blip>
          <a:srcRect b="0" l="0" r="0" t="0"/>
          <a:stretch/>
        </p:blipFill>
        <p:spPr>
          <a:xfrm>
            <a:off x="2826544" y="62241"/>
            <a:ext cx="3190875" cy="124481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5" name="Shape 505"/>
        <p:cNvGrpSpPr/>
        <p:nvPr/>
      </p:nvGrpSpPr>
      <p:grpSpPr>
        <a:xfrm>
          <a:off x="0" y="0"/>
          <a:ext cx="0" cy="0"/>
          <a:chOff x="0" y="0"/>
          <a:chExt cx="0" cy="0"/>
        </a:xfrm>
      </p:grpSpPr>
      <p:pic>
        <p:nvPicPr>
          <p:cNvPr id="506" name="Google Shape;506;p42"/>
          <p:cNvPicPr preferRelativeResize="0"/>
          <p:nvPr>
            <p:ph idx="1" type="body"/>
          </p:nvPr>
        </p:nvPicPr>
        <p:blipFill rotWithShape="1">
          <a:blip r:embed="rId3">
            <a:alphaModFix/>
          </a:blip>
          <a:srcRect b="0" l="0" r="0" t="0"/>
          <a:stretch/>
        </p:blipFill>
        <p:spPr>
          <a:xfrm>
            <a:off x="3362614" y="2538846"/>
            <a:ext cx="3180773" cy="2008909"/>
          </a:xfrm>
          <a:prstGeom prst="rect">
            <a:avLst/>
          </a:prstGeom>
          <a:noFill/>
          <a:ln>
            <a:noFill/>
          </a:ln>
        </p:spPr>
      </p:pic>
      <p:sp>
        <p:nvSpPr>
          <p:cNvPr id="507" name="Google Shape;507;p42"/>
          <p:cNvSpPr/>
          <p:nvPr/>
        </p:nvSpPr>
        <p:spPr>
          <a:xfrm>
            <a:off x="685800" y="1828800"/>
            <a:ext cx="3657600"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LIGHT YOUR HOME IN NEW WAYS</a:t>
            </a:r>
            <a:endParaRPr/>
          </a:p>
        </p:txBody>
      </p:sp>
      <p:sp>
        <p:nvSpPr>
          <p:cNvPr id="508" name="Google Shape;508;p42"/>
          <p:cNvSpPr/>
          <p:nvPr/>
        </p:nvSpPr>
        <p:spPr>
          <a:xfrm>
            <a:off x="381000" y="4953000"/>
            <a:ext cx="8458200" cy="12003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Web enabled lights like the Phillip's Hue can be used as an ambient data displays (Glow red when my bus is 5 minutes away). These multi-functional lights can also help you to reduce electricity use (automatically turn off the lights when no one is in a room) or help to secure your home while you are away by turning your lights on and off. </a:t>
            </a:r>
            <a:endParaRPr/>
          </a:p>
        </p:txBody>
      </p:sp>
      <p:pic>
        <p:nvPicPr>
          <p:cNvPr id="509" name="Google Shape;509;p42"/>
          <p:cNvPicPr preferRelativeResize="0"/>
          <p:nvPr/>
        </p:nvPicPr>
        <p:blipFill rotWithShape="1">
          <a:blip r:embed="rId4">
            <a:alphaModFix/>
          </a:blip>
          <a:srcRect b="0" l="0" r="0" t="0"/>
          <a:stretch/>
        </p:blipFill>
        <p:spPr>
          <a:xfrm>
            <a:off x="4191000" y="36871"/>
            <a:ext cx="1524000" cy="1524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descr="https://images-na.ssl-images-amazon.com/images/I/61cnyft6IlL._SL1000_.jpg" id="514" name="Google Shape;514;p43"/>
          <p:cNvPicPr preferRelativeResize="0"/>
          <p:nvPr/>
        </p:nvPicPr>
        <p:blipFill rotWithShape="1">
          <a:blip r:embed="rId3">
            <a:alphaModFix/>
          </a:blip>
          <a:srcRect b="0" l="0" r="0" t="0"/>
          <a:stretch/>
        </p:blipFill>
        <p:spPr>
          <a:xfrm>
            <a:off x="0" y="1"/>
            <a:ext cx="5438987" cy="5562600"/>
          </a:xfrm>
          <a:prstGeom prst="rect">
            <a:avLst/>
          </a:prstGeom>
          <a:noFill/>
          <a:ln>
            <a:noFill/>
          </a:ln>
        </p:spPr>
      </p:pic>
      <p:pic>
        <p:nvPicPr>
          <p:cNvPr descr="Alexa, find me a Chinese restaurant" id="515" name="Google Shape;515;p43"/>
          <p:cNvPicPr preferRelativeResize="0"/>
          <p:nvPr/>
        </p:nvPicPr>
        <p:blipFill rotWithShape="1">
          <a:blip r:embed="rId4">
            <a:alphaModFix/>
          </a:blip>
          <a:srcRect b="0" l="0" r="0" t="0"/>
          <a:stretch/>
        </p:blipFill>
        <p:spPr>
          <a:xfrm>
            <a:off x="76200" y="5562601"/>
            <a:ext cx="8991600" cy="1264920"/>
          </a:xfrm>
          <a:prstGeom prst="rect">
            <a:avLst/>
          </a:prstGeom>
          <a:noFill/>
          <a:ln>
            <a:noFill/>
          </a:ln>
        </p:spPr>
      </p:pic>
      <p:pic>
        <p:nvPicPr>
          <p:cNvPr descr="http://cdn.pocket-lint.com/r/s/970x/assets/images/phphvt4hx.png" id="516" name="Google Shape;516;p43"/>
          <p:cNvPicPr preferRelativeResize="0"/>
          <p:nvPr/>
        </p:nvPicPr>
        <p:blipFill rotWithShape="1">
          <a:blip r:embed="rId5">
            <a:alphaModFix/>
          </a:blip>
          <a:srcRect b="10142" l="10148" r="8286" t="12173"/>
          <a:stretch/>
        </p:blipFill>
        <p:spPr>
          <a:xfrm>
            <a:off x="5105400" y="2286001"/>
            <a:ext cx="4038600" cy="3276600"/>
          </a:xfrm>
          <a:prstGeom prst="rect">
            <a:avLst/>
          </a:prstGeom>
          <a:noFill/>
          <a:ln>
            <a:noFill/>
          </a:ln>
        </p:spPr>
      </p:pic>
      <p:pic>
        <p:nvPicPr>
          <p:cNvPr descr="http://static6.businessinsider.com/image/5796678f88e4a778008ba88f-1190-625/internet-of-things-devices-applications-and-examples.jpg" id="517" name="Google Shape;517;p43"/>
          <p:cNvPicPr preferRelativeResize="0"/>
          <p:nvPr/>
        </p:nvPicPr>
        <p:blipFill rotWithShape="1">
          <a:blip r:embed="rId6">
            <a:alphaModFix/>
          </a:blip>
          <a:srcRect b="5343" l="37827" r="26857" t="0"/>
          <a:stretch/>
        </p:blipFill>
        <p:spPr>
          <a:xfrm>
            <a:off x="6563360" y="15241"/>
            <a:ext cx="2555240" cy="2198892"/>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pic>
        <p:nvPicPr>
          <p:cNvPr id="522" name="Google Shape;522;p44"/>
          <p:cNvPicPr preferRelativeResize="0"/>
          <p:nvPr/>
        </p:nvPicPr>
        <p:blipFill rotWithShape="1">
          <a:blip r:embed="rId3">
            <a:alphaModFix/>
          </a:blip>
          <a:srcRect b="0" l="0" r="0" t="0"/>
          <a:stretch/>
        </p:blipFill>
        <p:spPr>
          <a:xfrm>
            <a:off x="1729740" y="2514600"/>
            <a:ext cx="5715000" cy="2219325"/>
          </a:xfrm>
          <a:prstGeom prst="rect">
            <a:avLst/>
          </a:prstGeom>
          <a:noFill/>
          <a:ln>
            <a:noFill/>
          </a:ln>
        </p:spPr>
      </p:pic>
      <p:pic>
        <p:nvPicPr>
          <p:cNvPr descr="https://s.aolcdn.com/hss/storage/midas/d9d6a95e432625048a16d460a1cbac26/200009210/amazon-dash.jpg" id="523" name="Google Shape;523;p44"/>
          <p:cNvPicPr preferRelativeResize="0"/>
          <p:nvPr/>
        </p:nvPicPr>
        <p:blipFill rotWithShape="1">
          <a:blip r:embed="rId4">
            <a:alphaModFix/>
          </a:blip>
          <a:srcRect b="25182" l="22094" r="31936" t="55887"/>
          <a:stretch/>
        </p:blipFill>
        <p:spPr>
          <a:xfrm>
            <a:off x="3124200" y="152400"/>
            <a:ext cx="3283852" cy="762000"/>
          </a:xfrm>
          <a:prstGeom prst="rect">
            <a:avLst/>
          </a:prstGeom>
          <a:noFill/>
          <a:ln>
            <a:noFill/>
          </a:ln>
        </p:spPr>
      </p:pic>
      <p:sp>
        <p:nvSpPr>
          <p:cNvPr id="524" name="Google Shape;524;p44"/>
          <p:cNvSpPr/>
          <p:nvPr/>
        </p:nvSpPr>
        <p:spPr>
          <a:xfrm>
            <a:off x="1053729" y="1219200"/>
            <a:ext cx="23839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Shopping Made Simple</a:t>
            </a:r>
            <a:endParaRPr/>
          </a:p>
        </p:txBody>
      </p:sp>
      <p:pic>
        <p:nvPicPr>
          <p:cNvPr descr="http://lh3.googleusercontent.com/wwvGWPAANnnjytgxqJAdKmWeAxV0OHEFFMKrcdcyBX30rImrYLYD-Gi10EvpsBB8NfgNIxvL_SYlQPwLNtwAogeB9JM=s1200" id="525" name="Google Shape;525;p44"/>
          <p:cNvPicPr preferRelativeResize="0"/>
          <p:nvPr/>
        </p:nvPicPr>
        <p:blipFill rotWithShape="1">
          <a:blip r:embed="rId5">
            <a:alphaModFix/>
          </a:blip>
          <a:srcRect b="33822" l="2917" r="3543" t="10052"/>
          <a:stretch/>
        </p:blipFill>
        <p:spPr>
          <a:xfrm rot="-5400000">
            <a:off x="5505788" y="1037896"/>
            <a:ext cx="2381170" cy="419838"/>
          </a:xfrm>
          <a:prstGeom prst="rect">
            <a:avLst/>
          </a:prstGeom>
          <a:noFill/>
          <a:ln>
            <a:noFill/>
          </a:ln>
        </p:spPr>
      </p:pic>
      <p:sp>
        <p:nvSpPr>
          <p:cNvPr id="526" name="Google Shape;526;p44"/>
          <p:cNvSpPr/>
          <p:nvPr/>
        </p:nvSpPr>
        <p:spPr>
          <a:xfrm>
            <a:off x="304801" y="5200471"/>
            <a:ext cx="8686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idea is that customers will keep Dash hanging on the fridge or sitting out on the kitchen counter. When the pantry starts to run low of something -- or you get inspired by a recipe that needs exotic new ingredients -- you’ll reach for Dash and either tell it what you want, or scan the barcode of the product you’re ready to replace.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45"/>
          <p:cNvPicPr preferRelativeResize="0"/>
          <p:nvPr/>
        </p:nvPicPr>
        <p:blipFill rotWithShape="1">
          <a:blip r:embed="rId3">
            <a:alphaModFix/>
          </a:blip>
          <a:srcRect b="0" l="0" r="0" t="0"/>
          <a:stretch/>
        </p:blipFill>
        <p:spPr>
          <a:xfrm>
            <a:off x="5943600" y="1219200"/>
            <a:ext cx="3095625" cy="2057400"/>
          </a:xfrm>
          <a:prstGeom prst="rect">
            <a:avLst/>
          </a:prstGeom>
          <a:noFill/>
          <a:ln>
            <a:noFill/>
          </a:ln>
        </p:spPr>
      </p:pic>
      <p:pic>
        <p:nvPicPr>
          <p:cNvPr id="532" name="Google Shape;532;p45"/>
          <p:cNvPicPr preferRelativeResize="0"/>
          <p:nvPr/>
        </p:nvPicPr>
        <p:blipFill rotWithShape="1">
          <a:blip r:embed="rId4">
            <a:alphaModFix/>
          </a:blip>
          <a:srcRect b="0" l="0" r="0" t="0"/>
          <a:stretch/>
        </p:blipFill>
        <p:spPr>
          <a:xfrm>
            <a:off x="5943600" y="3479005"/>
            <a:ext cx="3095625" cy="2259805"/>
          </a:xfrm>
          <a:prstGeom prst="rect">
            <a:avLst/>
          </a:prstGeom>
          <a:noFill/>
          <a:ln>
            <a:noFill/>
          </a:ln>
        </p:spPr>
      </p:pic>
      <p:pic>
        <p:nvPicPr>
          <p:cNvPr id="533" name="Google Shape;533;p45"/>
          <p:cNvPicPr preferRelativeResize="0"/>
          <p:nvPr/>
        </p:nvPicPr>
        <p:blipFill rotWithShape="1">
          <a:blip r:embed="rId5">
            <a:alphaModFix/>
          </a:blip>
          <a:srcRect b="37654" l="27106" r="22259" t="42107"/>
          <a:stretch/>
        </p:blipFill>
        <p:spPr>
          <a:xfrm>
            <a:off x="2966939" y="152400"/>
            <a:ext cx="3424522" cy="838200"/>
          </a:xfrm>
          <a:prstGeom prst="rect">
            <a:avLst/>
          </a:prstGeom>
          <a:noFill/>
          <a:ln>
            <a:noFill/>
          </a:ln>
        </p:spPr>
      </p:pic>
      <p:pic>
        <p:nvPicPr>
          <p:cNvPr descr="https://cnet1.cbsistatic.com/img/5P0h6vzHZ4xCnwBSsJjcmKX2aCI=/770x433/2016/12/05/c63476af-3e62-430d-8023-bea41c91983d/newsamazongo.jpg" id="534" name="Google Shape;534;p45"/>
          <p:cNvPicPr preferRelativeResize="0"/>
          <p:nvPr/>
        </p:nvPicPr>
        <p:blipFill rotWithShape="1">
          <a:blip r:embed="rId6">
            <a:alphaModFix/>
          </a:blip>
          <a:srcRect b="0" l="0" r="0" t="0"/>
          <a:stretch/>
        </p:blipFill>
        <p:spPr>
          <a:xfrm>
            <a:off x="40656" y="1219200"/>
            <a:ext cx="5826744" cy="4519611"/>
          </a:xfrm>
          <a:prstGeom prst="rect">
            <a:avLst/>
          </a:prstGeom>
          <a:noFill/>
          <a:ln>
            <a:noFill/>
          </a:ln>
        </p:spPr>
      </p:pic>
      <p:sp>
        <p:nvSpPr>
          <p:cNvPr id="535" name="Google Shape;535;p45"/>
          <p:cNvSpPr/>
          <p:nvPr/>
        </p:nvSpPr>
        <p:spPr>
          <a:xfrm>
            <a:off x="2459136" y="5867400"/>
            <a:ext cx="41749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 lines. No checkouts. … No cashier jobs?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9" name="Shape 539"/>
        <p:cNvGrpSpPr/>
        <p:nvPr/>
      </p:nvGrpSpPr>
      <p:grpSpPr>
        <a:xfrm>
          <a:off x="0" y="0"/>
          <a:ext cx="0" cy="0"/>
          <a:chOff x="0" y="0"/>
          <a:chExt cx="0" cy="0"/>
        </a:xfrm>
      </p:grpSpPr>
      <p:pic>
        <p:nvPicPr>
          <p:cNvPr id="540" name="Google Shape;540;p46"/>
          <p:cNvPicPr preferRelativeResize="0"/>
          <p:nvPr>
            <p:ph idx="1" type="body"/>
          </p:nvPr>
        </p:nvPicPr>
        <p:blipFill rotWithShape="1">
          <a:blip r:embed="rId3">
            <a:alphaModFix/>
          </a:blip>
          <a:srcRect b="0" l="0" r="0" t="0"/>
          <a:stretch/>
        </p:blipFill>
        <p:spPr>
          <a:xfrm>
            <a:off x="3124200" y="2438400"/>
            <a:ext cx="3378200" cy="2133600"/>
          </a:xfrm>
          <a:prstGeom prst="rect">
            <a:avLst/>
          </a:prstGeom>
          <a:noFill/>
          <a:ln>
            <a:noFill/>
          </a:ln>
        </p:spPr>
      </p:pic>
      <p:sp>
        <p:nvSpPr>
          <p:cNvPr id="541" name="Google Shape;541;p46"/>
          <p:cNvSpPr/>
          <p:nvPr/>
        </p:nvSpPr>
        <p:spPr>
          <a:xfrm>
            <a:off x="1066800" y="1600200"/>
            <a:ext cx="3256854"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TRACK DOWN THOSE LOST KEYS</a:t>
            </a:r>
            <a:endParaRPr/>
          </a:p>
        </p:txBody>
      </p:sp>
      <p:sp>
        <p:nvSpPr>
          <p:cNvPr id="542" name="Google Shape;542;p46"/>
          <p:cNvSpPr/>
          <p:nvPr/>
        </p:nvSpPr>
        <p:spPr>
          <a:xfrm>
            <a:off x="335280" y="5181600"/>
            <a:ext cx="8534400" cy="646303"/>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You can easily track down those lost keys or cell phone in your house using Bluetooth and other wireless technology devices like the Cobra Tag..</a:t>
            </a:r>
            <a:endParaRPr/>
          </a:p>
        </p:txBody>
      </p:sp>
      <p:pic>
        <p:nvPicPr>
          <p:cNvPr id="543" name="Google Shape;543;p46"/>
          <p:cNvPicPr preferRelativeResize="0"/>
          <p:nvPr/>
        </p:nvPicPr>
        <p:blipFill rotWithShape="1">
          <a:blip r:embed="rId4">
            <a:alphaModFix/>
          </a:blip>
          <a:srcRect b="0" l="0" r="0" t="0"/>
          <a:stretch/>
        </p:blipFill>
        <p:spPr>
          <a:xfrm>
            <a:off x="2695227" y="120449"/>
            <a:ext cx="3564383" cy="9627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pic>
        <p:nvPicPr>
          <p:cNvPr id="548" name="Google Shape;548;p47"/>
          <p:cNvPicPr preferRelativeResize="0"/>
          <p:nvPr>
            <p:ph idx="1" type="body"/>
          </p:nvPr>
        </p:nvPicPr>
        <p:blipFill rotWithShape="1">
          <a:blip r:embed="rId3">
            <a:alphaModFix/>
          </a:blip>
          <a:srcRect b="0" l="0" r="0" t="0"/>
          <a:stretch/>
        </p:blipFill>
        <p:spPr>
          <a:xfrm>
            <a:off x="3186804" y="2263541"/>
            <a:ext cx="3436620" cy="2170497"/>
          </a:xfrm>
          <a:prstGeom prst="rect">
            <a:avLst/>
          </a:prstGeom>
          <a:noFill/>
          <a:ln>
            <a:noFill/>
          </a:ln>
        </p:spPr>
      </p:pic>
      <p:sp>
        <p:nvSpPr>
          <p:cNvPr id="549" name="Google Shape;549;p47"/>
          <p:cNvSpPr/>
          <p:nvPr/>
        </p:nvSpPr>
        <p:spPr>
          <a:xfrm>
            <a:off x="696327" y="1676400"/>
            <a:ext cx="2646687"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KEEP YOUR PLANTS ALIVE</a:t>
            </a:r>
            <a:endParaRPr/>
          </a:p>
        </p:txBody>
      </p:sp>
      <p:sp>
        <p:nvSpPr>
          <p:cNvPr id="550" name="Google Shape;550;p47"/>
          <p:cNvSpPr/>
          <p:nvPr/>
        </p:nvSpPr>
        <p:spPr>
          <a:xfrm>
            <a:off x="696327" y="4953000"/>
            <a:ext cx="8066673" cy="12003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Whether taking care of a small hydroponic system or a large backyard lawn, systems like HarvestGeek with their suite of sensors and web connectivity help save you time and resources by keeping plants fed based on their actual growing needs and conditions while automating much of the labor processes.</a:t>
            </a:r>
            <a:endParaRPr/>
          </a:p>
        </p:txBody>
      </p:sp>
      <p:pic>
        <p:nvPicPr>
          <p:cNvPr id="551" name="Google Shape;551;p47"/>
          <p:cNvPicPr preferRelativeResize="0"/>
          <p:nvPr/>
        </p:nvPicPr>
        <p:blipFill rotWithShape="1">
          <a:blip r:embed="rId4">
            <a:alphaModFix/>
          </a:blip>
          <a:srcRect b="7324" l="15697" r="15118" t="14139"/>
          <a:stretch/>
        </p:blipFill>
        <p:spPr>
          <a:xfrm>
            <a:off x="4009757" y="76200"/>
            <a:ext cx="1902441" cy="121481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8"/>
          <p:cNvSpPr/>
          <p:nvPr/>
        </p:nvSpPr>
        <p:spPr>
          <a:xfrm>
            <a:off x="0" y="609600"/>
            <a:ext cx="9144000" cy="1066800"/>
          </a:xfrm>
          <a:prstGeom prst="rect">
            <a:avLst/>
          </a:prstGeom>
          <a:solidFill>
            <a:srgbClr val="92D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p48"/>
          <p:cNvSpPr txBox="1"/>
          <p:nvPr>
            <p:ph type="title"/>
          </p:nvPr>
        </p:nvSpPr>
        <p:spPr>
          <a:xfrm>
            <a:off x="457200" y="592392"/>
            <a:ext cx="8229600" cy="11430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93617"/>
              <a:buFont typeface="Calibri"/>
              <a:buNone/>
            </a:pPr>
            <a:br>
              <a:rPr b="1" lang="en-US"/>
            </a:br>
            <a:r>
              <a:rPr b="1" lang="en-US" sz="4700">
                <a:solidFill>
                  <a:schemeClr val="lt1"/>
                </a:solidFill>
              </a:rPr>
              <a:t>YOUR CITY</a:t>
            </a:r>
            <a:br>
              <a:rPr i="1" lang="en-US" sz="4700">
                <a:solidFill>
                  <a:schemeClr val="lt1"/>
                </a:solidFill>
              </a:rPr>
            </a:br>
            <a:endParaRPr sz="4700">
              <a:solidFill>
                <a:schemeClr val="lt1"/>
              </a:solidFill>
            </a:endParaRPr>
          </a:p>
        </p:txBody>
      </p:sp>
      <p:pic>
        <p:nvPicPr>
          <p:cNvPr id="558" name="Google Shape;558;p48"/>
          <p:cNvPicPr preferRelativeResize="0"/>
          <p:nvPr>
            <p:ph idx="1" type="body"/>
          </p:nvPr>
        </p:nvPicPr>
        <p:blipFill rotWithShape="1">
          <a:blip r:embed="rId3">
            <a:alphaModFix/>
          </a:blip>
          <a:srcRect b="0" l="0" r="0" t="0"/>
          <a:stretch/>
        </p:blipFill>
        <p:spPr>
          <a:xfrm>
            <a:off x="0" y="2514588"/>
            <a:ext cx="9144000" cy="1828800"/>
          </a:xfrm>
          <a:prstGeom prst="rect">
            <a:avLst/>
          </a:prstGeom>
          <a:noFill/>
          <a:ln>
            <a:noFill/>
          </a:ln>
        </p:spPr>
      </p:pic>
      <p:sp>
        <p:nvSpPr>
          <p:cNvPr id="559" name="Google Shape;559;p48"/>
          <p:cNvSpPr/>
          <p:nvPr/>
        </p:nvSpPr>
        <p:spPr>
          <a:xfrm>
            <a:off x="685800" y="5095412"/>
            <a:ext cx="7696199" cy="830968"/>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Engage with the data exhaust produced from your city and neighborhood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49"/>
          <p:cNvPicPr preferRelativeResize="0"/>
          <p:nvPr>
            <p:ph idx="1" type="body"/>
          </p:nvPr>
        </p:nvPicPr>
        <p:blipFill rotWithShape="1">
          <a:blip r:embed="rId3">
            <a:alphaModFix/>
          </a:blip>
          <a:srcRect b="0" l="0" r="0" t="0"/>
          <a:stretch/>
        </p:blipFill>
        <p:spPr>
          <a:xfrm>
            <a:off x="3344426" y="2276475"/>
            <a:ext cx="2986088" cy="1885950"/>
          </a:xfrm>
          <a:prstGeom prst="rect">
            <a:avLst/>
          </a:prstGeom>
          <a:noFill/>
          <a:ln>
            <a:noFill/>
          </a:ln>
        </p:spPr>
      </p:pic>
      <p:sp>
        <p:nvSpPr>
          <p:cNvPr id="565" name="Google Shape;565;p49"/>
          <p:cNvSpPr/>
          <p:nvPr/>
        </p:nvSpPr>
        <p:spPr>
          <a:xfrm>
            <a:off x="762000" y="1658882"/>
            <a:ext cx="2182200"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KEEP STREETS CLEAN</a:t>
            </a:r>
            <a:endParaRPr/>
          </a:p>
        </p:txBody>
      </p:sp>
      <p:sp>
        <p:nvSpPr>
          <p:cNvPr id="566" name="Google Shape;566;p49"/>
          <p:cNvSpPr/>
          <p:nvPr/>
        </p:nvSpPr>
        <p:spPr>
          <a:xfrm>
            <a:off x="304800" y="4800600"/>
            <a:ext cx="8610600" cy="132033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Products like the cellular communication enabled Smart Belly trash use real-time data collection and alerts to let municipal services know when a bin needs to be emptied. This information can drastically reduce the number of pick-ups required, and translates into fuel and financial savings for communities service departments.</a:t>
            </a:r>
            <a:endParaRPr/>
          </a:p>
        </p:txBody>
      </p:sp>
      <p:pic>
        <p:nvPicPr>
          <p:cNvPr id="567" name="Google Shape;567;p49"/>
          <p:cNvPicPr preferRelativeResize="0"/>
          <p:nvPr/>
        </p:nvPicPr>
        <p:blipFill rotWithShape="1">
          <a:blip r:embed="rId4">
            <a:alphaModFix/>
          </a:blip>
          <a:srcRect b="42332" l="16968" r="33483" t="38158"/>
          <a:stretch/>
        </p:blipFill>
        <p:spPr>
          <a:xfrm>
            <a:off x="3657600" y="152400"/>
            <a:ext cx="2359743" cy="929149"/>
          </a:xfrm>
          <a:prstGeom prst="rect">
            <a:avLst/>
          </a:prstGeom>
          <a:noFill/>
          <a:ln>
            <a:noFill/>
          </a:ln>
        </p:spPr>
      </p:pic>
      <p:sp>
        <p:nvSpPr>
          <p:cNvPr id="568" name="Google Shape;568;p49">
            <a:hlinkClick action="ppaction://hlinksldjump" r:id="rId5"/>
          </p:cNvPr>
          <p:cNvSpPr/>
          <p:nvPr/>
        </p:nvSpPr>
        <p:spPr>
          <a:xfrm>
            <a:off x="8229600" y="39133"/>
            <a:ext cx="509016" cy="341867"/>
          </a:xfrm>
          <a:custGeom>
            <a:rect b="b" l="l" r="r" t="t"/>
            <a:pathLst>
              <a:path extrusionOk="0" h="120000" w="120000">
                <a:moveTo>
                  <a:pt x="0" y="0"/>
                </a:moveTo>
                <a:lnTo>
                  <a:pt x="120000" y="0"/>
                </a:lnTo>
                <a:lnTo>
                  <a:pt x="120000" y="120000"/>
                </a:lnTo>
                <a:lnTo>
                  <a:pt x="0" y="120000"/>
                </a:lnTo>
                <a:close/>
                <a:moveTo>
                  <a:pt x="90223" y="60000"/>
                </a:moveTo>
                <a:lnTo>
                  <a:pt x="29777" y="15000"/>
                </a:lnTo>
                <a:lnTo>
                  <a:pt x="29777" y="105000"/>
                </a:lnTo>
                <a:close/>
              </a:path>
              <a:path extrusionOk="0" fill="darken" h="120000" w="120000">
                <a:moveTo>
                  <a:pt x="90223" y="60000"/>
                </a:moveTo>
                <a:lnTo>
                  <a:pt x="29777" y="15000"/>
                </a:lnTo>
                <a:lnTo>
                  <a:pt x="29777" y="105000"/>
                </a:lnTo>
                <a:close/>
              </a:path>
              <a:path extrusionOk="0" fill="none" h="120000" w="120000">
                <a:moveTo>
                  <a:pt x="90223" y="60000"/>
                </a:moveTo>
                <a:lnTo>
                  <a:pt x="29777" y="105000"/>
                </a:lnTo>
                <a:lnTo>
                  <a:pt x="29777" y="15000"/>
                </a:lnTo>
                <a:close/>
              </a:path>
              <a:path extrusionOk="0" fill="none"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5"/>
          <p:cNvSpPr txBox="1"/>
          <p:nvPr>
            <p:ph type="title"/>
          </p:nvPr>
        </p:nvSpPr>
        <p:spPr>
          <a:xfrm>
            <a:off x="628650" y="152400"/>
            <a:ext cx="7886700" cy="1133693"/>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500"/>
              <a:buFont typeface="Calibri"/>
              <a:buNone/>
            </a:pPr>
            <a:r>
              <a:rPr lang="en-US" sz="4500"/>
              <a:t>Things</a:t>
            </a:r>
            <a:endParaRPr sz="4500"/>
          </a:p>
        </p:txBody>
      </p:sp>
      <p:grpSp>
        <p:nvGrpSpPr>
          <p:cNvPr id="219" name="Google Shape;219;p5"/>
          <p:cNvGrpSpPr/>
          <p:nvPr/>
        </p:nvGrpSpPr>
        <p:grpSpPr>
          <a:xfrm>
            <a:off x="629688" y="1937468"/>
            <a:ext cx="8132273" cy="3668862"/>
            <a:chOff x="1038" y="413468"/>
            <a:chExt cx="8132273" cy="3668862"/>
          </a:xfrm>
        </p:grpSpPr>
        <p:sp>
          <p:nvSpPr>
            <p:cNvPr id="220" name="Google Shape;220;p5"/>
            <p:cNvSpPr/>
            <p:nvPr/>
          </p:nvSpPr>
          <p:spPr>
            <a:xfrm>
              <a:off x="1038" y="413468"/>
              <a:ext cx="629015" cy="62901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1038" y="1200245"/>
              <a:ext cx="1797187" cy="5897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txBox="1"/>
            <p:nvPr/>
          </p:nvSpPr>
          <p:spPr>
            <a:xfrm>
              <a:off x="1038" y="1200245"/>
              <a:ext cx="1797187" cy="589702"/>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We can turn almost every object into a “thing”.</a:t>
              </a:r>
              <a:endParaRPr sz="1400">
                <a:solidFill>
                  <a:schemeClr val="dk1"/>
                </a:solidFill>
                <a:latin typeface="Calibri"/>
                <a:ea typeface="Calibri"/>
                <a:cs typeface="Calibri"/>
                <a:sym typeface="Calibri"/>
              </a:endParaRPr>
            </a:p>
          </p:txBody>
        </p:sp>
        <p:sp>
          <p:nvSpPr>
            <p:cNvPr id="223" name="Google Shape;223;p5"/>
            <p:cNvSpPr/>
            <p:nvPr/>
          </p:nvSpPr>
          <p:spPr>
            <a:xfrm>
              <a:off x="1038" y="1863324"/>
              <a:ext cx="1797187" cy="22190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2112733" y="413468"/>
              <a:ext cx="629015" cy="62901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2112733" y="1200245"/>
              <a:ext cx="1797187" cy="5897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txBox="1"/>
            <p:nvPr/>
          </p:nvSpPr>
          <p:spPr>
            <a:xfrm>
              <a:off x="2112733" y="1200245"/>
              <a:ext cx="1797187" cy="589702"/>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A “thing” still looks much like an embedded system currently.</a:t>
              </a:r>
              <a:endParaRPr sz="1400">
                <a:solidFill>
                  <a:schemeClr val="dk1"/>
                </a:solidFill>
                <a:latin typeface="Calibri"/>
                <a:ea typeface="Calibri"/>
                <a:cs typeface="Calibri"/>
                <a:sym typeface="Calibri"/>
              </a:endParaRPr>
            </a:p>
          </p:txBody>
        </p:sp>
        <p:sp>
          <p:nvSpPr>
            <p:cNvPr id="227" name="Google Shape;227;p5"/>
            <p:cNvSpPr/>
            <p:nvPr/>
          </p:nvSpPr>
          <p:spPr>
            <a:xfrm>
              <a:off x="2112733" y="1863324"/>
              <a:ext cx="1797187" cy="22190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4224428" y="413468"/>
              <a:ext cx="629015" cy="629015"/>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224428" y="1200245"/>
              <a:ext cx="1797187" cy="5897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txBox="1"/>
            <p:nvPr/>
          </p:nvSpPr>
          <p:spPr>
            <a:xfrm>
              <a:off x="4224428" y="1200245"/>
              <a:ext cx="1797187" cy="589702"/>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A “thing” has the following properties:</a:t>
              </a:r>
              <a:endParaRPr sz="1400">
                <a:solidFill>
                  <a:schemeClr val="dk1"/>
                </a:solidFill>
                <a:latin typeface="Calibri"/>
                <a:ea typeface="Calibri"/>
                <a:cs typeface="Calibri"/>
                <a:sym typeface="Calibri"/>
              </a:endParaRPr>
            </a:p>
          </p:txBody>
        </p:sp>
        <p:sp>
          <p:nvSpPr>
            <p:cNvPr id="231" name="Google Shape;231;p5"/>
            <p:cNvSpPr/>
            <p:nvPr/>
          </p:nvSpPr>
          <p:spPr>
            <a:xfrm>
              <a:off x="4224428" y="1820520"/>
              <a:ext cx="1797187" cy="22190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txBox="1"/>
            <p:nvPr/>
          </p:nvSpPr>
          <p:spPr>
            <a:xfrm>
              <a:off x="4224428" y="1820520"/>
              <a:ext cx="1797187" cy="2219006"/>
            </a:xfrm>
            <a:prstGeom prst="rect">
              <a:avLst/>
            </a:prstGeom>
            <a:noFill/>
            <a:ln>
              <a:noFill/>
            </a:ln>
          </p:spPr>
          <p:txBody>
            <a:bodyPr anchorCtr="0" anchor="t" bIns="0" lIns="0" spcFirstLastPara="1" rIns="0" wrap="square" tIns="0">
              <a:noAutofit/>
            </a:bodyPr>
            <a:lstStyle/>
            <a:p>
              <a:pPr indent="0" lvl="0" marL="0" marR="0" rtl="0" algn="just">
                <a:lnSpc>
                  <a:spcPct val="90000"/>
                </a:lnSpc>
                <a:spcBef>
                  <a:spcPts val="0"/>
                </a:spcBef>
                <a:spcAft>
                  <a:spcPts val="0"/>
                </a:spcAft>
                <a:buClr>
                  <a:schemeClr val="dk1"/>
                </a:buClr>
                <a:buSzPts val="1300"/>
                <a:buFont typeface="Calibri"/>
                <a:buNone/>
              </a:pPr>
              <a:r>
                <a:rPr b="0" lang="en-US" sz="1300">
                  <a:solidFill>
                    <a:schemeClr val="dk1"/>
                  </a:solidFill>
                  <a:latin typeface="Calibri"/>
                  <a:ea typeface="Calibri"/>
                  <a:cs typeface="Calibri"/>
                  <a:sym typeface="Calibri"/>
                </a:rPr>
                <a:t>1. a constraint device</a:t>
              </a:r>
              <a:endParaRPr b="0" sz="1300">
                <a:solidFill>
                  <a:schemeClr val="dk1"/>
                </a:solidFill>
                <a:latin typeface="Calibri"/>
                <a:ea typeface="Calibri"/>
                <a:cs typeface="Calibri"/>
                <a:sym typeface="Calibri"/>
              </a:endParaRPr>
            </a:p>
            <a:p>
              <a:pPr indent="0" lvl="0" marL="0" marR="0" rtl="0" algn="just">
                <a:lnSpc>
                  <a:spcPct val="90000"/>
                </a:lnSpc>
                <a:spcBef>
                  <a:spcPts val="455"/>
                </a:spcBef>
                <a:spcAft>
                  <a:spcPts val="0"/>
                </a:spcAft>
                <a:buClr>
                  <a:schemeClr val="dk1"/>
                </a:buClr>
                <a:buSzPts val="1300"/>
                <a:buFont typeface="Calibri"/>
                <a:buNone/>
              </a:pPr>
              <a:r>
                <a:rPr b="0" lang="en-US" sz="1300">
                  <a:solidFill>
                    <a:schemeClr val="dk1"/>
                  </a:solidFill>
                  <a:latin typeface="Calibri"/>
                  <a:ea typeface="Calibri"/>
                  <a:cs typeface="Calibri"/>
                  <a:sym typeface="Calibri"/>
                </a:rPr>
                <a:t>2. It’s usually powered by battery. This implies limited source of energy.</a:t>
              </a:r>
              <a:endParaRPr b="0" sz="1300">
                <a:solidFill>
                  <a:schemeClr val="dk1"/>
                </a:solidFill>
                <a:latin typeface="Calibri"/>
                <a:ea typeface="Calibri"/>
                <a:cs typeface="Calibri"/>
                <a:sym typeface="Calibri"/>
              </a:endParaRPr>
            </a:p>
            <a:p>
              <a:pPr indent="0" lvl="0" marL="0" marR="0" rtl="0" algn="just">
                <a:lnSpc>
                  <a:spcPct val="90000"/>
                </a:lnSpc>
                <a:spcBef>
                  <a:spcPts val="455"/>
                </a:spcBef>
                <a:spcAft>
                  <a:spcPts val="0"/>
                </a:spcAft>
                <a:buClr>
                  <a:schemeClr val="dk1"/>
                </a:buClr>
                <a:buSzPts val="1300"/>
                <a:buFont typeface="Calibri"/>
                <a:buNone/>
              </a:pPr>
              <a:r>
                <a:rPr b="0" lang="en-US" sz="1300">
                  <a:solidFill>
                    <a:schemeClr val="dk1"/>
                  </a:solidFill>
                  <a:latin typeface="Calibri"/>
                  <a:ea typeface="Calibri"/>
                  <a:cs typeface="Calibri"/>
                  <a:sym typeface="Calibri"/>
                </a:rPr>
                <a:t>3. It’s generally small in size and low in cost. This limits their computing capability.</a:t>
              </a:r>
              <a:endParaRPr b="0" sz="1300">
                <a:solidFill>
                  <a:schemeClr val="dk1"/>
                </a:solidFill>
                <a:latin typeface="Calibri"/>
                <a:ea typeface="Calibri"/>
                <a:cs typeface="Calibri"/>
                <a:sym typeface="Calibri"/>
              </a:endParaRPr>
            </a:p>
            <a:p>
              <a:pPr indent="0" lvl="0" marL="0" marR="0" rtl="0" algn="just">
                <a:lnSpc>
                  <a:spcPct val="90000"/>
                </a:lnSpc>
                <a:spcBef>
                  <a:spcPts val="455"/>
                </a:spcBef>
                <a:spcAft>
                  <a:spcPts val="0"/>
                </a:spcAft>
                <a:buClr>
                  <a:schemeClr val="dk1"/>
                </a:buClr>
                <a:buSzPts val="1300"/>
                <a:buFont typeface="Calibri"/>
                <a:buNone/>
              </a:pPr>
              <a:r>
                <a:rPr b="0" lang="en-US" sz="1300">
                  <a:solidFill>
                    <a:schemeClr val="dk1"/>
                  </a:solidFill>
                  <a:latin typeface="Calibri"/>
                  <a:ea typeface="Calibri"/>
                  <a:cs typeface="Calibri"/>
                  <a:sym typeface="Calibri"/>
                </a:rPr>
                <a:t>4. It doesn’t usually perform complicated tasks.</a:t>
              </a:r>
              <a:endParaRPr b="0" sz="1300">
                <a:solidFill>
                  <a:schemeClr val="dk1"/>
                </a:solidFill>
                <a:latin typeface="Calibri"/>
                <a:ea typeface="Calibri"/>
                <a:cs typeface="Calibri"/>
                <a:sym typeface="Calibri"/>
              </a:endParaRPr>
            </a:p>
          </p:txBody>
        </p:sp>
        <p:sp>
          <p:nvSpPr>
            <p:cNvPr id="233" name="Google Shape;233;p5"/>
            <p:cNvSpPr/>
            <p:nvPr/>
          </p:nvSpPr>
          <p:spPr>
            <a:xfrm>
              <a:off x="6336124" y="413468"/>
              <a:ext cx="629015" cy="629015"/>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6336124" y="1200245"/>
              <a:ext cx="1797187" cy="58970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txBox="1"/>
            <p:nvPr/>
          </p:nvSpPr>
          <p:spPr>
            <a:xfrm>
              <a:off x="6336124" y="1200245"/>
              <a:ext cx="1797187" cy="589702"/>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Calibri"/>
                <a:buNone/>
              </a:pPr>
              <a:r>
                <a:rPr b="1" lang="en-US" sz="1400">
                  <a:solidFill>
                    <a:schemeClr val="dk1"/>
                  </a:solidFill>
                  <a:latin typeface="Calibri"/>
                  <a:ea typeface="Calibri"/>
                  <a:cs typeface="Calibri"/>
                  <a:sym typeface="Calibri"/>
                </a:rPr>
                <a:t>Power consumption is the main design issue.</a:t>
              </a:r>
              <a:endParaRPr sz="1400">
                <a:solidFill>
                  <a:schemeClr val="dk1"/>
                </a:solidFill>
                <a:latin typeface="Calibri"/>
                <a:ea typeface="Calibri"/>
                <a:cs typeface="Calibri"/>
                <a:sym typeface="Calibri"/>
              </a:endParaRPr>
            </a:p>
          </p:txBody>
        </p:sp>
        <p:sp>
          <p:nvSpPr>
            <p:cNvPr id="236" name="Google Shape;236;p5"/>
            <p:cNvSpPr/>
            <p:nvPr/>
          </p:nvSpPr>
          <p:spPr>
            <a:xfrm>
              <a:off x="6336124" y="1863324"/>
              <a:ext cx="1797187" cy="221900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2" name="Shape 572"/>
        <p:cNvGrpSpPr/>
        <p:nvPr/>
      </p:nvGrpSpPr>
      <p:grpSpPr>
        <a:xfrm>
          <a:off x="0" y="0"/>
          <a:ext cx="0" cy="0"/>
          <a:chOff x="0" y="0"/>
          <a:chExt cx="0" cy="0"/>
        </a:xfrm>
      </p:grpSpPr>
      <p:pic>
        <p:nvPicPr>
          <p:cNvPr id="573" name="Google Shape;573;p50"/>
          <p:cNvPicPr preferRelativeResize="0"/>
          <p:nvPr>
            <p:ph idx="1" type="body"/>
          </p:nvPr>
        </p:nvPicPr>
        <p:blipFill rotWithShape="1">
          <a:blip r:embed="rId3">
            <a:alphaModFix/>
          </a:blip>
          <a:srcRect b="0" l="0" r="0" t="0"/>
          <a:stretch/>
        </p:blipFill>
        <p:spPr>
          <a:xfrm>
            <a:off x="3281932" y="2410778"/>
            <a:ext cx="3284697" cy="2074545"/>
          </a:xfrm>
          <a:prstGeom prst="rect">
            <a:avLst/>
          </a:prstGeom>
          <a:noFill/>
          <a:ln>
            <a:noFill/>
          </a:ln>
        </p:spPr>
      </p:pic>
      <p:sp>
        <p:nvSpPr>
          <p:cNvPr id="574" name="Google Shape;574;p50"/>
          <p:cNvSpPr/>
          <p:nvPr/>
        </p:nvSpPr>
        <p:spPr>
          <a:xfrm>
            <a:off x="934065" y="1752600"/>
            <a:ext cx="2632900"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STOP DRIVING IN CIRCLES</a:t>
            </a:r>
            <a:endParaRPr/>
          </a:p>
        </p:txBody>
      </p:sp>
      <p:sp>
        <p:nvSpPr>
          <p:cNvPr id="575" name="Google Shape;575;p50"/>
          <p:cNvSpPr/>
          <p:nvPr/>
        </p:nvSpPr>
        <p:spPr>
          <a:xfrm>
            <a:off x="381000" y="4855159"/>
            <a:ext cx="8763000" cy="109118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With the use of installed sensors, mobile apps, and real-time web applications like those provided in Streetline’s ParkSight service, cities can optimize revenue, parking space availability and enable citizens to reduce their environmental impact by helping them quickly find an open spot for their cars.</a:t>
            </a:r>
            <a:endParaRPr/>
          </a:p>
        </p:txBody>
      </p:sp>
      <p:pic>
        <p:nvPicPr>
          <p:cNvPr id="576" name="Google Shape;576;p50"/>
          <p:cNvPicPr preferRelativeResize="0"/>
          <p:nvPr/>
        </p:nvPicPr>
        <p:blipFill rotWithShape="1">
          <a:blip r:embed="rId4">
            <a:alphaModFix/>
          </a:blip>
          <a:srcRect b="0" l="0" r="0" t="0"/>
          <a:stretch/>
        </p:blipFill>
        <p:spPr>
          <a:xfrm>
            <a:off x="2209800" y="152400"/>
            <a:ext cx="4800600" cy="9733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sp>
        <p:nvSpPr>
          <p:cNvPr id="581" name="Google Shape;581;p51"/>
          <p:cNvSpPr txBox="1"/>
          <p:nvPr>
            <p:ph type="title"/>
          </p:nvPr>
        </p:nvSpPr>
        <p:spPr>
          <a:xfrm>
            <a:off x="457200" y="381000"/>
            <a:ext cx="8229600" cy="8382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dontflush.me</a:t>
            </a:r>
            <a:endParaRPr/>
          </a:p>
        </p:txBody>
      </p:sp>
      <p:pic>
        <p:nvPicPr>
          <p:cNvPr id="582" name="Google Shape;582;p51"/>
          <p:cNvPicPr preferRelativeResize="0"/>
          <p:nvPr>
            <p:ph idx="1" type="body"/>
          </p:nvPr>
        </p:nvPicPr>
        <p:blipFill rotWithShape="1">
          <a:blip r:embed="rId3">
            <a:alphaModFix/>
          </a:blip>
          <a:srcRect b="0" l="0" r="0" t="0"/>
          <a:stretch/>
        </p:blipFill>
        <p:spPr>
          <a:xfrm>
            <a:off x="3187700" y="2438400"/>
            <a:ext cx="3498850" cy="2209800"/>
          </a:xfrm>
          <a:prstGeom prst="rect">
            <a:avLst/>
          </a:prstGeom>
          <a:noFill/>
          <a:ln>
            <a:noFill/>
          </a:ln>
        </p:spPr>
      </p:pic>
      <p:sp>
        <p:nvSpPr>
          <p:cNvPr id="583" name="Google Shape;583;p51"/>
          <p:cNvSpPr/>
          <p:nvPr/>
        </p:nvSpPr>
        <p:spPr>
          <a:xfrm>
            <a:off x="762000" y="1600200"/>
            <a:ext cx="3264996"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RECEIVE POLLUTION WARNINGS</a:t>
            </a:r>
            <a:endParaRPr/>
          </a:p>
        </p:txBody>
      </p:sp>
      <p:sp>
        <p:nvSpPr>
          <p:cNvPr id="584" name="Google Shape;584;p51"/>
          <p:cNvSpPr/>
          <p:nvPr/>
        </p:nvSpPr>
        <p:spPr>
          <a:xfrm>
            <a:off x="228600" y="5172699"/>
            <a:ext cx="8763000" cy="923301"/>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DontFlushMe project by Leif Percifield is an example that combines sensors installed in Combined Sewer Overflows (CSOs) with alerts to local residents so they can avoid polluting local waterways with raw sewage by not flushing their toilets during overflow events.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8" name="Shape 588"/>
        <p:cNvGrpSpPr/>
        <p:nvPr/>
      </p:nvGrpSpPr>
      <p:grpSpPr>
        <a:xfrm>
          <a:off x="0" y="0"/>
          <a:ext cx="0" cy="0"/>
          <a:chOff x="0" y="0"/>
          <a:chExt cx="0" cy="0"/>
        </a:xfrm>
      </p:grpSpPr>
      <p:pic>
        <p:nvPicPr>
          <p:cNvPr id="589" name="Google Shape;589;p52"/>
          <p:cNvPicPr preferRelativeResize="0"/>
          <p:nvPr>
            <p:ph idx="1" type="body"/>
          </p:nvPr>
        </p:nvPicPr>
        <p:blipFill rotWithShape="1">
          <a:blip r:embed="rId3">
            <a:alphaModFix/>
          </a:blip>
          <a:srcRect b="0" l="0" r="0" t="0"/>
          <a:stretch/>
        </p:blipFill>
        <p:spPr>
          <a:xfrm>
            <a:off x="2848023" y="2590800"/>
            <a:ext cx="3450590" cy="2179320"/>
          </a:xfrm>
          <a:prstGeom prst="rect">
            <a:avLst/>
          </a:prstGeom>
          <a:noFill/>
          <a:ln>
            <a:noFill/>
          </a:ln>
        </p:spPr>
      </p:pic>
      <p:sp>
        <p:nvSpPr>
          <p:cNvPr id="590" name="Google Shape;590;p52"/>
          <p:cNvSpPr/>
          <p:nvPr/>
        </p:nvSpPr>
        <p:spPr>
          <a:xfrm>
            <a:off x="914400" y="1905000"/>
            <a:ext cx="3621441"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USE ELECTRICITY MORE EFFICIENTLY</a:t>
            </a:r>
            <a:endParaRPr/>
          </a:p>
        </p:txBody>
      </p:sp>
      <p:sp>
        <p:nvSpPr>
          <p:cNvPr id="591" name="Google Shape;591;p52"/>
          <p:cNvSpPr/>
          <p:nvPr/>
        </p:nvSpPr>
        <p:spPr>
          <a:xfrm>
            <a:off x="381000" y="4999701"/>
            <a:ext cx="8458200" cy="1477299"/>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SenseNET system uses battery-powered clamp sensors to quickly measure current on a line, calculate consumption levels, and send that data to a hosted application for analysis. Significant financial and energy resources are saved as the clamps can easily identify meter tampering issues, general malfunctions, and any installation issues in the system. </a:t>
            </a:r>
            <a:endParaRPr/>
          </a:p>
        </p:txBody>
      </p:sp>
      <p:pic>
        <p:nvPicPr>
          <p:cNvPr id="592" name="Google Shape;592;p52"/>
          <p:cNvPicPr preferRelativeResize="0"/>
          <p:nvPr/>
        </p:nvPicPr>
        <p:blipFill rotWithShape="1">
          <a:blip r:embed="rId4">
            <a:alphaModFix/>
          </a:blip>
          <a:srcRect b="0" l="0" r="0" t="0"/>
          <a:stretch/>
        </p:blipFill>
        <p:spPr>
          <a:xfrm>
            <a:off x="2438400" y="152400"/>
            <a:ext cx="3959942" cy="95584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6" name="Shape 596"/>
        <p:cNvGrpSpPr/>
        <p:nvPr/>
      </p:nvGrpSpPr>
      <p:grpSpPr>
        <a:xfrm>
          <a:off x="0" y="0"/>
          <a:ext cx="0" cy="0"/>
          <a:chOff x="0" y="0"/>
          <a:chExt cx="0" cy="0"/>
        </a:xfrm>
      </p:grpSpPr>
      <p:pic>
        <p:nvPicPr>
          <p:cNvPr id="597" name="Google Shape;597;p53"/>
          <p:cNvPicPr preferRelativeResize="0"/>
          <p:nvPr>
            <p:ph idx="1" type="body"/>
          </p:nvPr>
        </p:nvPicPr>
        <p:blipFill rotWithShape="1">
          <a:blip r:embed="rId3">
            <a:alphaModFix/>
          </a:blip>
          <a:srcRect b="0" l="0" r="0" t="0"/>
          <a:stretch/>
        </p:blipFill>
        <p:spPr>
          <a:xfrm>
            <a:off x="3443130" y="2491441"/>
            <a:ext cx="3414869" cy="2156759"/>
          </a:xfrm>
          <a:prstGeom prst="rect">
            <a:avLst/>
          </a:prstGeom>
          <a:noFill/>
          <a:ln>
            <a:noFill/>
          </a:ln>
        </p:spPr>
      </p:pic>
      <p:sp>
        <p:nvSpPr>
          <p:cNvPr id="598" name="Google Shape;598;p53"/>
          <p:cNvSpPr/>
          <p:nvPr/>
        </p:nvSpPr>
        <p:spPr>
          <a:xfrm>
            <a:off x="825910" y="1644134"/>
            <a:ext cx="3481787"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LIGHT STREETS MORE EFFECTIVELY</a:t>
            </a:r>
            <a:endParaRPr/>
          </a:p>
        </p:txBody>
      </p:sp>
      <p:sp>
        <p:nvSpPr>
          <p:cNvPr id="599" name="Google Shape;599;p53"/>
          <p:cNvSpPr/>
          <p:nvPr/>
        </p:nvSpPr>
        <p:spPr>
          <a:xfrm>
            <a:off x="457200" y="5157417"/>
            <a:ext cx="8305800" cy="923301"/>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This smart lighting system from Echelon allows a city to intelligently provide the right level of lighting needed by time of day, season, and weather conditions. Cities have shown a reduction in street lighting energy use by up to 30% using solutions like this.</a:t>
            </a:r>
            <a:endParaRPr/>
          </a:p>
        </p:txBody>
      </p:sp>
      <p:pic>
        <p:nvPicPr>
          <p:cNvPr id="600" name="Google Shape;600;p53"/>
          <p:cNvPicPr preferRelativeResize="0"/>
          <p:nvPr/>
        </p:nvPicPr>
        <p:blipFill rotWithShape="1">
          <a:blip r:embed="rId4">
            <a:alphaModFix/>
          </a:blip>
          <a:srcRect b="0" l="0" r="0" t="0"/>
          <a:stretch/>
        </p:blipFill>
        <p:spPr>
          <a:xfrm>
            <a:off x="2362200" y="227834"/>
            <a:ext cx="4343397" cy="61113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pic>
        <p:nvPicPr>
          <p:cNvPr id="605" name="Google Shape;605;p54"/>
          <p:cNvPicPr preferRelativeResize="0"/>
          <p:nvPr>
            <p:ph idx="1" type="body"/>
          </p:nvPr>
        </p:nvPicPr>
        <p:blipFill rotWithShape="1">
          <a:blip r:embed="rId3">
            <a:alphaModFix/>
          </a:blip>
          <a:srcRect b="0" l="0" r="0" t="0"/>
          <a:stretch/>
        </p:blipFill>
        <p:spPr>
          <a:xfrm>
            <a:off x="3048000" y="2286000"/>
            <a:ext cx="3860800" cy="2438400"/>
          </a:xfrm>
          <a:prstGeom prst="rect">
            <a:avLst/>
          </a:prstGeom>
          <a:noFill/>
          <a:ln>
            <a:noFill/>
          </a:ln>
        </p:spPr>
      </p:pic>
      <p:sp>
        <p:nvSpPr>
          <p:cNvPr id="606" name="Google Shape;606;p54"/>
          <p:cNvSpPr/>
          <p:nvPr/>
        </p:nvSpPr>
        <p:spPr>
          <a:xfrm>
            <a:off x="1219203" y="1828800"/>
            <a:ext cx="2408993"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SHARE YOUR FINDINGS</a:t>
            </a:r>
            <a:endParaRPr/>
          </a:p>
        </p:txBody>
      </p:sp>
      <p:sp>
        <p:nvSpPr>
          <p:cNvPr id="607" name="Google Shape;607;p54"/>
          <p:cNvSpPr/>
          <p:nvPr/>
        </p:nvSpPr>
        <p:spPr>
          <a:xfrm>
            <a:off x="457200" y="4847301"/>
            <a:ext cx="8458200" cy="1477299"/>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AirCasting is a platform for recording, mapping, and sharing health and environmental data using your smartphone. Each AirCasting session lets you capture real-world measurements (Sound levels recorded by their phone microphone; Temperature, humidity, carbon monoxide (CO) and nitrogen dioxide (NO2) gas concentrations), and share it via the CrowdMap with your community.</a:t>
            </a:r>
            <a:endParaRPr/>
          </a:p>
        </p:txBody>
      </p:sp>
      <p:pic>
        <p:nvPicPr>
          <p:cNvPr id="608" name="Google Shape;608;p54"/>
          <p:cNvPicPr preferRelativeResize="0"/>
          <p:nvPr/>
        </p:nvPicPr>
        <p:blipFill rotWithShape="1">
          <a:blip r:embed="rId4">
            <a:alphaModFix/>
          </a:blip>
          <a:srcRect b="0" l="0" r="0" t="0"/>
          <a:stretch/>
        </p:blipFill>
        <p:spPr>
          <a:xfrm>
            <a:off x="4495800" y="384694"/>
            <a:ext cx="1333500" cy="1628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descr="https://arrayofthings.github.io/images/2016-diagram-lg.jpg" id="613" name="Google Shape;613;p55"/>
          <p:cNvPicPr preferRelativeResize="0"/>
          <p:nvPr/>
        </p:nvPicPr>
        <p:blipFill rotWithShape="1">
          <a:blip r:embed="rId3">
            <a:alphaModFix/>
          </a:blip>
          <a:srcRect b="6255" l="0" r="3061" t="6605"/>
          <a:stretch/>
        </p:blipFill>
        <p:spPr>
          <a:xfrm>
            <a:off x="0" y="429208"/>
            <a:ext cx="8864082" cy="578498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6"/>
          <p:cNvSpPr/>
          <p:nvPr/>
        </p:nvSpPr>
        <p:spPr>
          <a:xfrm>
            <a:off x="0" y="560436"/>
            <a:ext cx="9144000" cy="1066800"/>
          </a:xfrm>
          <a:prstGeom prst="rect">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Google Shape;619;p56"/>
          <p:cNvSpPr txBox="1"/>
          <p:nvPr>
            <p:ph type="title"/>
          </p:nvPr>
        </p:nvSpPr>
        <p:spPr>
          <a:xfrm>
            <a:off x="457200" y="545688"/>
            <a:ext cx="8229600" cy="11430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93617"/>
              <a:buFont typeface="Calibri"/>
              <a:buNone/>
            </a:pPr>
            <a:br>
              <a:rPr b="1" lang="en-US"/>
            </a:br>
            <a:r>
              <a:rPr b="1" lang="en-US" sz="4700">
                <a:solidFill>
                  <a:schemeClr val="lt1"/>
                </a:solidFill>
              </a:rPr>
              <a:t>INDUSTRY</a:t>
            </a:r>
            <a:br>
              <a:rPr i="1" lang="en-US" sz="4700">
                <a:solidFill>
                  <a:schemeClr val="lt1"/>
                </a:solidFill>
              </a:rPr>
            </a:br>
            <a:endParaRPr sz="4700">
              <a:solidFill>
                <a:schemeClr val="lt1"/>
              </a:solidFill>
            </a:endParaRPr>
          </a:p>
        </p:txBody>
      </p:sp>
      <p:pic>
        <p:nvPicPr>
          <p:cNvPr id="620" name="Google Shape;620;p56"/>
          <p:cNvPicPr preferRelativeResize="0"/>
          <p:nvPr>
            <p:ph idx="1" type="body"/>
          </p:nvPr>
        </p:nvPicPr>
        <p:blipFill rotWithShape="1">
          <a:blip r:embed="rId3">
            <a:alphaModFix/>
          </a:blip>
          <a:srcRect b="0" l="0" r="0" t="0"/>
          <a:stretch/>
        </p:blipFill>
        <p:spPr>
          <a:xfrm>
            <a:off x="0" y="2514600"/>
            <a:ext cx="9144000" cy="1905000"/>
          </a:xfrm>
          <a:prstGeom prst="rect">
            <a:avLst/>
          </a:prstGeom>
          <a:noFill/>
          <a:ln>
            <a:noFill/>
          </a:ln>
        </p:spPr>
      </p:pic>
      <p:sp>
        <p:nvSpPr>
          <p:cNvPr id="621" name="Google Shape;621;p56"/>
          <p:cNvSpPr/>
          <p:nvPr/>
        </p:nvSpPr>
        <p:spPr>
          <a:xfrm>
            <a:off x="838200" y="5188832"/>
            <a:ext cx="7772400" cy="830968"/>
          </a:xfrm>
          <a:prstGeom prst="rect">
            <a:avLst/>
          </a:prstGeom>
          <a:noFill/>
          <a:ln>
            <a:noFill/>
          </a:ln>
        </p:spPr>
        <p:txBody>
          <a:bodyPr anchorCtr="0" anchor="t" bIns="45700" lIns="91400" spcFirstLastPara="1" rIns="91400"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Optimize operations, boost productivity and save in resources and costs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7"/>
          <p:cNvSpPr txBox="1"/>
          <p:nvPr>
            <p:ph type="title"/>
          </p:nvPr>
        </p:nvSpPr>
        <p:spPr>
          <a:xfrm>
            <a:off x="533400" y="304800"/>
            <a:ext cx="8229600" cy="68580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3600"/>
              <a:buFont typeface="Calibri"/>
              <a:buNone/>
            </a:pPr>
            <a:br>
              <a:rPr lang="en-US" sz="3600"/>
            </a:br>
            <a:r>
              <a:rPr b="1" lang="en-US" sz="3600"/>
              <a:t>Industrial Internet of Things (IIoT)</a:t>
            </a:r>
            <a:br>
              <a:rPr b="1" lang="en-US" sz="3600"/>
            </a:br>
            <a:endParaRPr b="1" sz="3600"/>
          </a:p>
        </p:txBody>
      </p:sp>
      <p:pic>
        <p:nvPicPr>
          <p:cNvPr id="627" name="Google Shape;627;p57"/>
          <p:cNvPicPr preferRelativeResize="0"/>
          <p:nvPr>
            <p:ph idx="1" type="body"/>
          </p:nvPr>
        </p:nvPicPr>
        <p:blipFill rotWithShape="1">
          <a:blip r:embed="rId3">
            <a:alphaModFix/>
          </a:blip>
          <a:srcRect b="0" l="0" r="0" t="0"/>
          <a:stretch/>
        </p:blipFill>
        <p:spPr>
          <a:xfrm>
            <a:off x="3505199" y="2286000"/>
            <a:ext cx="3257551" cy="2057400"/>
          </a:xfrm>
          <a:prstGeom prst="rect">
            <a:avLst/>
          </a:prstGeom>
          <a:noFill/>
          <a:ln>
            <a:noFill/>
          </a:ln>
        </p:spPr>
      </p:pic>
      <p:sp>
        <p:nvSpPr>
          <p:cNvPr id="628" name="Google Shape;628;p57"/>
          <p:cNvSpPr/>
          <p:nvPr/>
        </p:nvSpPr>
        <p:spPr>
          <a:xfrm>
            <a:off x="1056968" y="1580224"/>
            <a:ext cx="2135393"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MAINTAIN &amp; REPAIR</a:t>
            </a:r>
            <a:endParaRPr/>
          </a:p>
        </p:txBody>
      </p:sp>
      <p:sp>
        <p:nvSpPr>
          <p:cNvPr id="629" name="Google Shape;629;p57"/>
          <p:cNvSpPr/>
          <p:nvPr/>
        </p:nvSpPr>
        <p:spPr>
          <a:xfrm>
            <a:off x="304800" y="4667100"/>
            <a:ext cx="8686800" cy="12003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Sensors installed inside equipment will monitor if any parts have exceeded their designed thresholds, and will automatically send reports to owners and manufacturers if they have. Early predictions on equipment malfunctions can be made with parts and service maintenance can be automatically scheduled ahead of a an actual part failure.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3" name="Shape 633"/>
        <p:cNvGrpSpPr/>
        <p:nvPr/>
      </p:nvGrpSpPr>
      <p:grpSpPr>
        <a:xfrm>
          <a:off x="0" y="0"/>
          <a:ext cx="0" cy="0"/>
          <a:chOff x="0" y="0"/>
          <a:chExt cx="0" cy="0"/>
        </a:xfrm>
      </p:grpSpPr>
      <p:pic>
        <p:nvPicPr>
          <p:cNvPr id="634" name="Google Shape;634;p58"/>
          <p:cNvPicPr preferRelativeResize="0"/>
          <p:nvPr>
            <p:ph idx="1" type="body"/>
          </p:nvPr>
        </p:nvPicPr>
        <p:blipFill rotWithShape="1">
          <a:blip r:embed="rId3">
            <a:alphaModFix/>
          </a:blip>
          <a:srcRect b="0" l="0" r="0" t="0"/>
          <a:stretch/>
        </p:blipFill>
        <p:spPr>
          <a:xfrm>
            <a:off x="3521868" y="2505074"/>
            <a:ext cx="3151982" cy="1990725"/>
          </a:xfrm>
          <a:prstGeom prst="rect">
            <a:avLst/>
          </a:prstGeom>
          <a:noFill/>
          <a:ln>
            <a:noFill/>
          </a:ln>
        </p:spPr>
      </p:pic>
      <p:sp>
        <p:nvSpPr>
          <p:cNvPr id="635" name="Google Shape;635;p58"/>
          <p:cNvSpPr/>
          <p:nvPr/>
        </p:nvSpPr>
        <p:spPr>
          <a:xfrm>
            <a:off x="1295403" y="1600200"/>
            <a:ext cx="1702452" cy="371541"/>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STOP GUESSING</a:t>
            </a:r>
            <a:endParaRPr/>
          </a:p>
        </p:txBody>
      </p:sp>
      <p:sp>
        <p:nvSpPr>
          <p:cNvPr id="636" name="Google Shape;636;p58"/>
          <p:cNvSpPr/>
          <p:nvPr/>
        </p:nvSpPr>
        <p:spPr>
          <a:xfrm>
            <a:off x="582642" y="4953000"/>
            <a:ext cx="8153400" cy="923301"/>
          </a:xfrm>
          <a:prstGeom prst="rect">
            <a:avLst/>
          </a:prstGeom>
          <a:noFill/>
          <a:ln>
            <a:noFill/>
          </a:ln>
        </p:spPr>
        <p:txBody>
          <a:bodyPr anchorCtr="0" anchor="t" bIns="45700" lIns="91400" spcFirstLastPara="1" rIns="91400"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Retailers can run real-world A/B tests using networked cameras and sensors like those in the Shopperception system to detect how customers are engaging with specific products and the store's layout. </a:t>
            </a:r>
            <a:endParaRPr/>
          </a:p>
        </p:txBody>
      </p:sp>
      <p:pic>
        <p:nvPicPr>
          <p:cNvPr id="637" name="Google Shape;637;p58"/>
          <p:cNvPicPr preferRelativeResize="0"/>
          <p:nvPr/>
        </p:nvPicPr>
        <p:blipFill rotWithShape="1">
          <a:blip r:embed="rId4">
            <a:alphaModFix/>
          </a:blip>
          <a:srcRect b="0" l="0" r="0" t="0"/>
          <a:stretch/>
        </p:blipFill>
        <p:spPr>
          <a:xfrm>
            <a:off x="2514600" y="201979"/>
            <a:ext cx="4299316" cy="63622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59"/>
          <p:cNvPicPr preferRelativeResize="0"/>
          <p:nvPr>
            <p:ph idx="1" type="body"/>
          </p:nvPr>
        </p:nvPicPr>
        <p:blipFill rotWithShape="1">
          <a:blip r:embed="rId3">
            <a:alphaModFix/>
          </a:blip>
          <a:srcRect b="0" l="0" r="0" t="0"/>
          <a:stretch/>
        </p:blipFill>
        <p:spPr>
          <a:xfrm>
            <a:off x="3028091" y="2286000"/>
            <a:ext cx="3257551" cy="2057400"/>
          </a:xfrm>
          <a:prstGeom prst="rect">
            <a:avLst/>
          </a:prstGeom>
          <a:noFill/>
          <a:ln>
            <a:noFill/>
          </a:ln>
        </p:spPr>
      </p:pic>
      <p:sp>
        <p:nvSpPr>
          <p:cNvPr id="643" name="Google Shape;643;p59"/>
          <p:cNvSpPr/>
          <p:nvPr/>
        </p:nvSpPr>
        <p:spPr>
          <a:xfrm>
            <a:off x="914400" y="1394275"/>
            <a:ext cx="1148202" cy="335731"/>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MONITOR</a:t>
            </a:r>
            <a:endParaRPr/>
          </a:p>
        </p:txBody>
      </p:sp>
      <p:sp>
        <p:nvSpPr>
          <p:cNvPr id="644" name="Google Shape;644;p59"/>
          <p:cNvSpPr/>
          <p:nvPr/>
        </p:nvSpPr>
        <p:spPr>
          <a:xfrm>
            <a:off x="304800" y="4876800"/>
            <a:ext cx="8610600" cy="1200300"/>
          </a:xfrm>
          <a:prstGeom prst="rect">
            <a:avLst/>
          </a:prstGeom>
          <a:noFill/>
          <a:ln>
            <a:noFill/>
          </a:ln>
        </p:spPr>
        <p:txBody>
          <a:bodyPr anchorCtr="0" anchor="t" bIns="45700" lIns="91400" spcFirstLastPara="1" rIns="91400"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Smart Structures’ SmartPile technology is an example in action that uses wireless sensors embedded within concrete foundation piles to ensure the quality and integrity of a structure. These sensors can provide load and event monitoring for the projects construction both during and after its completion.</a:t>
            </a:r>
            <a:endParaRPr/>
          </a:p>
        </p:txBody>
      </p:sp>
      <p:pic>
        <p:nvPicPr>
          <p:cNvPr id="645" name="Google Shape;645;p59"/>
          <p:cNvPicPr preferRelativeResize="0"/>
          <p:nvPr/>
        </p:nvPicPr>
        <p:blipFill rotWithShape="1">
          <a:blip r:embed="rId4">
            <a:alphaModFix/>
          </a:blip>
          <a:srcRect b="0" l="3627" r="61454" t="0"/>
          <a:stretch/>
        </p:blipFill>
        <p:spPr>
          <a:xfrm>
            <a:off x="1727073" y="58125"/>
            <a:ext cx="5588127" cy="7511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6"/>
          <p:cNvSpPr/>
          <p:nvPr/>
        </p:nvSpPr>
        <p:spPr>
          <a:xfrm>
            <a:off x="0" y="0"/>
            <a:ext cx="9143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2" name="Google Shape;242;p6"/>
          <p:cNvGrpSpPr/>
          <p:nvPr/>
        </p:nvGrpSpPr>
        <p:grpSpPr>
          <a:xfrm>
            <a:off x="0" y="1062849"/>
            <a:ext cx="548639" cy="673460"/>
            <a:chOff x="3940602" y="308034"/>
            <a:chExt cx="2116791" cy="3428999"/>
          </a:xfrm>
        </p:grpSpPr>
        <p:sp>
          <p:nvSpPr>
            <p:cNvPr id="243" name="Google Shape;243;p6"/>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6"/>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6"/>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6" name="Google Shape;246;p6"/>
          <p:cNvSpPr/>
          <p:nvPr/>
        </p:nvSpPr>
        <p:spPr>
          <a:xfrm>
            <a:off x="480060" y="656150"/>
            <a:ext cx="4254500" cy="14315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7" name="Google Shape;247;p6"/>
          <p:cNvSpPr txBox="1"/>
          <p:nvPr>
            <p:ph type="title"/>
          </p:nvPr>
        </p:nvSpPr>
        <p:spPr>
          <a:xfrm>
            <a:off x="782723" y="873940"/>
            <a:ext cx="3789277" cy="1035781"/>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100"/>
              <a:buFont typeface="Calibri"/>
              <a:buNone/>
            </a:pPr>
            <a:r>
              <a:rPr lang="en-US" sz="3100"/>
              <a:t>Agenda</a:t>
            </a:r>
            <a:endParaRPr/>
          </a:p>
        </p:txBody>
      </p:sp>
      <p:sp>
        <p:nvSpPr>
          <p:cNvPr id="248" name="Google Shape;248;p6"/>
          <p:cNvSpPr txBox="1"/>
          <p:nvPr>
            <p:ph idx="1" type="body"/>
          </p:nvPr>
        </p:nvSpPr>
        <p:spPr>
          <a:xfrm>
            <a:off x="200874" y="2143009"/>
            <a:ext cx="4686307" cy="4058836"/>
          </a:xfrm>
          <a:prstGeom prst="rect">
            <a:avLst/>
          </a:prstGeom>
          <a:noFill/>
          <a:ln>
            <a:noFill/>
          </a:ln>
        </p:spPr>
        <p:txBody>
          <a:bodyPr anchorCtr="0" anchor="ctr" bIns="45700" lIns="91400" spcFirstLastPara="1" rIns="91400" wrap="square" tIns="45700">
            <a:normAutofit/>
          </a:bodyPr>
          <a:lstStyle/>
          <a:p>
            <a:pPr indent="-342793" lvl="0" marL="342793" rtl="0" algn="l">
              <a:spcBef>
                <a:spcPts val="0"/>
              </a:spcBef>
              <a:spcAft>
                <a:spcPts val="0"/>
              </a:spcAft>
              <a:buClr>
                <a:schemeClr val="dk1"/>
              </a:buClr>
              <a:buSzPts val="2400"/>
              <a:buChar char="•"/>
            </a:pPr>
            <a:r>
              <a:rPr lang="en-US" sz="2400"/>
              <a:t>IoT History</a:t>
            </a:r>
            <a:endParaRPr/>
          </a:p>
          <a:p>
            <a:pPr indent="-342793" lvl="0" marL="342793" rtl="0" algn="l">
              <a:spcBef>
                <a:spcPts val="480"/>
              </a:spcBef>
              <a:spcAft>
                <a:spcPts val="0"/>
              </a:spcAft>
              <a:buClr>
                <a:schemeClr val="dk1"/>
              </a:buClr>
              <a:buSzPts val="2400"/>
              <a:buChar char="•"/>
            </a:pPr>
            <a:r>
              <a:rPr lang="en-US" sz="2400"/>
              <a:t>IoT Definition</a:t>
            </a:r>
            <a:endParaRPr/>
          </a:p>
          <a:p>
            <a:pPr indent="-342793" lvl="0" marL="342793" rtl="0" algn="l">
              <a:spcBef>
                <a:spcPts val="480"/>
              </a:spcBef>
              <a:spcAft>
                <a:spcPts val="0"/>
              </a:spcAft>
              <a:buClr>
                <a:schemeClr val="dk1"/>
              </a:buClr>
              <a:buSzPts val="2400"/>
              <a:buChar char="•"/>
            </a:pPr>
            <a:r>
              <a:rPr lang="en-US" sz="2400"/>
              <a:t>IoT Infographic</a:t>
            </a:r>
            <a:endParaRPr/>
          </a:p>
          <a:p>
            <a:pPr indent="-342793" lvl="0" marL="342793" rtl="0" algn="l">
              <a:spcBef>
                <a:spcPts val="480"/>
              </a:spcBef>
              <a:spcAft>
                <a:spcPts val="0"/>
              </a:spcAft>
              <a:buClr>
                <a:schemeClr val="dk1"/>
              </a:buClr>
              <a:buSzPts val="2400"/>
              <a:buChar char="•"/>
            </a:pPr>
            <a:r>
              <a:rPr lang="en-US" sz="2400"/>
              <a:t>IoT Examples</a:t>
            </a:r>
            <a:endParaRPr/>
          </a:p>
          <a:p>
            <a:pPr indent="-342793" lvl="0" marL="342793" rtl="0" algn="l">
              <a:spcBef>
                <a:spcPts val="480"/>
              </a:spcBef>
              <a:spcAft>
                <a:spcPts val="0"/>
              </a:spcAft>
              <a:buClr>
                <a:schemeClr val="dk1"/>
              </a:buClr>
              <a:buSzPts val="2400"/>
              <a:buChar char="•"/>
            </a:pPr>
            <a:r>
              <a:rPr lang="en-US" sz="2400"/>
              <a:t>IoT Concept and Architecture</a:t>
            </a:r>
            <a:endParaRPr/>
          </a:p>
          <a:p>
            <a:pPr indent="-342793" lvl="0" marL="342793" rtl="0" algn="l">
              <a:spcBef>
                <a:spcPts val="480"/>
              </a:spcBef>
              <a:spcAft>
                <a:spcPts val="0"/>
              </a:spcAft>
              <a:buClr>
                <a:schemeClr val="dk1"/>
              </a:buClr>
              <a:buSzPts val="2400"/>
              <a:buChar char="•"/>
            </a:pPr>
            <a:r>
              <a:rPr lang="en-US" sz="2400"/>
              <a:t>IoT Case Studies</a:t>
            </a:r>
            <a:endParaRPr/>
          </a:p>
          <a:p>
            <a:pPr indent="-342793" lvl="0" marL="342793" rtl="0" algn="l">
              <a:spcBef>
                <a:spcPts val="480"/>
              </a:spcBef>
              <a:spcAft>
                <a:spcPts val="0"/>
              </a:spcAft>
              <a:buClr>
                <a:schemeClr val="dk1"/>
              </a:buClr>
              <a:buSzPts val="2400"/>
              <a:buChar char="•"/>
            </a:pPr>
            <a:r>
              <a:rPr lang="en-US" sz="2400"/>
              <a:t>IoT Technology: Hardware/Software/Protocols</a:t>
            </a:r>
            <a:endParaRPr/>
          </a:p>
          <a:p>
            <a:pPr indent="-342793" lvl="0" marL="342793" rtl="0" algn="l">
              <a:spcBef>
                <a:spcPts val="480"/>
              </a:spcBef>
              <a:spcAft>
                <a:spcPts val="0"/>
              </a:spcAft>
              <a:buClr>
                <a:schemeClr val="dk1"/>
              </a:buClr>
              <a:buSzPts val="2400"/>
              <a:buChar char="•"/>
            </a:pPr>
            <a:r>
              <a:rPr lang="en-US" sz="2400"/>
              <a:t>Idea to Prototype to Product</a:t>
            </a:r>
            <a:endParaRPr/>
          </a:p>
        </p:txBody>
      </p:sp>
      <p:sp>
        <p:nvSpPr>
          <p:cNvPr id="249" name="Google Shape;249;p6"/>
          <p:cNvSpPr/>
          <p:nvPr/>
        </p:nvSpPr>
        <p:spPr>
          <a:xfrm>
            <a:off x="5037224" y="608401"/>
            <a:ext cx="3478126" cy="559344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ity" id="250" name="Google Shape;250;p6"/>
          <p:cNvPicPr preferRelativeResize="0"/>
          <p:nvPr/>
        </p:nvPicPr>
        <p:blipFill rotWithShape="1">
          <a:blip r:embed="rId3">
            <a:alphaModFix/>
          </a:blip>
          <a:srcRect b="0" l="0" r="0" t="0"/>
          <a:stretch/>
        </p:blipFill>
        <p:spPr>
          <a:xfrm>
            <a:off x="5197869" y="1875422"/>
            <a:ext cx="3167439" cy="3167439"/>
          </a:xfrm>
          <a:prstGeom prst="rect">
            <a:avLst/>
          </a:prstGeom>
          <a:noFill/>
          <a:ln>
            <a:noFill/>
          </a:ln>
        </p:spPr>
      </p:pic>
      <p:cxnSp>
        <p:nvCxnSpPr>
          <p:cNvPr id="251" name="Google Shape;251;p6"/>
          <p:cNvCxnSpPr/>
          <p:nvPr/>
        </p:nvCxnSpPr>
        <p:spPr>
          <a:xfrm rot="10800000">
            <a:off x="628650" y="6492240"/>
            <a:ext cx="7886700" cy="0"/>
          </a:xfrm>
          <a:prstGeom prst="straightConnector1">
            <a:avLst/>
          </a:prstGeom>
          <a:noFill/>
          <a:ln cap="flat" cmpd="sng" w="57150">
            <a:solidFill>
              <a:schemeClr val="accent4"/>
            </a:solidFill>
            <a:prstDash val="solid"/>
            <a:round/>
            <a:headEnd len="sm" w="sm" type="none"/>
            <a:tailEnd len="sm" w="sm"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60"/>
          <p:cNvPicPr preferRelativeResize="0"/>
          <p:nvPr>
            <p:ph idx="1" type="body"/>
          </p:nvPr>
        </p:nvPicPr>
        <p:blipFill rotWithShape="1">
          <a:blip r:embed="rId3">
            <a:alphaModFix/>
          </a:blip>
          <a:srcRect b="0" l="0" r="0" t="0"/>
          <a:stretch/>
        </p:blipFill>
        <p:spPr>
          <a:xfrm>
            <a:off x="2971800" y="1983658"/>
            <a:ext cx="3450590" cy="2179320"/>
          </a:xfrm>
          <a:prstGeom prst="rect">
            <a:avLst/>
          </a:prstGeom>
          <a:noFill/>
          <a:ln>
            <a:noFill/>
          </a:ln>
        </p:spPr>
      </p:pic>
      <p:sp>
        <p:nvSpPr>
          <p:cNvPr id="651" name="Google Shape;651;p60"/>
          <p:cNvSpPr/>
          <p:nvPr/>
        </p:nvSpPr>
        <p:spPr>
          <a:xfrm>
            <a:off x="914400" y="1582399"/>
            <a:ext cx="2999800" cy="369304"/>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KEEP TRACK OF YOUR ASSETS</a:t>
            </a:r>
            <a:endParaRPr/>
          </a:p>
        </p:txBody>
      </p:sp>
      <p:sp>
        <p:nvSpPr>
          <p:cNvPr id="652" name="Google Shape;652;p60"/>
          <p:cNvSpPr/>
          <p:nvPr/>
        </p:nvSpPr>
        <p:spPr>
          <a:xfrm>
            <a:off x="533400" y="4648200"/>
            <a:ext cx="8305800" cy="1477299"/>
          </a:xfrm>
          <a:prstGeom prst="rect">
            <a:avLst/>
          </a:prstGeom>
          <a:noFill/>
          <a:ln>
            <a:noFill/>
          </a:ln>
        </p:spPr>
        <p:txBody>
          <a:bodyPr anchorCtr="0" anchor="t" bIns="45700" lIns="91400" spcFirstLastPara="1" rIns="91400"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The OnFarm solution combines real-time sensor data from soil moisture levels, weather forecasts, and pesticide usage from farming sites into a consolidated web dashboard. Farmers can use this data with advanced imaging and mapping information to spot crop issues and remotely monitor all of the farms assets and resource usage levels.</a:t>
            </a:r>
            <a:endParaRPr/>
          </a:p>
        </p:txBody>
      </p:sp>
      <p:pic>
        <p:nvPicPr>
          <p:cNvPr id="653" name="Google Shape;653;p60"/>
          <p:cNvPicPr preferRelativeResize="0"/>
          <p:nvPr/>
        </p:nvPicPr>
        <p:blipFill rotWithShape="1">
          <a:blip r:embed="rId4">
            <a:alphaModFix/>
          </a:blip>
          <a:srcRect b="0" l="0" r="0" t="0"/>
          <a:stretch/>
        </p:blipFill>
        <p:spPr>
          <a:xfrm>
            <a:off x="2781300" y="95867"/>
            <a:ext cx="3200399" cy="762000"/>
          </a:xfrm>
          <a:prstGeom prst="rect">
            <a:avLst/>
          </a:prstGeom>
          <a:noFill/>
          <a:ln>
            <a:noFill/>
          </a:ln>
        </p:spPr>
      </p:pic>
      <p:sp>
        <p:nvSpPr>
          <p:cNvPr id="654" name="Google Shape;654;p60">
            <a:hlinkClick action="ppaction://hlinksldjump" r:id="rId5"/>
          </p:cNvPr>
          <p:cNvSpPr/>
          <p:nvPr/>
        </p:nvSpPr>
        <p:spPr>
          <a:xfrm>
            <a:off x="8534400" y="6414949"/>
            <a:ext cx="388620" cy="260604"/>
          </a:xfrm>
          <a:custGeom>
            <a:rect b="b" l="l" r="r" t="t"/>
            <a:pathLst>
              <a:path extrusionOk="0" h="120000" w="120000">
                <a:moveTo>
                  <a:pt x="0" y="0"/>
                </a:moveTo>
                <a:lnTo>
                  <a:pt x="120000" y="0"/>
                </a:lnTo>
                <a:lnTo>
                  <a:pt x="120000" y="120000"/>
                </a:lnTo>
                <a:lnTo>
                  <a:pt x="0" y="120000"/>
                </a:lnTo>
                <a:close/>
                <a:moveTo>
                  <a:pt x="90176" y="60000"/>
                </a:moveTo>
                <a:lnTo>
                  <a:pt x="29824" y="15000"/>
                </a:lnTo>
                <a:lnTo>
                  <a:pt x="29824" y="105000"/>
                </a:lnTo>
                <a:close/>
              </a:path>
              <a:path extrusionOk="0" fill="darken" h="120000" w="120000">
                <a:moveTo>
                  <a:pt x="90176" y="60000"/>
                </a:moveTo>
                <a:lnTo>
                  <a:pt x="29824" y="15000"/>
                </a:lnTo>
                <a:lnTo>
                  <a:pt x="29824" y="105000"/>
                </a:lnTo>
                <a:close/>
              </a:path>
              <a:path extrusionOk="0" fill="none" h="120000" w="120000">
                <a:moveTo>
                  <a:pt x="90176" y="60000"/>
                </a:moveTo>
                <a:lnTo>
                  <a:pt x="29824" y="105000"/>
                </a:lnTo>
                <a:lnTo>
                  <a:pt x="29824" y="15000"/>
                </a:lnTo>
                <a:close/>
              </a:path>
              <a:path extrusionOk="0" fill="none"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61"/>
          <p:cNvPicPr preferRelativeResize="0"/>
          <p:nvPr/>
        </p:nvPicPr>
        <p:blipFill rotWithShape="1">
          <a:blip r:embed="rId3">
            <a:alphaModFix/>
          </a:blip>
          <a:srcRect b="0" l="0" r="0" t="0"/>
          <a:stretch/>
        </p:blipFill>
        <p:spPr>
          <a:xfrm>
            <a:off x="2009775" y="152400"/>
            <a:ext cx="7134225" cy="885825"/>
          </a:xfrm>
          <a:prstGeom prst="rect">
            <a:avLst/>
          </a:prstGeom>
          <a:noFill/>
          <a:ln>
            <a:noFill/>
          </a:ln>
        </p:spPr>
      </p:pic>
      <p:sp>
        <p:nvSpPr>
          <p:cNvPr id="660" name="Google Shape;660;p61">
            <a:hlinkClick action="ppaction://hlinksldjump" r:id="rId4"/>
          </p:cNvPr>
          <p:cNvSpPr/>
          <p:nvPr/>
        </p:nvSpPr>
        <p:spPr>
          <a:xfrm>
            <a:off x="8810236" y="76200"/>
            <a:ext cx="282456" cy="228600"/>
          </a:xfrm>
          <a:custGeom>
            <a:rect b="b" l="l" r="r" t="t"/>
            <a:pathLst>
              <a:path extrusionOk="0" h="120000" w="120000">
                <a:moveTo>
                  <a:pt x="0" y="0"/>
                </a:moveTo>
                <a:lnTo>
                  <a:pt x="120000" y="0"/>
                </a:lnTo>
                <a:lnTo>
                  <a:pt x="120000" y="120000"/>
                </a:lnTo>
                <a:lnTo>
                  <a:pt x="0" y="120000"/>
                </a:lnTo>
                <a:close/>
                <a:moveTo>
                  <a:pt x="96420" y="60000"/>
                </a:moveTo>
                <a:lnTo>
                  <a:pt x="23580" y="15000"/>
                </a:lnTo>
                <a:lnTo>
                  <a:pt x="23580" y="105000"/>
                </a:lnTo>
                <a:close/>
              </a:path>
              <a:path extrusionOk="0" fill="darken" h="120000" w="120000">
                <a:moveTo>
                  <a:pt x="96420" y="60000"/>
                </a:moveTo>
                <a:lnTo>
                  <a:pt x="23580" y="15000"/>
                </a:lnTo>
                <a:lnTo>
                  <a:pt x="23580" y="105000"/>
                </a:lnTo>
                <a:close/>
              </a:path>
              <a:path extrusionOk="0" fill="none" h="120000" w="120000">
                <a:moveTo>
                  <a:pt x="96420" y="60000"/>
                </a:moveTo>
                <a:lnTo>
                  <a:pt x="23580" y="105000"/>
                </a:lnTo>
                <a:lnTo>
                  <a:pt x="23580" y="15000"/>
                </a:lnTo>
                <a:close/>
              </a:path>
              <a:path extrusionOk="0" fill="none" h="120000" w="120000">
                <a:moveTo>
                  <a:pt x="0" y="0"/>
                </a:moveTo>
                <a:lnTo>
                  <a:pt x="120000" y="0"/>
                </a:lnTo>
                <a:lnTo>
                  <a:pt x="120000" y="120000"/>
                </a:lnTo>
                <a:lnTo>
                  <a:pt x="0" y="120000"/>
                </a:lnTo>
                <a:close/>
              </a:path>
            </a:pathLst>
          </a:cu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s://www.5gtechnologyworld.com/wp-content/uploads/2020/03/Keysight_C-V2X_Fig1_2000x1125.jpg" id="661" name="Google Shape;661;p61"/>
          <p:cNvPicPr preferRelativeResize="0"/>
          <p:nvPr/>
        </p:nvPicPr>
        <p:blipFill rotWithShape="1">
          <a:blip r:embed="rId5">
            <a:alphaModFix/>
          </a:blip>
          <a:srcRect b="0" l="0" r="0" t="0"/>
          <a:stretch/>
        </p:blipFill>
        <p:spPr>
          <a:xfrm>
            <a:off x="0" y="1114425"/>
            <a:ext cx="9144000" cy="536548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5" name="Shape 665"/>
        <p:cNvGrpSpPr/>
        <p:nvPr/>
      </p:nvGrpSpPr>
      <p:grpSpPr>
        <a:xfrm>
          <a:off x="0" y="0"/>
          <a:ext cx="0" cy="0"/>
          <a:chOff x="0" y="0"/>
          <a:chExt cx="0" cy="0"/>
        </a:xfrm>
      </p:grpSpPr>
      <p:pic>
        <p:nvPicPr>
          <p:cNvPr id="666" name="Google Shape;666;p62"/>
          <p:cNvPicPr preferRelativeResize="0"/>
          <p:nvPr>
            <p:ph idx="1" type="body"/>
          </p:nvPr>
        </p:nvPicPr>
        <p:blipFill rotWithShape="1">
          <a:blip r:embed="rId3">
            <a:alphaModFix/>
          </a:blip>
          <a:srcRect b="0" l="0" r="0" t="0"/>
          <a:stretch/>
        </p:blipFill>
        <p:spPr>
          <a:xfrm>
            <a:off x="3143964" y="2344103"/>
            <a:ext cx="3284697" cy="2074545"/>
          </a:xfrm>
          <a:prstGeom prst="rect">
            <a:avLst/>
          </a:prstGeom>
          <a:noFill/>
          <a:ln>
            <a:noFill/>
          </a:ln>
        </p:spPr>
      </p:pic>
      <p:sp>
        <p:nvSpPr>
          <p:cNvPr id="667" name="Google Shape;667;p62"/>
          <p:cNvSpPr/>
          <p:nvPr/>
        </p:nvSpPr>
        <p:spPr>
          <a:xfrm>
            <a:off x="1295402" y="1734137"/>
            <a:ext cx="1450080" cy="406234"/>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SAFETY FIRST</a:t>
            </a:r>
            <a:endParaRPr/>
          </a:p>
        </p:txBody>
      </p:sp>
      <p:sp>
        <p:nvSpPr>
          <p:cNvPr id="668" name="Google Shape;668;p62"/>
          <p:cNvSpPr/>
          <p:nvPr/>
        </p:nvSpPr>
        <p:spPr>
          <a:xfrm>
            <a:off x="457200" y="4895700"/>
            <a:ext cx="8381999" cy="12003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Enguage offers an electronic system that notifies authorities when a fire extinguisher is blocked, missing from its designated location or when its pressure falls below safe operating levels. Alerts can be sent directly through an instant email, phone call or pager notification to proper agencies and supervisors.</a:t>
            </a:r>
            <a:endParaRPr/>
          </a:p>
        </p:txBody>
      </p:sp>
      <p:pic>
        <p:nvPicPr>
          <p:cNvPr id="669" name="Google Shape;669;p62"/>
          <p:cNvPicPr preferRelativeResize="0"/>
          <p:nvPr/>
        </p:nvPicPr>
        <p:blipFill rotWithShape="1">
          <a:blip r:embed="rId4">
            <a:alphaModFix/>
          </a:blip>
          <a:srcRect b="0" l="0" r="0" t="0"/>
          <a:stretch/>
        </p:blipFill>
        <p:spPr>
          <a:xfrm>
            <a:off x="3222523" y="26276"/>
            <a:ext cx="2590800" cy="11167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3"/>
          <p:cNvSpPr/>
          <p:nvPr/>
        </p:nvSpPr>
        <p:spPr>
          <a:xfrm>
            <a:off x="0" y="533400"/>
            <a:ext cx="9144000" cy="1066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5" name="Google Shape;675;p63"/>
          <p:cNvSpPr txBox="1"/>
          <p:nvPr>
            <p:ph type="title"/>
          </p:nvPr>
        </p:nvSpPr>
        <p:spPr>
          <a:xfrm>
            <a:off x="990600" y="516192"/>
            <a:ext cx="7543800" cy="11430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93617"/>
              <a:buFont typeface="Calibri"/>
              <a:buNone/>
            </a:pPr>
            <a:br>
              <a:rPr b="1" lang="en-US"/>
            </a:br>
            <a:r>
              <a:rPr b="1" lang="en-US" sz="4700">
                <a:solidFill>
                  <a:schemeClr val="lt1"/>
                </a:solidFill>
              </a:rPr>
              <a:t>THE ENVIRONMENT</a:t>
            </a:r>
            <a:br>
              <a:rPr i="1" lang="en-US" sz="4700"/>
            </a:br>
            <a:endParaRPr sz="4700"/>
          </a:p>
        </p:txBody>
      </p:sp>
      <p:sp>
        <p:nvSpPr>
          <p:cNvPr id="676" name="Google Shape;676;p63"/>
          <p:cNvSpPr txBox="1"/>
          <p:nvPr>
            <p:ph idx="1" type="body"/>
          </p:nvPr>
        </p:nvSpPr>
        <p:spPr>
          <a:xfrm>
            <a:off x="762000" y="5152107"/>
            <a:ext cx="8229600" cy="533397"/>
          </a:xfrm>
          <a:prstGeom prst="rect">
            <a:avLst/>
          </a:prstGeom>
          <a:noFill/>
          <a:ln>
            <a:noFill/>
          </a:ln>
        </p:spPr>
        <p:txBody>
          <a:bodyPr anchorCtr="0" anchor="t" bIns="45700" lIns="91400" spcFirstLastPara="1" rIns="91400" wrap="square" tIns="45700">
            <a:normAutofit/>
          </a:bodyPr>
          <a:lstStyle/>
          <a:p>
            <a:pPr indent="0" lvl="0" marL="0" rtl="0" algn="ctr">
              <a:spcBef>
                <a:spcPts val="0"/>
              </a:spcBef>
              <a:spcAft>
                <a:spcPts val="0"/>
              </a:spcAft>
              <a:buClr>
                <a:schemeClr val="dk1"/>
              </a:buClr>
              <a:buSzPts val="2400"/>
              <a:buNone/>
            </a:pPr>
            <a:r>
              <a:rPr b="1" lang="en-US" sz="2400"/>
              <a:t>Understand and better manage what we currently have</a:t>
            </a:r>
            <a:endParaRPr/>
          </a:p>
        </p:txBody>
      </p:sp>
      <p:pic>
        <p:nvPicPr>
          <p:cNvPr id="677" name="Google Shape;677;p63"/>
          <p:cNvPicPr preferRelativeResize="0"/>
          <p:nvPr/>
        </p:nvPicPr>
        <p:blipFill rotWithShape="1">
          <a:blip r:embed="rId3">
            <a:alphaModFix/>
          </a:blip>
          <a:srcRect b="0" l="0" r="0" t="0"/>
          <a:stretch/>
        </p:blipFill>
        <p:spPr>
          <a:xfrm>
            <a:off x="7374" y="2486025"/>
            <a:ext cx="9144000" cy="18573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descr="http://3.bp.blogspot.com/-5uooTOKDUMo/VpEXECaE1PI/AAAAAAAAC_M/cqTXm4gvpV8/s1600/atmo.JPG" id="682" name="Google Shape;682;p64"/>
          <p:cNvPicPr preferRelativeResize="0"/>
          <p:nvPr/>
        </p:nvPicPr>
        <p:blipFill rotWithShape="1">
          <a:blip r:embed="rId3">
            <a:alphaModFix/>
          </a:blip>
          <a:srcRect b="0" l="0" r="0" t="0"/>
          <a:stretch/>
        </p:blipFill>
        <p:spPr>
          <a:xfrm>
            <a:off x="0" y="1447800"/>
            <a:ext cx="6092864" cy="3581400"/>
          </a:xfrm>
          <a:prstGeom prst="rect">
            <a:avLst/>
          </a:prstGeom>
          <a:noFill/>
          <a:ln>
            <a:noFill/>
          </a:ln>
        </p:spPr>
      </p:pic>
      <p:pic>
        <p:nvPicPr>
          <p:cNvPr descr="image description" id="683" name="Google Shape;683;p64"/>
          <p:cNvPicPr preferRelativeResize="0"/>
          <p:nvPr/>
        </p:nvPicPr>
        <p:blipFill rotWithShape="1">
          <a:blip r:embed="rId4">
            <a:alphaModFix/>
          </a:blip>
          <a:srcRect b="0" l="0" r="0" t="0"/>
          <a:stretch/>
        </p:blipFill>
        <p:spPr>
          <a:xfrm>
            <a:off x="6038850" y="3048000"/>
            <a:ext cx="3105150" cy="3079594"/>
          </a:xfrm>
          <a:prstGeom prst="rect">
            <a:avLst/>
          </a:prstGeom>
          <a:noFill/>
          <a:ln>
            <a:noFill/>
          </a:ln>
        </p:spPr>
      </p:pic>
      <p:pic>
        <p:nvPicPr>
          <p:cNvPr descr="https://pbs.twimg.com/profile_images/666250892040011777/0fIu80Xs.png" id="684" name="Google Shape;684;p64"/>
          <p:cNvPicPr preferRelativeResize="0"/>
          <p:nvPr/>
        </p:nvPicPr>
        <p:blipFill rotWithShape="1">
          <a:blip r:embed="rId5">
            <a:alphaModFix/>
          </a:blip>
          <a:srcRect b="31250" l="14062" r="0" t="25000"/>
          <a:stretch/>
        </p:blipFill>
        <p:spPr>
          <a:xfrm>
            <a:off x="3733800" y="77634"/>
            <a:ext cx="2286000" cy="116378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8" name="Shape 688"/>
        <p:cNvGrpSpPr/>
        <p:nvPr/>
      </p:nvGrpSpPr>
      <p:grpSpPr>
        <a:xfrm>
          <a:off x="0" y="0"/>
          <a:ext cx="0" cy="0"/>
          <a:chOff x="0" y="0"/>
          <a:chExt cx="0" cy="0"/>
        </a:xfrm>
      </p:grpSpPr>
      <p:pic>
        <p:nvPicPr>
          <p:cNvPr id="689" name="Google Shape;689;p65"/>
          <p:cNvPicPr preferRelativeResize="0"/>
          <p:nvPr>
            <p:ph idx="1" type="body"/>
          </p:nvPr>
        </p:nvPicPr>
        <p:blipFill rotWithShape="1">
          <a:blip r:embed="rId3">
            <a:alphaModFix/>
          </a:blip>
          <a:srcRect b="0" l="0" r="0" t="0"/>
          <a:stretch/>
        </p:blipFill>
        <p:spPr>
          <a:xfrm>
            <a:off x="3276600" y="2362200"/>
            <a:ext cx="3284697" cy="2074545"/>
          </a:xfrm>
          <a:prstGeom prst="rect">
            <a:avLst/>
          </a:prstGeom>
          <a:noFill/>
          <a:ln>
            <a:noFill/>
          </a:ln>
        </p:spPr>
      </p:pic>
      <p:sp>
        <p:nvSpPr>
          <p:cNvPr id="690" name="Google Shape;690;p65"/>
          <p:cNvSpPr/>
          <p:nvPr/>
        </p:nvSpPr>
        <p:spPr>
          <a:xfrm>
            <a:off x="1219200" y="1752600"/>
            <a:ext cx="3021279" cy="369304"/>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MONITOR POLLUTION LEVELS</a:t>
            </a:r>
            <a:endParaRPr/>
          </a:p>
        </p:txBody>
      </p:sp>
      <p:sp>
        <p:nvSpPr>
          <p:cNvPr id="691" name="Google Shape;691;p65"/>
          <p:cNvSpPr/>
          <p:nvPr/>
        </p:nvSpPr>
        <p:spPr>
          <a:xfrm>
            <a:off x="381000" y="5048100"/>
            <a:ext cx="8458200" cy="12003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Air Quality Egg is a community-led air quality sensing system designed to allow anyone to collect high resolution readings of NO2 and CO concentrations outside of their home using an RF transmitter and Ethernet driven base station. The data can then be shared to create a network of readings to be used by the community and general public. </a:t>
            </a:r>
            <a:endParaRPr/>
          </a:p>
        </p:txBody>
      </p:sp>
      <p:pic>
        <p:nvPicPr>
          <p:cNvPr id="692" name="Google Shape;692;p65"/>
          <p:cNvPicPr preferRelativeResize="0"/>
          <p:nvPr/>
        </p:nvPicPr>
        <p:blipFill rotWithShape="1">
          <a:blip r:embed="rId4">
            <a:alphaModFix/>
          </a:blip>
          <a:srcRect b="0" l="0" r="0" t="0"/>
          <a:stretch/>
        </p:blipFill>
        <p:spPr>
          <a:xfrm>
            <a:off x="3810000" y="152400"/>
            <a:ext cx="1784349" cy="133826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6" name="Shape 696"/>
        <p:cNvGrpSpPr/>
        <p:nvPr/>
      </p:nvGrpSpPr>
      <p:grpSpPr>
        <a:xfrm>
          <a:off x="0" y="0"/>
          <a:ext cx="0" cy="0"/>
          <a:chOff x="0" y="0"/>
          <a:chExt cx="0" cy="0"/>
        </a:xfrm>
      </p:grpSpPr>
      <p:sp>
        <p:nvSpPr>
          <p:cNvPr id="697" name="Google Shape;697;p66"/>
          <p:cNvSpPr txBox="1"/>
          <p:nvPr>
            <p:ph type="title"/>
          </p:nvPr>
        </p:nvSpPr>
        <p:spPr>
          <a:xfrm>
            <a:off x="457200" y="274638"/>
            <a:ext cx="8229600" cy="7921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b="1" lang="en-US" sz="3600"/>
              <a:t>Floating Sensor Network</a:t>
            </a:r>
            <a:endParaRPr/>
          </a:p>
        </p:txBody>
      </p:sp>
      <p:pic>
        <p:nvPicPr>
          <p:cNvPr id="698" name="Google Shape;698;p66"/>
          <p:cNvPicPr preferRelativeResize="0"/>
          <p:nvPr>
            <p:ph idx="1" type="body"/>
          </p:nvPr>
        </p:nvPicPr>
        <p:blipFill rotWithShape="1">
          <a:blip r:embed="rId3">
            <a:alphaModFix/>
          </a:blip>
          <a:srcRect b="0" l="0" r="0" t="0"/>
          <a:stretch/>
        </p:blipFill>
        <p:spPr>
          <a:xfrm>
            <a:off x="2898696" y="2268855"/>
            <a:ext cx="3284697" cy="2074545"/>
          </a:xfrm>
          <a:prstGeom prst="rect">
            <a:avLst/>
          </a:prstGeom>
          <a:noFill/>
          <a:ln>
            <a:noFill/>
          </a:ln>
        </p:spPr>
      </p:pic>
      <p:sp>
        <p:nvSpPr>
          <p:cNvPr id="699" name="Google Shape;699;p66"/>
          <p:cNvSpPr/>
          <p:nvPr/>
        </p:nvSpPr>
        <p:spPr>
          <a:xfrm>
            <a:off x="1219200" y="1535668"/>
            <a:ext cx="1542923"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TRACK WATER</a:t>
            </a:r>
            <a:endParaRPr/>
          </a:p>
        </p:txBody>
      </p:sp>
      <p:sp>
        <p:nvSpPr>
          <p:cNvPr id="700" name="Google Shape;700;p66"/>
          <p:cNvSpPr/>
          <p:nvPr/>
        </p:nvSpPr>
        <p:spPr>
          <a:xfrm>
            <a:off x="353961" y="4724400"/>
            <a:ext cx="8153400" cy="12003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University of Berkeley's Floating Sensor Network project uses motorized drifters (Outfitted with cell communication, GPS, temperature, and salinity sensors) that can be quickly deployed in response to unanticipated events such as floods to track the movement of water, contaminants, and other conditions in waterways.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4" name="Shape 704"/>
        <p:cNvGrpSpPr/>
        <p:nvPr/>
      </p:nvGrpSpPr>
      <p:grpSpPr>
        <a:xfrm>
          <a:off x="0" y="0"/>
          <a:ext cx="0" cy="0"/>
          <a:chOff x="0" y="0"/>
          <a:chExt cx="0" cy="0"/>
        </a:xfrm>
      </p:grpSpPr>
      <p:pic>
        <p:nvPicPr>
          <p:cNvPr id="705" name="Google Shape;705;p67"/>
          <p:cNvPicPr preferRelativeResize="0"/>
          <p:nvPr>
            <p:ph idx="1" type="body"/>
          </p:nvPr>
        </p:nvPicPr>
        <p:blipFill rotWithShape="1">
          <a:blip r:embed="rId3">
            <a:alphaModFix/>
          </a:blip>
          <a:srcRect b="0" l="0" r="0" t="0"/>
          <a:stretch/>
        </p:blipFill>
        <p:spPr>
          <a:xfrm>
            <a:off x="3647870" y="2334581"/>
            <a:ext cx="3284697" cy="2074545"/>
          </a:xfrm>
          <a:prstGeom prst="rect">
            <a:avLst/>
          </a:prstGeom>
          <a:noFill/>
          <a:ln>
            <a:noFill/>
          </a:ln>
        </p:spPr>
      </p:pic>
      <p:sp>
        <p:nvSpPr>
          <p:cNvPr id="706" name="Google Shape;706;p67"/>
          <p:cNvSpPr/>
          <p:nvPr/>
        </p:nvSpPr>
        <p:spPr>
          <a:xfrm>
            <a:off x="1219203" y="1752600"/>
            <a:ext cx="2521909"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HELP PROTECT WILDLIFE</a:t>
            </a:r>
            <a:endParaRPr/>
          </a:p>
        </p:txBody>
      </p:sp>
      <p:sp>
        <p:nvSpPr>
          <p:cNvPr id="707" name="Google Shape;707;p67"/>
          <p:cNvSpPr/>
          <p:nvPr/>
        </p:nvSpPr>
        <p:spPr>
          <a:xfrm>
            <a:off x="457200" y="4618672"/>
            <a:ext cx="8382000" cy="1477328"/>
          </a:xfrm>
          <a:prstGeom prst="rect">
            <a:avLst/>
          </a:prstGeom>
          <a:noFill/>
          <a:ln>
            <a:noFill/>
          </a:ln>
        </p:spPr>
        <p:txBody>
          <a:bodyPr anchorCtr="0" anchor="t" bIns="45700" lIns="91400" spcFirstLastPara="1" rIns="91400"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A project by Ground Labs and Lion Guardians is creating an open source wildlife tracking collar system to safeguard the Maasai herders cattle and protect the last 2000 lions living Southern Kenya. The system consists of a tracking collar that utilizes a GPS/GSM module to locate and track the lions and communicate their coordinates to researchers and Maasai herders via SMS." </a:t>
            </a:r>
            <a:endParaRPr/>
          </a:p>
        </p:txBody>
      </p:sp>
      <p:pic>
        <p:nvPicPr>
          <p:cNvPr id="708" name="Google Shape;708;p67"/>
          <p:cNvPicPr preferRelativeResize="0"/>
          <p:nvPr/>
        </p:nvPicPr>
        <p:blipFill rotWithShape="1">
          <a:blip r:embed="rId4">
            <a:alphaModFix/>
          </a:blip>
          <a:srcRect b="0" l="0" r="0" t="0"/>
          <a:stretch/>
        </p:blipFill>
        <p:spPr>
          <a:xfrm>
            <a:off x="3962401" y="381003"/>
            <a:ext cx="952500" cy="942975"/>
          </a:xfrm>
          <a:prstGeom prst="rect">
            <a:avLst/>
          </a:prstGeom>
          <a:noFill/>
          <a:ln>
            <a:noFill/>
          </a:ln>
        </p:spPr>
      </p:pic>
      <p:sp>
        <p:nvSpPr>
          <p:cNvPr id="709" name="Google Shape;709;p67"/>
          <p:cNvSpPr/>
          <p:nvPr/>
        </p:nvSpPr>
        <p:spPr>
          <a:xfrm>
            <a:off x="4951771" y="667821"/>
            <a:ext cx="1452001"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GROUND Lab</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3" name="Shape 713"/>
        <p:cNvGrpSpPr/>
        <p:nvPr/>
      </p:nvGrpSpPr>
      <p:grpSpPr>
        <a:xfrm>
          <a:off x="0" y="0"/>
          <a:ext cx="0" cy="0"/>
          <a:chOff x="0" y="0"/>
          <a:chExt cx="0" cy="0"/>
        </a:xfrm>
      </p:grpSpPr>
      <p:pic>
        <p:nvPicPr>
          <p:cNvPr id="714" name="Google Shape;714;p68"/>
          <p:cNvPicPr preferRelativeResize="0"/>
          <p:nvPr>
            <p:ph idx="1" type="body"/>
          </p:nvPr>
        </p:nvPicPr>
        <p:blipFill rotWithShape="1">
          <a:blip r:embed="rId3">
            <a:alphaModFix/>
          </a:blip>
          <a:srcRect b="0" l="0" r="0" t="0"/>
          <a:stretch/>
        </p:blipFill>
        <p:spPr>
          <a:xfrm>
            <a:off x="3082051" y="2182178"/>
            <a:ext cx="3284697" cy="2074545"/>
          </a:xfrm>
          <a:prstGeom prst="rect">
            <a:avLst/>
          </a:prstGeom>
          <a:noFill/>
          <a:ln>
            <a:noFill/>
          </a:ln>
        </p:spPr>
      </p:pic>
      <p:sp>
        <p:nvSpPr>
          <p:cNvPr id="715" name="Google Shape;715;p68"/>
          <p:cNvSpPr/>
          <p:nvPr/>
        </p:nvSpPr>
        <p:spPr>
          <a:xfrm>
            <a:off x="1219202" y="1600200"/>
            <a:ext cx="3067571"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GET AN ADVANCED WARNING</a:t>
            </a:r>
            <a:endParaRPr/>
          </a:p>
        </p:txBody>
      </p:sp>
      <p:sp>
        <p:nvSpPr>
          <p:cNvPr id="716" name="Google Shape;716;p68"/>
          <p:cNvSpPr/>
          <p:nvPr/>
        </p:nvSpPr>
        <p:spPr>
          <a:xfrm>
            <a:off x="228600" y="4743300"/>
            <a:ext cx="8686800" cy="12003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University of Loughborough’s Acoustic Landslide Detector system called ALARMS (Assessment of Landslides using Acoustic Real-time Monitoring Systems), detects high-frequency stress waves produced by soil movement. They can be used to calculate soil movement in real time and send out alerts to communities before an event occurs.</a:t>
            </a:r>
            <a:endParaRPr/>
          </a:p>
        </p:txBody>
      </p:sp>
      <p:pic>
        <p:nvPicPr>
          <p:cNvPr id="717" name="Google Shape;717;p68"/>
          <p:cNvPicPr preferRelativeResize="0"/>
          <p:nvPr/>
        </p:nvPicPr>
        <p:blipFill rotWithShape="1">
          <a:blip r:embed="rId4">
            <a:alphaModFix/>
          </a:blip>
          <a:srcRect b="0" l="0" r="0" t="0"/>
          <a:stretch/>
        </p:blipFill>
        <p:spPr>
          <a:xfrm>
            <a:off x="2725948" y="152400"/>
            <a:ext cx="3654284" cy="87931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1" name="Shape 721"/>
        <p:cNvGrpSpPr/>
        <p:nvPr/>
      </p:nvGrpSpPr>
      <p:grpSpPr>
        <a:xfrm>
          <a:off x="0" y="0"/>
          <a:ext cx="0" cy="0"/>
          <a:chOff x="0" y="0"/>
          <a:chExt cx="0" cy="0"/>
        </a:xfrm>
      </p:grpSpPr>
      <p:sp>
        <p:nvSpPr>
          <p:cNvPr id="722" name="Google Shape;722;p69"/>
          <p:cNvSpPr txBox="1"/>
          <p:nvPr>
            <p:ph type="title"/>
          </p:nvPr>
        </p:nvSpPr>
        <p:spPr>
          <a:xfrm>
            <a:off x="457200" y="228600"/>
            <a:ext cx="82296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b="1" lang="en-US" sz="3600"/>
              <a:t>Bumblebee</a:t>
            </a:r>
            <a:endParaRPr/>
          </a:p>
        </p:txBody>
      </p:sp>
      <p:pic>
        <p:nvPicPr>
          <p:cNvPr id="723" name="Google Shape;723;p69"/>
          <p:cNvPicPr preferRelativeResize="0"/>
          <p:nvPr>
            <p:ph idx="1" type="body"/>
          </p:nvPr>
        </p:nvPicPr>
        <p:blipFill rotWithShape="1">
          <a:blip r:embed="rId3">
            <a:alphaModFix/>
          </a:blip>
          <a:srcRect b="0" l="0" r="0" t="0"/>
          <a:stretch/>
        </p:blipFill>
        <p:spPr>
          <a:xfrm>
            <a:off x="3115461" y="2241327"/>
            <a:ext cx="3613167" cy="2282000"/>
          </a:xfrm>
          <a:prstGeom prst="rect">
            <a:avLst/>
          </a:prstGeom>
          <a:noFill/>
          <a:ln>
            <a:noFill/>
          </a:ln>
        </p:spPr>
      </p:pic>
      <p:sp>
        <p:nvSpPr>
          <p:cNvPr id="724" name="Google Shape;724;p69"/>
          <p:cNvSpPr/>
          <p:nvPr/>
        </p:nvSpPr>
        <p:spPr>
          <a:xfrm>
            <a:off x="1143000" y="1524000"/>
            <a:ext cx="2344168"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KNOW THE VARIABLES</a:t>
            </a:r>
            <a:endParaRPr/>
          </a:p>
        </p:txBody>
      </p:sp>
      <p:sp>
        <p:nvSpPr>
          <p:cNvPr id="725" name="Google Shape;725;p69"/>
          <p:cNvSpPr/>
          <p:nvPr/>
        </p:nvSpPr>
        <p:spPr>
          <a:xfrm>
            <a:off x="533400" y="4953000"/>
            <a:ext cx="8229600" cy="923301"/>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Nik Sargent's Bumblebee project sheds light on how the environment influences bees activity patterns and behaviors using sensors (visual, audio, temperature, sunlight, weather) and web technology to monitor and record their daily lives.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7"/>
          <p:cNvSpPr txBox="1"/>
          <p:nvPr>
            <p:ph type="ctrTitle"/>
          </p:nvPr>
        </p:nvSpPr>
        <p:spPr>
          <a:xfrm>
            <a:off x="685800" y="194948"/>
            <a:ext cx="7772400" cy="94805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Internet of Things: History</a:t>
            </a:r>
            <a:endParaRPr/>
          </a:p>
        </p:txBody>
      </p:sp>
      <p:sp>
        <p:nvSpPr>
          <p:cNvPr id="257" name="Google Shape;257;p7"/>
          <p:cNvSpPr txBox="1"/>
          <p:nvPr>
            <p:ph idx="1" type="subTitle"/>
          </p:nvPr>
        </p:nvSpPr>
        <p:spPr>
          <a:xfrm>
            <a:off x="533400" y="5913122"/>
            <a:ext cx="8610600" cy="914398"/>
          </a:xfrm>
          <a:prstGeom prst="rect">
            <a:avLst/>
          </a:prstGeom>
          <a:noFill/>
          <a:ln>
            <a:noFill/>
          </a:ln>
        </p:spPr>
        <p:txBody>
          <a:bodyPr anchorCtr="0" anchor="t" bIns="45700" lIns="91400" spcFirstLastPara="1" rIns="91400" wrap="square" tIns="45700">
            <a:normAutofit/>
          </a:bodyPr>
          <a:lstStyle/>
          <a:p>
            <a:pPr indent="0" lvl="0" marL="0" rtl="0" algn="r">
              <a:spcBef>
                <a:spcPts val="0"/>
              </a:spcBef>
              <a:spcAft>
                <a:spcPts val="0"/>
              </a:spcAft>
              <a:buClr>
                <a:srgbClr val="7F7F7F"/>
              </a:buClr>
              <a:buSzPts val="1900"/>
              <a:buNone/>
            </a:pPr>
            <a:r>
              <a:rPr i="1" lang="en-US" sz="1900">
                <a:solidFill>
                  <a:srgbClr val="7F7F7F"/>
                </a:solidFill>
              </a:rPr>
              <a:t>“The more you know about the past, the better prepared you are for the future…..”</a:t>
            </a:r>
            <a:endParaRPr/>
          </a:p>
          <a:p>
            <a:pPr indent="0" lvl="0" marL="0" rtl="0" algn="r">
              <a:spcBef>
                <a:spcPts val="320"/>
              </a:spcBef>
              <a:spcAft>
                <a:spcPts val="0"/>
              </a:spcAft>
              <a:buClr>
                <a:srgbClr val="0070C0"/>
              </a:buClr>
              <a:buSzPts val="1600"/>
              <a:buNone/>
            </a:pPr>
            <a:r>
              <a:rPr b="1" lang="en-US" sz="1600">
                <a:solidFill>
                  <a:srgbClr val="0070C0"/>
                </a:solidFill>
              </a:rPr>
              <a:t>- Theodore Roosevelt</a:t>
            </a:r>
            <a:endParaRPr/>
          </a:p>
        </p:txBody>
      </p:sp>
      <p:pic>
        <p:nvPicPr>
          <p:cNvPr id="258" name="Google Shape;258;p7"/>
          <p:cNvPicPr preferRelativeResize="0"/>
          <p:nvPr>
            <p:ph idx="4294967295" type="body"/>
          </p:nvPr>
        </p:nvPicPr>
        <p:blipFill rotWithShape="1">
          <a:blip r:embed="rId3">
            <a:alphaModFix/>
          </a:blip>
          <a:srcRect b="38249" l="7313" r="2732" t="17760"/>
          <a:stretch/>
        </p:blipFill>
        <p:spPr>
          <a:xfrm>
            <a:off x="0" y="1666875"/>
            <a:ext cx="9144000" cy="19907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0"/>
          <p:cNvSpPr txBox="1"/>
          <p:nvPr>
            <p:ph type="title"/>
          </p:nvPr>
        </p:nvSpPr>
        <p:spPr>
          <a:xfrm>
            <a:off x="457200" y="122238"/>
            <a:ext cx="82296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b="1" lang="en-US" sz="3600"/>
              <a:t>Invisible Tracck</a:t>
            </a:r>
            <a:endParaRPr/>
          </a:p>
        </p:txBody>
      </p:sp>
      <p:pic>
        <p:nvPicPr>
          <p:cNvPr id="731" name="Google Shape;731;p70"/>
          <p:cNvPicPr preferRelativeResize="0"/>
          <p:nvPr>
            <p:ph idx="1" type="body"/>
          </p:nvPr>
        </p:nvPicPr>
        <p:blipFill rotWithShape="1">
          <a:blip r:embed="rId3">
            <a:alphaModFix/>
          </a:blip>
          <a:srcRect b="0" l="0" r="0" t="0"/>
          <a:stretch/>
        </p:blipFill>
        <p:spPr>
          <a:xfrm>
            <a:off x="3392351" y="2305050"/>
            <a:ext cx="2986088" cy="1885950"/>
          </a:xfrm>
          <a:prstGeom prst="rect">
            <a:avLst/>
          </a:prstGeom>
          <a:noFill/>
          <a:ln>
            <a:noFill/>
          </a:ln>
        </p:spPr>
      </p:pic>
      <p:sp>
        <p:nvSpPr>
          <p:cNvPr id="732" name="Google Shape;732;p70"/>
          <p:cNvSpPr/>
          <p:nvPr/>
        </p:nvSpPr>
        <p:spPr>
          <a:xfrm>
            <a:off x="1371600" y="1524000"/>
            <a:ext cx="2114233" cy="369332"/>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STOP THE BLEEDING</a:t>
            </a:r>
            <a:endParaRPr/>
          </a:p>
        </p:txBody>
      </p:sp>
      <p:sp>
        <p:nvSpPr>
          <p:cNvPr id="733" name="Google Shape;733;p70"/>
          <p:cNvSpPr/>
          <p:nvPr/>
        </p:nvSpPr>
        <p:spPr>
          <a:xfrm>
            <a:off x="685800" y="4800600"/>
            <a:ext cx="8229600" cy="1477299"/>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Invisible Tracck is a wireless device being used in pilot programs to help combat illegal deforestation taking place in the Amazon. The battery operated devices are installed on select trees and as soon as the logged trees are in transit and able to connect to a mobile network (Up to a 20 mile range), an alert notification with location coordinates is sent to the Brazilian Institute of Environment so they can take action.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descr="Image result for iot in sports" id="738" name="Google Shape;738;p71"/>
          <p:cNvPicPr preferRelativeResize="0"/>
          <p:nvPr/>
        </p:nvPicPr>
        <p:blipFill rotWithShape="1">
          <a:blip r:embed="rId3">
            <a:alphaModFix/>
          </a:blip>
          <a:srcRect b="0" l="0" r="0" t="0"/>
          <a:stretch/>
        </p:blipFill>
        <p:spPr>
          <a:xfrm>
            <a:off x="0" y="-10161"/>
            <a:ext cx="9144000" cy="3573691"/>
          </a:xfrm>
          <a:prstGeom prst="rect">
            <a:avLst/>
          </a:prstGeom>
          <a:noFill/>
          <a:ln>
            <a:noFill/>
          </a:ln>
        </p:spPr>
      </p:pic>
      <p:sp>
        <p:nvSpPr>
          <p:cNvPr id="739" name="Google Shape;739;p71"/>
          <p:cNvSpPr txBox="1"/>
          <p:nvPr>
            <p:ph type="title"/>
          </p:nvPr>
        </p:nvSpPr>
        <p:spPr>
          <a:xfrm>
            <a:off x="685800" y="3962400"/>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2400"/>
              <a:buFont typeface="Calibri"/>
              <a:buNone/>
            </a:pPr>
            <a:r>
              <a:rPr b="1" lang="en-US" sz="2400"/>
              <a:t>Learn More About How IoT is Changing the Game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descr="http://static.rajnikantvscidjokes.in/wp-content/uploads/2017/06/bat-sensor1.png" id="744" name="Google Shape;744;p72"/>
          <p:cNvPicPr preferRelativeResize="0"/>
          <p:nvPr/>
        </p:nvPicPr>
        <p:blipFill rotWithShape="1">
          <a:blip r:embed="rId3">
            <a:alphaModFix/>
          </a:blip>
          <a:srcRect b="0" l="0" r="0" t="0"/>
          <a:stretch/>
        </p:blipFill>
        <p:spPr>
          <a:xfrm>
            <a:off x="340161" y="1267362"/>
            <a:ext cx="5146239" cy="2695038"/>
          </a:xfrm>
          <a:prstGeom prst="rect">
            <a:avLst/>
          </a:prstGeom>
          <a:noFill/>
          <a:ln>
            <a:noFill/>
          </a:ln>
        </p:spPr>
      </p:pic>
      <p:pic>
        <p:nvPicPr>
          <p:cNvPr descr="https://simplecore.intel.com/newsroom/wp-content/uploads/sites/11/2017/05/Intel-Cricket-9.jpg" id="745" name="Google Shape;745;p72"/>
          <p:cNvPicPr preferRelativeResize="0"/>
          <p:nvPr/>
        </p:nvPicPr>
        <p:blipFill rotWithShape="1">
          <a:blip r:embed="rId4">
            <a:alphaModFix/>
          </a:blip>
          <a:srcRect b="27758" l="0" r="3873" t="13417"/>
          <a:stretch/>
        </p:blipFill>
        <p:spPr>
          <a:xfrm>
            <a:off x="5181600" y="5105400"/>
            <a:ext cx="3962400" cy="1675897"/>
          </a:xfrm>
          <a:prstGeom prst="rect">
            <a:avLst/>
          </a:prstGeom>
          <a:noFill/>
          <a:ln>
            <a:noFill/>
          </a:ln>
        </p:spPr>
      </p:pic>
      <p:pic>
        <p:nvPicPr>
          <p:cNvPr descr="http://images.indianexpress.com/2017/06/intel_batsensor_2.jpg" id="746" name="Google Shape;746;p72"/>
          <p:cNvPicPr preferRelativeResize="0"/>
          <p:nvPr/>
        </p:nvPicPr>
        <p:blipFill rotWithShape="1">
          <a:blip r:embed="rId5">
            <a:alphaModFix/>
          </a:blip>
          <a:srcRect b="13357" l="9348" r="14954" t="0"/>
          <a:stretch/>
        </p:blipFill>
        <p:spPr>
          <a:xfrm>
            <a:off x="304799" y="4129183"/>
            <a:ext cx="4765239" cy="2358497"/>
          </a:xfrm>
          <a:prstGeom prst="rect">
            <a:avLst/>
          </a:prstGeom>
          <a:noFill/>
          <a:ln>
            <a:noFill/>
          </a:ln>
        </p:spPr>
      </p:pic>
      <p:pic>
        <p:nvPicPr>
          <p:cNvPr descr="https://media.licdn.com/mpr/mpr/shrink_200_200/AAEAAQAAAAAAAAgXAAAAJDQ3MzIyMTBhLTE5MTktNDQ5My04N2U3LWZlMWMxMGFiNTU3Yw.png" id="747" name="Google Shape;747;p72"/>
          <p:cNvPicPr preferRelativeResize="0"/>
          <p:nvPr/>
        </p:nvPicPr>
        <p:blipFill rotWithShape="1">
          <a:blip r:embed="rId6">
            <a:alphaModFix/>
          </a:blip>
          <a:srcRect b="23466" l="0" r="0" t="0"/>
          <a:stretch/>
        </p:blipFill>
        <p:spPr>
          <a:xfrm>
            <a:off x="3703518" y="93269"/>
            <a:ext cx="1371600" cy="1049731"/>
          </a:xfrm>
          <a:prstGeom prst="rect">
            <a:avLst/>
          </a:prstGeom>
          <a:noFill/>
          <a:ln>
            <a:noFill/>
          </a:ln>
        </p:spPr>
      </p:pic>
      <p:pic>
        <p:nvPicPr>
          <p:cNvPr id="748" name="Google Shape;748;p72"/>
          <p:cNvPicPr preferRelativeResize="0"/>
          <p:nvPr/>
        </p:nvPicPr>
        <p:blipFill rotWithShape="1">
          <a:blip r:embed="rId7">
            <a:alphaModFix/>
          </a:blip>
          <a:srcRect b="0" l="0" r="27612" t="0"/>
          <a:stretch/>
        </p:blipFill>
        <p:spPr>
          <a:xfrm>
            <a:off x="5524500" y="1143000"/>
            <a:ext cx="3581400" cy="1905000"/>
          </a:xfrm>
          <a:prstGeom prst="rect">
            <a:avLst/>
          </a:prstGeom>
          <a:noFill/>
          <a:ln>
            <a:noFill/>
          </a:ln>
        </p:spPr>
      </p:pic>
      <p:sp>
        <p:nvSpPr>
          <p:cNvPr id="749" name="Google Shape;749;p72"/>
          <p:cNvSpPr/>
          <p:nvPr/>
        </p:nvSpPr>
        <p:spPr>
          <a:xfrm>
            <a:off x="5524500" y="3067234"/>
            <a:ext cx="358140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400"/>
              <a:buFont typeface="Arial"/>
              <a:buNone/>
            </a:pPr>
            <a:r>
              <a:rPr b="1" lang="en-US" sz="1400">
                <a:solidFill>
                  <a:srgbClr val="000000"/>
                </a:solidFill>
                <a:latin typeface="Arial"/>
                <a:ea typeface="Arial"/>
                <a:cs typeface="Arial"/>
                <a:sym typeface="Arial"/>
              </a:rPr>
              <a:t>A computer of the size of button! 32 bit microprocessor, 384 KB of Flash, 80KB of SRAM + 6 axis combo sensor with accelerometer and gyroscope, Bluetooth Low energy (BLE), PMIC... all integrated as a module!!</a:t>
            </a:r>
            <a:endParaRPr/>
          </a:p>
          <a:p>
            <a:pPr indent="0" lvl="0" marL="0" marR="0" rtl="0" algn="l">
              <a:spcBef>
                <a:spcPts val="0"/>
              </a:spcBef>
              <a:spcAft>
                <a:spcPts val="0"/>
              </a:spcAft>
              <a:buClr>
                <a:schemeClr val="dk1"/>
              </a:buClr>
              <a:buSzPts val="1400"/>
              <a:buFont typeface="Calibri"/>
              <a:buNone/>
            </a:pPr>
            <a:r>
              <a:t/>
            </a:r>
            <a:endParaRPr b="1" sz="1400">
              <a:solidFill>
                <a:srgbClr val="000000"/>
              </a:solidFill>
              <a:latin typeface="Arial"/>
              <a:ea typeface="Arial"/>
              <a:cs typeface="Arial"/>
              <a:sym typeface="Arial"/>
            </a:endParaRPr>
          </a:p>
          <a:p>
            <a:pPr indent="0" lvl="0" marL="0" marR="0" rtl="0" algn="l">
              <a:spcBef>
                <a:spcPts val="0"/>
              </a:spcBef>
              <a:spcAft>
                <a:spcPts val="0"/>
              </a:spcAft>
              <a:buClr>
                <a:srgbClr val="000000"/>
              </a:buClr>
              <a:buSzPts val="1400"/>
              <a:buFont typeface="Arial"/>
              <a:buNone/>
            </a:pPr>
            <a:r>
              <a:rPr b="1" lang="en-US" sz="1400">
                <a:solidFill>
                  <a:srgbClr val="000000"/>
                </a:solidFill>
                <a:latin typeface="Arial"/>
                <a:ea typeface="Arial"/>
                <a:cs typeface="Arial"/>
                <a:sym typeface="Arial"/>
              </a:rPr>
              <a:t>Processor Architecture: x86  !!!</a:t>
            </a:r>
            <a:endParaRPr sz="14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3" name="Shape 753"/>
        <p:cNvGrpSpPr/>
        <p:nvPr/>
      </p:nvGrpSpPr>
      <p:grpSpPr>
        <a:xfrm>
          <a:off x="0" y="0"/>
          <a:ext cx="0" cy="0"/>
          <a:chOff x="0" y="0"/>
          <a:chExt cx="0" cy="0"/>
        </a:xfrm>
      </p:grpSpPr>
      <p:pic>
        <p:nvPicPr>
          <p:cNvPr descr="https://militarycommunicators.files.wordpress.com/2015/07/military-communicators-sensors-copyright1.jpg" id="754" name="Google Shape;754;p73"/>
          <p:cNvPicPr preferRelativeResize="0"/>
          <p:nvPr/>
        </p:nvPicPr>
        <p:blipFill rotWithShape="1">
          <a:blip r:embed="rId3">
            <a:alphaModFix/>
          </a:blip>
          <a:srcRect b="4945" l="2778" r="3110" t="4731"/>
          <a:stretch/>
        </p:blipFill>
        <p:spPr>
          <a:xfrm>
            <a:off x="0" y="-1"/>
            <a:ext cx="9144000" cy="4343401"/>
          </a:xfrm>
          <a:prstGeom prst="rect">
            <a:avLst/>
          </a:prstGeom>
          <a:noFill/>
          <a:ln>
            <a:noFill/>
          </a:ln>
        </p:spPr>
      </p:pic>
      <p:sp>
        <p:nvSpPr>
          <p:cNvPr id="755" name="Google Shape;755;p73"/>
          <p:cNvSpPr/>
          <p:nvPr/>
        </p:nvSpPr>
        <p:spPr>
          <a:xfrm>
            <a:off x="2996912" y="4564694"/>
            <a:ext cx="36324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0000"/>
                </a:solidFill>
                <a:latin typeface="Calibri"/>
                <a:ea typeface="Calibri"/>
                <a:cs typeface="Calibri"/>
                <a:sym typeface="Calibri"/>
              </a:rPr>
              <a:t>The Connected Battlespace</a:t>
            </a:r>
            <a:endParaRPr b="0" i="0" sz="2400">
              <a:solidFill>
                <a:srgbClr val="0D0068"/>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4"/>
          <p:cNvSpPr txBox="1"/>
          <p:nvPr>
            <p:ph type="title"/>
          </p:nvPr>
        </p:nvSpPr>
        <p:spPr>
          <a:xfrm>
            <a:off x="152400" y="76200"/>
            <a:ext cx="8763000" cy="1143000"/>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3600"/>
              <a:buFont typeface="Calibri"/>
              <a:buNone/>
            </a:pPr>
            <a:r>
              <a:rPr lang="en-US" sz="3600"/>
              <a:t>Promising target scenarios:</a:t>
            </a:r>
            <a:br>
              <a:rPr lang="en-US" sz="3600"/>
            </a:br>
            <a:r>
              <a:rPr b="1" lang="en-US" sz="3600"/>
              <a:t>Defense and Public safety</a:t>
            </a:r>
            <a:endParaRPr/>
          </a:p>
        </p:txBody>
      </p:sp>
      <p:pic>
        <p:nvPicPr>
          <p:cNvPr id="761" name="Google Shape;761;p74"/>
          <p:cNvPicPr preferRelativeResize="0"/>
          <p:nvPr/>
        </p:nvPicPr>
        <p:blipFill rotWithShape="1">
          <a:blip r:embed="rId3">
            <a:alphaModFix/>
          </a:blip>
          <a:srcRect b="0" l="5355" r="0" t="0"/>
          <a:stretch/>
        </p:blipFill>
        <p:spPr>
          <a:xfrm>
            <a:off x="0" y="1447800"/>
            <a:ext cx="5410200" cy="4334842"/>
          </a:xfrm>
          <a:prstGeom prst="rect">
            <a:avLst/>
          </a:prstGeom>
          <a:noFill/>
          <a:ln>
            <a:noFill/>
          </a:ln>
        </p:spPr>
      </p:pic>
      <p:pic>
        <p:nvPicPr>
          <p:cNvPr id="762" name="Google Shape;762;p74"/>
          <p:cNvPicPr preferRelativeResize="0"/>
          <p:nvPr/>
        </p:nvPicPr>
        <p:blipFill rotWithShape="1">
          <a:blip r:embed="rId4">
            <a:alphaModFix/>
          </a:blip>
          <a:srcRect b="0" l="0" r="0" t="0"/>
          <a:stretch/>
        </p:blipFill>
        <p:spPr>
          <a:xfrm>
            <a:off x="5715001" y="3008680"/>
            <a:ext cx="3398520" cy="3829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5"/>
          <p:cNvSpPr txBox="1"/>
          <p:nvPr>
            <p:ph type="title"/>
          </p:nvPr>
        </p:nvSpPr>
        <p:spPr>
          <a:xfrm>
            <a:off x="457200" y="20320"/>
            <a:ext cx="8229600" cy="81788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IoT Proliferation</a:t>
            </a:r>
            <a:endParaRPr/>
          </a:p>
        </p:txBody>
      </p:sp>
      <p:pic>
        <p:nvPicPr>
          <p:cNvPr id="768" name="Google Shape;768;p75"/>
          <p:cNvPicPr preferRelativeResize="0"/>
          <p:nvPr/>
        </p:nvPicPr>
        <p:blipFill rotWithShape="1">
          <a:blip r:embed="rId3">
            <a:alphaModFix/>
          </a:blip>
          <a:srcRect b="0" l="0" r="0" t="0"/>
          <a:stretch/>
        </p:blipFill>
        <p:spPr>
          <a:xfrm>
            <a:off x="685800" y="747691"/>
            <a:ext cx="7924800" cy="611030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2" name="Shape 772"/>
        <p:cNvGrpSpPr/>
        <p:nvPr/>
      </p:nvGrpSpPr>
      <p:grpSpPr>
        <a:xfrm>
          <a:off x="0" y="0"/>
          <a:ext cx="0" cy="0"/>
          <a:chOff x="0" y="0"/>
          <a:chExt cx="0" cy="0"/>
        </a:xfrm>
      </p:grpSpPr>
      <p:sp>
        <p:nvSpPr>
          <p:cNvPr id="773" name="Google Shape;773;p76"/>
          <p:cNvSpPr txBox="1"/>
          <p:nvPr>
            <p:ph type="title"/>
          </p:nvPr>
        </p:nvSpPr>
        <p:spPr>
          <a:xfrm>
            <a:off x="457200" y="31956"/>
            <a:ext cx="8229600" cy="6858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C-DAC Initiatives</a:t>
            </a:r>
            <a:endParaRPr/>
          </a:p>
        </p:txBody>
      </p:sp>
      <p:graphicFrame>
        <p:nvGraphicFramePr>
          <p:cNvPr id="774" name="Google Shape;774;p76"/>
          <p:cNvGraphicFramePr/>
          <p:nvPr/>
        </p:nvGraphicFramePr>
        <p:xfrm>
          <a:off x="152400" y="749516"/>
          <a:ext cx="3000000" cy="3000000"/>
        </p:xfrm>
        <a:graphic>
          <a:graphicData uri="http://schemas.openxmlformats.org/drawingml/2006/table">
            <a:tbl>
              <a:tblPr>
                <a:noFill/>
                <a:tableStyleId>{0539AAC6-3C4C-4022-8F5B-71311FB0F315}</a:tableStyleId>
              </a:tblPr>
              <a:tblGrid>
                <a:gridCol w="1828800"/>
                <a:gridCol w="3077175"/>
                <a:gridCol w="3933225"/>
              </a:tblGrid>
              <a:tr h="374100">
                <a:tc>
                  <a:txBody>
                    <a:bodyPr/>
                    <a:lstStyle/>
                    <a:p>
                      <a:pPr indent="0" lvl="0" marL="0" marR="0" rtl="0" algn="l">
                        <a:lnSpc>
                          <a:spcPct val="115000"/>
                        </a:lnSpc>
                        <a:spcBef>
                          <a:spcPts val="0"/>
                        </a:spcBef>
                        <a:spcAft>
                          <a:spcPts val="0"/>
                        </a:spcAft>
                        <a:buNone/>
                      </a:pPr>
                      <a:r>
                        <a:rPr b="1" lang="en-US" sz="1600" u="none" cap="none" strike="noStrike">
                          <a:latin typeface="Arial"/>
                          <a:ea typeface="Arial"/>
                          <a:cs typeface="Arial"/>
                          <a:sym typeface="Arial"/>
                        </a:rPr>
                        <a:t>Objectives</a:t>
                      </a:r>
                      <a:endParaRPr/>
                    </a:p>
                  </a:txBody>
                  <a:tcPr marT="0" marB="0" marR="62950" marL="62950" anchor="ctr">
                    <a:solidFill>
                      <a:srgbClr val="FF9999">
                        <a:alpha val="40000"/>
                      </a:srgbClr>
                    </a:solidFill>
                  </a:tcPr>
                </a:tc>
                <a:tc>
                  <a:txBody>
                    <a:bodyPr/>
                    <a:lstStyle/>
                    <a:p>
                      <a:pPr indent="0" lvl="0" marL="0" marR="0" rtl="0" algn="l">
                        <a:lnSpc>
                          <a:spcPct val="115000"/>
                        </a:lnSpc>
                        <a:spcBef>
                          <a:spcPts val="0"/>
                        </a:spcBef>
                        <a:spcAft>
                          <a:spcPts val="0"/>
                        </a:spcAft>
                        <a:buNone/>
                      </a:pPr>
                      <a:r>
                        <a:rPr b="1" lang="en-US" sz="1600" u="none" cap="none" strike="noStrike">
                          <a:latin typeface="Arial"/>
                          <a:ea typeface="Arial"/>
                          <a:cs typeface="Arial"/>
                          <a:sym typeface="Arial"/>
                        </a:rPr>
                        <a:t>Hardware outcomes</a:t>
                      </a:r>
                      <a:endParaRPr b="1" sz="1600" u="none" cap="none" strike="noStrike">
                        <a:latin typeface="Arial"/>
                        <a:ea typeface="Arial"/>
                        <a:cs typeface="Arial"/>
                        <a:sym typeface="Arial"/>
                      </a:endParaRPr>
                    </a:p>
                  </a:txBody>
                  <a:tcPr marT="0" marB="0" marR="62950" marL="62950" anchor="ctr">
                    <a:solidFill>
                      <a:srgbClr val="FF9999">
                        <a:alpha val="40000"/>
                      </a:srgbClr>
                    </a:solidFill>
                  </a:tcPr>
                </a:tc>
                <a:tc>
                  <a:txBody>
                    <a:bodyPr/>
                    <a:lstStyle/>
                    <a:p>
                      <a:pPr indent="0" lvl="0" marL="0" marR="0" rtl="0" algn="l">
                        <a:lnSpc>
                          <a:spcPct val="115000"/>
                        </a:lnSpc>
                        <a:spcBef>
                          <a:spcPts val="0"/>
                        </a:spcBef>
                        <a:spcAft>
                          <a:spcPts val="0"/>
                        </a:spcAft>
                        <a:buNone/>
                      </a:pPr>
                      <a:r>
                        <a:rPr b="1" lang="en-US" sz="1600" u="none" cap="none" strike="noStrike">
                          <a:latin typeface="Arial"/>
                          <a:ea typeface="Arial"/>
                          <a:cs typeface="Arial"/>
                          <a:sym typeface="Arial"/>
                        </a:rPr>
                        <a:t>Software</a:t>
                      </a:r>
                      <a:endParaRPr/>
                    </a:p>
                  </a:txBody>
                  <a:tcPr marT="0" marB="0" marR="62950" marL="62950" anchor="ctr">
                    <a:solidFill>
                      <a:srgbClr val="FF9999">
                        <a:alpha val="40000"/>
                      </a:srgbClr>
                    </a:solidFill>
                  </a:tcPr>
                </a:tc>
              </a:tr>
              <a:tr h="590200">
                <a:tc>
                  <a:txBody>
                    <a:bodyPr/>
                    <a:lstStyle/>
                    <a:p>
                      <a:pPr indent="0" lvl="0" marL="0" marR="0" rtl="0" algn="l">
                        <a:lnSpc>
                          <a:spcPct val="115000"/>
                        </a:lnSpc>
                        <a:spcBef>
                          <a:spcPts val="0"/>
                        </a:spcBef>
                        <a:spcAft>
                          <a:spcPts val="0"/>
                        </a:spcAft>
                        <a:buClr>
                          <a:schemeClr val="dk1"/>
                        </a:buClr>
                        <a:buSzPts val="1400"/>
                        <a:buFont typeface="Arial"/>
                        <a:buNone/>
                      </a:pPr>
                      <a:r>
                        <a:rPr b="1" lang="en-US" sz="1400" u="none" cap="none" strike="noStrike">
                          <a:latin typeface="Arial"/>
                          <a:ea typeface="Arial"/>
                          <a:cs typeface="Arial"/>
                          <a:sym typeface="Arial"/>
                        </a:rPr>
                        <a:t>Smart Waste management</a:t>
                      </a:r>
                      <a:endParaRPr b="1" sz="1400" u="none" cap="none" strike="noStrike">
                        <a:latin typeface="Arial"/>
                        <a:ea typeface="Arial"/>
                        <a:cs typeface="Arial"/>
                        <a:sym typeface="Arial"/>
                      </a:endParaRPr>
                    </a:p>
                  </a:txBody>
                  <a:tcPr marT="0" marB="0" marR="62950" marL="62950" anchor="ctr">
                    <a:solidFill>
                      <a:srgbClr val="FF9999">
                        <a:alpha val="40000"/>
                      </a:srgbClr>
                    </a:solidFill>
                  </a:tcPr>
                </a:tc>
                <a:tc>
                  <a:txBody>
                    <a:bodyPr/>
                    <a:lstStyle/>
                    <a:p>
                      <a:pPr indent="0" lvl="0" marL="0" marR="0" rtl="0" algn="l">
                        <a:lnSpc>
                          <a:spcPct val="115000"/>
                        </a:lnSpc>
                        <a:spcBef>
                          <a:spcPts val="0"/>
                        </a:spcBef>
                        <a:spcAft>
                          <a:spcPts val="0"/>
                        </a:spcAft>
                        <a:buNone/>
                      </a:pPr>
                      <a:r>
                        <a:rPr b="1" i="0" lang="en-US" sz="1400" u="none" cap="none" strike="noStrike">
                          <a:solidFill>
                            <a:srgbClr val="000000"/>
                          </a:solidFill>
                          <a:latin typeface="Arial"/>
                          <a:ea typeface="Arial"/>
                          <a:cs typeface="Arial"/>
                          <a:sym typeface="Arial"/>
                        </a:rPr>
                        <a:t>Smart bins and manholes </a:t>
                      </a:r>
                      <a:endParaRPr b="1" sz="1400" u="none" cap="none" strike="noStrike">
                        <a:latin typeface="Arial"/>
                        <a:ea typeface="Arial"/>
                        <a:cs typeface="Arial"/>
                        <a:sym typeface="Arial"/>
                      </a:endParaRPr>
                    </a:p>
                  </a:txBody>
                  <a:tcPr marT="0" marB="0" marR="62950" marL="62950" anchor="ctr">
                    <a:solidFill>
                      <a:srgbClr val="FF9999">
                        <a:alpha val="40000"/>
                      </a:srgbClr>
                    </a:solidFill>
                  </a:tcPr>
                </a:tc>
                <a:tc>
                  <a:txBody>
                    <a:bodyPr/>
                    <a:lstStyle/>
                    <a:p>
                      <a:pPr indent="0" lvl="0" marL="0" marR="0" rtl="0" algn="l">
                        <a:lnSpc>
                          <a:spcPct val="115000"/>
                        </a:lnSpc>
                        <a:spcBef>
                          <a:spcPts val="0"/>
                        </a:spcBef>
                        <a:spcAft>
                          <a:spcPts val="0"/>
                        </a:spcAft>
                        <a:buClr>
                          <a:schemeClr val="dk1"/>
                        </a:buClr>
                        <a:buSzPts val="1400"/>
                        <a:buFont typeface="Arial"/>
                        <a:buNone/>
                      </a:pPr>
                      <a:r>
                        <a:rPr b="1" lang="en-US" sz="1400" u="none" cap="none" strike="noStrike">
                          <a:latin typeface="Arial"/>
                          <a:ea typeface="Arial"/>
                          <a:cs typeface="Arial"/>
                          <a:sym typeface="Arial"/>
                        </a:rPr>
                        <a:t>Software supporting  the scheduling  and priority based collection</a:t>
                      </a:r>
                      <a:endParaRPr b="1" sz="1400" u="none" cap="none" strike="noStrike">
                        <a:latin typeface="Arial"/>
                        <a:ea typeface="Arial"/>
                        <a:cs typeface="Arial"/>
                        <a:sym typeface="Arial"/>
                      </a:endParaRPr>
                    </a:p>
                  </a:txBody>
                  <a:tcPr marT="0" marB="0" marR="62950" marL="62950" anchor="ctr">
                    <a:solidFill>
                      <a:srgbClr val="FF9999">
                        <a:alpha val="40000"/>
                      </a:srgbClr>
                    </a:solidFill>
                  </a:tcPr>
                </a:tc>
              </a:tr>
              <a:tr h="771075">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Smart Water Distribution</a:t>
                      </a:r>
                      <a:endParaRPr b="1" sz="1400" u="none" cap="none" strike="noStrike">
                        <a:latin typeface="Arial"/>
                        <a:ea typeface="Arial"/>
                        <a:cs typeface="Arial"/>
                        <a:sym typeface="Arial"/>
                      </a:endParaRPr>
                    </a:p>
                  </a:txBody>
                  <a:tcPr marT="0" marB="0" marR="62950" marL="62950" anchor="ctr">
                    <a:solidFill>
                      <a:srgbClr val="FF9999">
                        <a:alpha val="40000"/>
                      </a:srgbClr>
                    </a:solidFill>
                  </a:tcPr>
                </a:tc>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Water meter with quality measurement and remote controllable valves</a:t>
                      </a:r>
                      <a:endParaRPr b="1" sz="1400" u="none" cap="none" strike="noStrike">
                        <a:latin typeface="Arial"/>
                        <a:ea typeface="Arial"/>
                        <a:cs typeface="Arial"/>
                        <a:sym typeface="Arial"/>
                      </a:endParaRPr>
                    </a:p>
                  </a:txBody>
                  <a:tcPr marT="0" marB="0" marR="62950" marL="62950" anchor="ctr">
                    <a:solidFill>
                      <a:srgbClr val="FF9999">
                        <a:alpha val="40000"/>
                      </a:srgbClr>
                    </a:solidFill>
                  </a:tcPr>
                </a:tc>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Identify consumption patterns, water quality and detect leakages in real-time, leading to water conservation</a:t>
                      </a:r>
                      <a:endParaRPr b="1" sz="1400" u="none" cap="none" strike="noStrike">
                        <a:latin typeface="Arial"/>
                        <a:ea typeface="Arial"/>
                        <a:cs typeface="Arial"/>
                        <a:sym typeface="Arial"/>
                      </a:endParaRPr>
                    </a:p>
                  </a:txBody>
                  <a:tcPr marT="0" marB="0" marR="62950" marL="62950" anchor="ctr">
                    <a:solidFill>
                      <a:srgbClr val="FF9999">
                        <a:alpha val="40000"/>
                      </a:srgbClr>
                    </a:solidFill>
                  </a:tcPr>
                </a:tc>
              </a:tr>
              <a:tr h="1052700">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Smart Electrical Distribution</a:t>
                      </a:r>
                      <a:endParaRPr b="1" sz="1400" u="none" cap="none" strike="noStrike">
                        <a:latin typeface="Arial"/>
                        <a:ea typeface="Arial"/>
                        <a:cs typeface="Arial"/>
                        <a:sym typeface="Arial"/>
                      </a:endParaRPr>
                    </a:p>
                  </a:txBody>
                  <a:tcPr marT="0" marB="0" marR="62950" marL="62950" anchor="ctr">
                    <a:solidFill>
                      <a:srgbClr val="FF9999">
                        <a:alpha val="40000"/>
                      </a:srgbClr>
                    </a:solidFill>
                  </a:tcPr>
                </a:tc>
                <a:tc>
                  <a:txBody>
                    <a:bodyPr/>
                    <a:lstStyle/>
                    <a:p>
                      <a:pPr indent="0" lvl="0" marL="0" marR="0" rtl="0" algn="l">
                        <a:lnSpc>
                          <a:spcPct val="115000"/>
                        </a:lnSpc>
                        <a:spcBef>
                          <a:spcPts val="0"/>
                        </a:spcBef>
                        <a:spcAft>
                          <a:spcPts val="0"/>
                        </a:spcAft>
                        <a:buClr>
                          <a:schemeClr val="dk1"/>
                        </a:buClr>
                        <a:buSzPts val="1400"/>
                        <a:buFont typeface="Arial"/>
                        <a:buNone/>
                      </a:pPr>
                      <a:r>
                        <a:rPr b="1" lang="en-US" sz="1400" u="none" cap="none" strike="noStrike">
                          <a:latin typeface="Arial"/>
                          <a:ea typeface="Arial"/>
                          <a:cs typeface="Arial"/>
                          <a:sym typeface="Arial"/>
                        </a:rPr>
                        <a:t>IEC61850 based merging unit and IED, Smart meter, Smart plug, Solar energy interface to Grid</a:t>
                      </a:r>
                      <a:endParaRPr/>
                    </a:p>
                  </a:txBody>
                  <a:tcPr marT="0" marB="0" marR="62950" marL="62950" anchor="ctr">
                    <a:solidFill>
                      <a:srgbClr val="FF9999">
                        <a:alpha val="40000"/>
                      </a:srgbClr>
                    </a:solidFill>
                  </a:tcPr>
                </a:tc>
                <a:tc>
                  <a:txBody>
                    <a:bodyPr/>
                    <a:lstStyle/>
                    <a:p>
                      <a:pPr indent="0" lvl="0" marL="0" marR="0" rtl="0" algn="l">
                        <a:lnSpc>
                          <a:spcPct val="115000"/>
                        </a:lnSpc>
                        <a:spcBef>
                          <a:spcPts val="0"/>
                        </a:spcBef>
                        <a:spcAft>
                          <a:spcPts val="0"/>
                        </a:spcAft>
                        <a:buClr>
                          <a:schemeClr val="dk1"/>
                        </a:buClr>
                        <a:buSzPts val="1400"/>
                        <a:buFont typeface="Arial"/>
                        <a:buNone/>
                      </a:pPr>
                      <a:r>
                        <a:rPr b="1" lang="en-US" sz="1400" u="none" cap="none" strike="noStrike">
                          <a:latin typeface="Arial"/>
                          <a:ea typeface="Arial"/>
                          <a:cs typeface="Arial"/>
                          <a:sym typeface="Arial"/>
                        </a:rPr>
                        <a:t>Optimize energy delivery by monitoring demand requirements of the grid dynamically through a variety of sensor enabled devices</a:t>
                      </a:r>
                      <a:endParaRPr/>
                    </a:p>
                  </a:txBody>
                  <a:tcPr marT="0" marB="0" marR="62950" marL="62950" anchor="ctr">
                    <a:solidFill>
                      <a:srgbClr val="FF9999">
                        <a:alpha val="40000"/>
                      </a:srgbClr>
                    </a:solidFill>
                  </a:tcPr>
                </a:tc>
              </a:tr>
              <a:tr h="1285125">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Smart Transportation Management Systems</a:t>
                      </a:r>
                      <a:endParaRPr b="1" sz="1400" u="none" cap="none" strike="noStrike">
                        <a:latin typeface="Arial"/>
                        <a:ea typeface="Arial"/>
                        <a:cs typeface="Arial"/>
                        <a:sym typeface="Arial"/>
                      </a:endParaRPr>
                    </a:p>
                  </a:txBody>
                  <a:tcPr marT="0" marB="0" marR="62950" marL="62950" anchor="ctr">
                    <a:solidFill>
                      <a:srgbClr val="00B0F0">
                        <a:alpha val="17647"/>
                      </a:srgbClr>
                    </a:solidFill>
                  </a:tcPr>
                </a:tc>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Intelligent traffic signal controller</a:t>
                      </a:r>
                      <a:endParaRPr/>
                    </a:p>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Intelligent parking management system</a:t>
                      </a:r>
                      <a:endParaRPr/>
                    </a:p>
                    <a:p>
                      <a:pPr indent="0" lvl="0" marL="0" marR="0" rtl="0" algn="l">
                        <a:lnSpc>
                          <a:spcPct val="115000"/>
                        </a:lnSpc>
                        <a:spcBef>
                          <a:spcPts val="0"/>
                        </a:spcBef>
                        <a:spcAft>
                          <a:spcPts val="0"/>
                        </a:spcAft>
                        <a:buNone/>
                      </a:pPr>
                      <a:r>
                        <a:t/>
                      </a:r>
                      <a:endParaRPr b="1" sz="1400" u="none" cap="none" strike="noStrike">
                        <a:latin typeface="Arial"/>
                        <a:ea typeface="Arial"/>
                        <a:cs typeface="Arial"/>
                        <a:sym typeface="Arial"/>
                      </a:endParaRPr>
                    </a:p>
                  </a:txBody>
                  <a:tcPr marT="0" marB="0" marR="62950" marL="62950" anchor="ctr">
                    <a:solidFill>
                      <a:srgbClr val="00B0F0">
                        <a:alpha val="17647"/>
                      </a:srgbClr>
                    </a:solidFill>
                  </a:tcPr>
                </a:tc>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A one-stop site that furnishes city wide travel information, given the origin and destination stations. Also hosts traffic information and path optimization through real-time updates</a:t>
                      </a:r>
                      <a:endParaRPr b="1" sz="1400" u="none" cap="none" strike="noStrike">
                        <a:latin typeface="Arial"/>
                        <a:ea typeface="Arial"/>
                        <a:cs typeface="Arial"/>
                        <a:sym typeface="Arial"/>
                      </a:endParaRPr>
                    </a:p>
                  </a:txBody>
                  <a:tcPr marT="0" marB="0" marR="62950" marL="62950" anchor="ctr">
                    <a:solidFill>
                      <a:srgbClr val="00B0F0">
                        <a:alpha val="17647"/>
                      </a:srgbClr>
                    </a:solidFill>
                  </a:tcPr>
                </a:tc>
              </a:tr>
              <a:tr h="771075">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Emergency Services</a:t>
                      </a:r>
                      <a:endParaRPr b="1" sz="1400" u="none" cap="none" strike="noStrike">
                        <a:latin typeface="Arial"/>
                        <a:ea typeface="Arial"/>
                        <a:cs typeface="Arial"/>
                        <a:sym typeface="Arial"/>
                      </a:endParaRPr>
                    </a:p>
                  </a:txBody>
                  <a:tcPr marT="0" marB="0" marR="62950" marL="62950" anchor="ctr">
                    <a:solidFill>
                      <a:srgbClr val="00B0F0">
                        <a:alpha val="17647"/>
                      </a:srgbClr>
                    </a:solidFill>
                  </a:tcPr>
                </a:tc>
                <a:tc>
                  <a:txBody>
                    <a:bodyPr/>
                    <a:lstStyle/>
                    <a:p>
                      <a:pPr indent="0" lvl="0" marL="0" marR="0" rtl="0" algn="l">
                        <a:lnSpc>
                          <a:spcPct val="115000"/>
                        </a:lnSpc>
                        <a:spcBef>
                          <a:spcPts val="0"/>
                        </a:spcBef>
                        <a:spcAft>
                          <a:spcPts val="0"/>
                        </a:spcAft>
                        <a:buNone/>
                      </a:pPr>
                      <a:r>
                        <a:t/>
                      </a:r>
                      <a:endParaRPr b="1" sz="1400" u="none" cap="none" strike="noStrike">
                        <a:latin typeface="Arial"/>
                        <a:ea typeface="Arial"/>
                        <a:cs typeface="Arial"/>
                        <a:sym typeface="Arial"/>
                      </a:endParaRPr>
                    </a:p>
                  </a:txBody>
                  <a:tcPr marT="0" marB="0" marR="62950" marL="62950" anchor="ctr">
                    <a:solidFill>
                      <a:srgbClr val="00B0F0">
                        <a:alpha val="17647"/>
                      </a:srgbClr>
                    </a:solidFill>
                  </a:tcPr>
                </a:tc>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Optimal resource management and distribution, response planning of various emergency services, emergency vehicle prioritization</a:t>
                      </a:r>
                      <a:endParaRPr b="1" sz="1400" u="none" cap="none" strike="noStrike">
                        <a:latin typeface="Arial"/>
                        <a:ea typeface="Arial"/>
                        <a:cs typeface="Arial"/>
                        <a:sym typeface="Arial"/>
                      </a:endParaRPr>
                    </a:p>
                  </a:txBody>
                  <a:tcPr marT="0" marB="0" marR="62950" marL="62950" anchor="ctr">
                    <a:solidFill>
                      <a:srgbClr val="00B0F0">
                        <a:alpha val="17647"/>
                      </a:srgbClr>
                    </a:solidFill>
                  </a:tcPr>
                </a:tc>
              </a:tr>
              <a:tr h="609700">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Air &amp; Noise Pollution</a:t>
                      </a:r>
                      <a:endParaRPr b="1" sz="1400" u="none" cap="none" strike="noStrike">
                        <a:latin typeface="Arial"/>
                        <a:ea typeface="Arial"/>
                        <a:cs typeface="Arial"/>
                        <a:sym typeface="Arial"/>
                      </a:endParaRPr>
                    </a:p>
                  </a:txBody>
                  <a:tcPr marT="0" marB="0" marR="62950" marL="62950" anchor="ctr">
                    <a:solidFill>
                      <a:srgbClr val="00B050">
                        <a:alpha val="49803"/>
                      </a:srgbClr>
                    </a:solidFill>
                  </a:tcPr>
                </a:tc>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Handheld air and noise pollution device</a:t>
                      </a:r>
                      <a:endParaRPr/>
                    </a:p>
                  </a:txBody>
                  <a:tcPr marT="0" marB="0" marR="62950" marL="62950" anchor="ctr">
                    <a:solidFill>
                      <a:srgbClr val="00B050">
                        <a:alpha val="49803"/>
                      </a:srgbClr>
                    </a:solidFill>
                  </a:tcPr>
                </a:tc>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Monitor city pollution levels and provide warnings, to city planner and authorities</a:t>
                      </a:r>
                      <a:endParaRPr b="1" sz="1400" u="none" cap="none" strike="noStrike">
                        <a:latin typeface="Arial"/>
                        <a:ea typeface="Arial"/>
                        <a:cs typeface="Arial"/>
                        <a:sym typeface="Arial"/>
                      </a:endParaRPr>
                    </a:p>
                  </a:txBody>
                  <a:tcPr marT="0" marB="0" marR="62950" marL="62950" anchor="ctr">
                    <a:solidFill>
                      <a:srgbClr val="00B050">
                        <a:alpha val="49803"/>
                      </a:srgbClr>
                    </a:solidFill>
                  </a:tcPr>
                </a:tc>
              </a:tr>
              <a:tr h="583225">
                <a:tc>
                  <a:txBody>
                    <a:bodyPr/>
                    <a:lstStyle/>
                    <a:p>
                      <a:pPr indent="0" lvl="0" marL="0" marR="0" rtl="0" algn="l">
                        <a:lnSpc>
                          <a:spcPct val="115000"/>
                        </a:lnSpc>
                        <a:spcBef>
                          <a:spcPts val="0"/>
                        </a:spcBef>
                        <a:spcAft>
                          <a:spcPts val="0"/>
                        </a:spcAft>
                        <a:buNone/>
                      </a:pPr>
                      <a:r>
                        <a:rPr b="1" lang="en-US" sz="1400" u="none" cap="none" strike="noStrike">
                          <a:latin typeface="Arial"/>
                          <a:ea typeface="Arial"/>
                          <a:cs typeface="Arial"/>
                          <a:sym typeface="Arial"/>
                        </a:rPr>
                        <a:t>Surveillance</a:t>
                      </a:r>
                      <a:endParaRPr b="1" sz="1400" u="none" cap="none" strike="noStrike">
                        <a:latin typeface="Arial"/>
                        <a:ea typeface="Arial"/>
                        <a:cs typeface="Arial"/>
                        <a:sym typeface="Arial"/>
                      </a:endParaRPr>
                    </a:p>
                  </a:txBody>
                  <a:tcPr marT="0" marB="0" marR="62950" marL="62950" anchor="ctr">
                    <a:solidFill>
                      <a:srgbClr val="00B050">
                        <a:alpha val="49803"/>
                      </a:srgbClr>
                    </a:solidFill>
                  </a:tcPr>
                </a:tc>
                <a:tc>
                  <a:txBody>
                    <a:bodyPr/>
                    <a:lstStyle/>
                    <a:p>
                      <a:pPr indent="0" lvl="0" marL="0" marR="0" rtl="0" algn="l">
                        <a:lnSpc>
                          <a:spcPct val="115000"/>
                        </a:lnSpc>
                        <a:spcBef>
                          <a:spcPts val="0"/>
                        </a:spcBef>
                        <a:spcAft>
                          <a:spcPts val="0"/>
                        </a:spcAft>
                        <a:buNone/>
                      </a:pPr>
                      <a:r>
                        <a:t/>
                      </a:r>
                      <a:endParaRPr b="1" sz="1400" u="none" cap="none" strike="noStrike">
                        <a:latin typeface="Arial"/>
                        <a:ea typeface="Arial"/>
                        <a:cs typeface="Arial"/>
                        <a:sym typeface="Arial"/>
                      </a:endParaRPr>
                    </a:p>
                  </a:txBody>
                  <a:tcPr marT="0" marB="0" marR="62950" marL="62950" anchor="ctr">
                    <a:solidFill>
                      <a:srgbClr val="00B050">
                        <a:alpha val="49803"/>
                      </a:srgbClr>
                    </a:solidFill>
                  </a:tcPr>
                </a:tc>
                <a:tc>
                  <a:txBody>
                    <a:bodyPr/>
                    <a:lstStyle/>
                    <a:p>
                      <a:pPr indent="0" lvl="1" marL="0" marR="0" rtl="0" algn="l">
                        <a:lnSpc>
                          <a:spcPct val="115000"/>
                        </a:lnSpc>
                        <a:spcBef>
                          <a:spcPts val="0"/>
                        </a:spcBef>
                        <a:spcAft>
                          <a:spcPts val="0"/>
                        </a:spcAft>
                        <a:buClr>
                          <a:schemeClr val="dk1"/>
                        </a:buClr>
                        <a:buSzPts val="1400"/>
                        <a:buFont typeface="Arial"/>
                        <a:buNone/>
                      </a:pPr>
                      <a:r>
                        <a:rPr b="1" lang="en-US" sz="1400" u="none" cap="none" strike="noStrike">
                          <a:solidFill>
                            <a:schemeClr val="dk1"/>
                          </a:solidFill>
                          <a:latin typeface="Arial"/>
                          <a:ea typeface="Arial"/>
                          <a:cs typeface="Arial"/>
                          <a:sym typeface="Arial"/>
                        </a:rPr>
                        <a:t>Scalable Image processing solution using video cameras for city surveillance</a:t>
                      </a:r>
                      <a:endParaRPr/>
                    </a:p>
                  </a:txBody>
                  <a:tcPr marT="0" marB="0" marR="62950" marL="62950" anchor="ctr">
                    <a:solidFill>
                      <a:srgbClr val="00B050">
                        <a:alpha val="49803"/>
                      </a:srgbClr>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7"/>
          <p:cNvSpPr txBox="1"/>
          <p:nvPr>
            <p:ph type="title"/>
          </p:nvPr>
        </p:nvSpPr>
        <p:spPr>
          <a:xfrm>
            <a:off x="3156155" y="584200"/>
            <a:ext cx="33528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Technology</a:t>
            </a:r>
            <a:endParaRPr/>
          </a:p>
        </p:txBody>
      </p:sp>
      <p:sp>
        <p:nvSpPr>
          <p:cNvPr id="780" name="Google Shape;780;p77"/>
          <p:cNvSpPr txBox="1"/>
          <p:nvPr>
            <p:ph idx="1" type="body"/>
          </p:nvPr>
        </p:nvSpPr>
        <p:spPr>
          <a:xfrm>
            <a:off x="5867400" y="1676400"/>
            <a:ext cx="3124200" cy="4114797"/>
          </a:xfrm>
          <a:prstGeom prst="rect">
            <a:avLst/>
          </a:prstGeom>
          <a:noFill/>
          <a:ln>
            <a:noFill/>
          </a:ln>
        </p:spPr>
        <p:txBody>
          <a:bodyPr anchorCtr="0" anchor="t" bIns="45700" lIns="91400" spcFirstLastPara="1" rIns="91400" wrap="square" tIns="45700">
            <a:normAutofit lnSpcReduction="10000"/>
          </a:bodyPr>
          <a:lstStyle/>
          <a:p>
            <a:pPr indent="-342793" lvl="0" marL="342793" rtl="0" algn="l">
              <a:lnSpc>
                <a:spcPct val="150000"/>
              </a:lnSpc>
              <a:spcBef>
                <a:spcPts val="0"/>
              </a:spcBef>
              <a:spcAft>
                <a:spcPts val="0"/>
              </a:spcAft>
              <a:buClr>
                <a:schemeClr val="dk1"/>
              </a:buClr>
              <a:buSzPts val="2800"/>
              <a:buChar char="•"/>
            </a:pPr>
            <a:r>
              <a:rPr lang="en-US" sz="2800"/>
              <a:t>Communication</a:t>
            </a:r>
            <a:endParaRPr/>
          </a:p>
          <a:p>
            <a:pPr indent="-342793" lvl="0" marL="342793" rtl="0" algn="l">
              <a:lnSpc>
                <a:spcPct val="150000"/>
              </a:lnSpc>
              <a:spcBef>
                <a:spcPts val="560"/>
              </a:spcBef>
              <a:spcAft>
                <a:spcPts val="0"/>
              </a:spcAft>
              <a:buClr>
                <a:schemeClr val="dk1"/>
              </a:buClr>
              <a:buSzPts val="2800"/>
              <a:buChar char="•"/>
            </a:pPr>
            <a:r>
              <a:rPr lang="en-US" sz="2800"/>
              <a:t>Backbone</a:t>
            </a:r>
            <a:endParaRPr/>
          </a:p>
          <a:p>
            <a:pPr indent="-342793" lvl="0" marL="342793" rtl="0" algn="l">
              <a:lnSpc>
                <a:spcPct val="150000"/>
              </a:lnSpc>
              <a:spcBef>
                <a:spcPts val="560"/>
              </a:spcBef>
              <a:spcAft>
                <a:spcPts val="0"/>
              </a:spcAft>
              <a:buClr>
                <a:schemeClr val="dk1"/>
              </a:buClr>
              <a:buSzPts val="2800"/>
              <a:buChar char="•"/>
            </a:pPr>
            <a:r>
              <a:rPr lang="en-US" sz="2800"/>
              <a:t>Hardware</a:t>
            </a:r>
            <a:endParaRPr/>
          </a:p>
          <a:p>
            <a:pPr indent="-342793" lvl="0" marL="342793" rtl="0" algn="l">
              <a:lnSpc>
                <a:spcPct val="150000"/>
              </a:lnSpc>
              <a:spcBef>
                <a:spcPts val="560"/>
              </a:spcBef>
              <a:spcAft>
                <a:spcPts val="0"/>
              </a:spcAft>
              <a:buClr>
                <a:schemeClr val="dk1"/>
              </a:buClr>
              <a:buSzPts val="2800"/>
              <a:buChar char="•"/>
            </a:pPr>
            <a:r>
              <a:rPr lang="en-US" sz="2800"/>
              <a:t>Protocols</a:t>
            </a:r>
            <a:endParaRPr/>
          </a:p>
          <a:p>
            <a:pPr indent="-342793" lvl="0" marL="342793" rtl="0" algn="l">
              <a:lnSpc>
                <a:spcPct val="150000"/>
              </a:lnSpc>
              <a:spcBef>
                <a:spcPts val="560"/>
              </a:spcBef>
              <a:spcAft>
                <a:spcPts val="0"/>
              </a:spcAft>
              <a:buClr>
                <a:schemeClr val="dk1"/>
              </a:buClr>
              <a:buSzPts val="2800"/>
              <a:buChar char="•"/>
            </a:pPr>
            <a:r>
              <a:rPr lang="en-US" sz="2800"/>
              <a:t>Software</a:t>
            </a:r>
            <a:endParaRPr/>
          </a:p>
          <a:p>
            <a:pPr indent="-342793" lvl="0" marL="342793" rtl="0" algn="l">
              <a:lnSpc>
                <a:spcPct val="150000"/>
              </a:lnSpc>
              <a:spcBef>
                <a:spcPts val="560"/>
              </a:spcBef>
              <a:spcAft>
                <a:spcPts val="0"/>
              </a:spcAft>
              <a:buClr>
                <a:schemeClr val="dk1"/>
              </a:buClr>
              <a:buSzPts val="2800"/>
              <a:buChar char="•"/>
            </a:pPr>
            <a:r>
              <a:rPr lang="en-US" sz="2800"/>
              <a:t>Cloud Platforms</a:t>
            </a:r>
            <a:endParaRPr/>
          </a:p>
          <a:p>
            <a:pPr indent="-164993" lvl="0" marL="342793" rtl="0" algn="l">
              <a:spcBef>
                <a:spcPts val="560"/>
              </a:spcBef>
              <a:spcAft>
                <a:spcPts val="0"/>
              </a:spcAft>
              <a:buClr>
                <a:schemeClr val="dk1"/>
              </a:buClr>
              <a:buSzPts val="2800"/>
              <a:buNone/>
            </a:pPr>
            <a:r>
              <a:t/>
            </a:r>
            <a:endParaRPr sz="2800"/>
          </a:p>
        </p:txBody>
      </p:sp>
      <p:pic>
        <p:nvPicPr>
          <p:cNvPr id="781" name="Google Shape;781;p77"/>
          <p:cNvPicPr preferRelativeResize="0"/>
          <p:nvPr/>
        </p:nvPicPr>
        <p:blipFill rotWithShape="1">
          <a:blip r:embed="rId3">
            <a:alphaModFix/>
          </a:blip>
          <a:srcRect b="0" l="0" r="0" t="0"/>
          <a:stretch/>
        </p:blipFill>
        <p:spPr>
          <a:xfrm>
            <a:off x="19050" y="9832"/>
            <a:ext cx="3333750" cy="3333750"/>
          </a:xfrm>
          <a:prstGeom prst="rect">
            <a:avLst/>
          </a:prstGeom>
          <a:noFill/>
          <a:ln>
            <a:noFill/>
          </a:ln>
        </p:spPr>
      </p:pic>
      <p:pic>
        <p:nvPicPr>
          <p:cNvPr id="782" name="Google Shape;782;p77"/>
          <p:cNvPicPr preferRelativeResize="0"/>
          <p:nvPr/>
        </p:nvPicPr>
        <p:blipFill rotWithShape="1">
          <a:blip r:embed="rId4">
            <a:alphaModFix/>
          </a:blip>
          <a:srcRect b="0" l="0" r="0" t="0"/>
          <a:stretch/>
        </p:blipFill>
        <p:spPr>
          <a:xfrm>
            <a:off x="381000" y="3505200"/>
            <a:ext cx="4800600" cy="28514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 name="Shape 786"/>
        <p:cNvGrpSpPr/>
        <p:nvPr/>
      </p:nvGrpSpPr>
      <p:grpSpPr>
        <a:xfrm>
          <a:off x="0" y="0"/>
          <a:ext cx="0" cy="0"/>
          <a:chOff x="0" y="0"/>
          <a:chExt cx="0" cy="0"/>
        </a:xfrm>
      </p:grpSpPr>
      <p:sp>
        <p:nvSpPr>
          <p:cNvPr id="787" name="Google Shape;787;p78"/>
          <p:cNvSpPr/>
          <p:nvPr/>
        </p:nvSpPr>
        <p:spPr>
          <a:xfrm flipH="1" rot="10800000">
            <a:off x="0" y="-1"/>
            <a:ext cx="3302781" cy="6858001"/>
          </a:xfrm>
          <a:custGeom>
            <a:rect b="b" l="l" r="r" t="t"/>
            <a:pathLst>
              <a:path extrusionOk="0" h="6858001" w="4403709">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a:gsLst>
              <a:gs pos="0">
                <a:srgbClr val="CACACA"/>
              </a:gs>
              <a:gs pos="40000">
                <a:srgbClr val="C1C1C1"/>
              </a:gs>
              <a:gs pos="100000">
                <a:schemeClr val="dk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788" name="Google Shape;788;p78"/>
          <p:cNvGrpSpPr/>
          <p:nvPr/>
        </p:nvGrpSpPr>
        <p:grpSpPr>
          <a:xfrm>
            <a:off x="2486469" y="0"/>
            <a:ext cx="1827609" cy="6858001"/>
            <a:chOff x="1320800" y="0"/>
            <a:chExt cx="2436813" cy="6858001"/>
          </a:xfrm>
        </p:grpSpPr>
        <p:sp>
          <p:nvSpPr>
            <p:cNvPr id="789" name="Google Shape;789;p78"/>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790" name="Google Shape;790;p78"/>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791" name="Google Shape;791;p78"/>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792" name="Google Shape;792;p78"/>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244061"/>
            </a:solidFill>
            <a:ln>
              <a:noFill/>
            </a:ln>
          </p:spPr>
        </p:sp>
        <p:sp>
          <p:nvSpPr>
            <p:cNvPr id="793" name="Google Shape;793;p78"/>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366092"/>
            </a:solidFill>
            <a:ln>
              <a:noFill/>
            </a:ln>
          </p:spPr>
        </p:sp>
        <p:sp>
          <p:nvSpPr>
            <p:cNvPr id="794" name="Google Shape;794;p78"/>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795" name="Google Shape;795;p78"/>
          <p:cNvSpPr txBox="1"/>
          <p:nvPr>
            <p:ph type="title"/>
          </p:nvPr>
        </p:nvSpPr>
        <p:spPr>
          <a:xfrm>
            <a:off x="401265" y="685800"/>
            <a:ext cx="2085203" cy="51054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rgbClr val="FFFFFF"/>
              </a:buClr>
              <a:buSzPts val="3200"/>
              <a:buFont typeface="Arial"/>
              <a:buNone/>
            </a:pPr>
            <a:br>
              <a:rPr b="0" i="0" lang="en-US" sz="3200" u="none" strike="noStrike">
                <a:solidFill>
                  <a:srgbClr val="FFFFFF"/>
                </a:solidFill>
                <a:latin typeface="Arial"/>
                <a:ea typeface="Arial"/>
                <a:cs typeface="Arial"/>
                <a:sym typeface="Arial"/>
              </a:rPr>
            </a:br>
            <a:r>
              <a:rPr b="0" i="0" lang="en-US" sz="3200" u="none" strike="noStrike">
                <a:solidFill>
                  <a:srgbClr val="FFFFFF"/>
                </a:solidFill>
                <a:latin typeface="Arial"/>
                <a:ea typeface="Arial"/>
                <a:cs typeface="Arial"/>
                <a:sym typeface="Arial"/>
              </a:rPr>
              <a:t>Specific issues pertaining IoT Nodes</a:t>
            </a:r>
            <a:br>
              <a:rPr b="0" i="0" lang="en-US" sz="3200" u="none" strike="noStrike">
                <a:solidFill>
                  <a:srgbClr val="FFFFFF"/>
                </a:solidFill>
                <a:latin typeface="Arial"/>
                <a:ea typeface="Arial"/>
                <a:cs typeface="Arial"/>
                <a:sym typeface="Arial"/>
              </a:rPr>
            </a:br>
            <a:endParaRPr sz="3200">
              <a:solidFill>
                <a:srgbClr val="FFFFFF"/>
              </a:solidFill>
            </a:endParaRPr>
          </a:p>
        </p:txBody>
      </p:sp>
      <p:grpSp>
        <p:nvGrpSpPr>
          <p:cNvPr id="796" name="Google Shape;796;p78"/>
          <p:cNvGrpSpPr/>
          <p:nvPr/>
        </p:nvGrpSpPr>
        <p:grpSpPr>
          <a:xfrm>
            <a:off x="3757612" y="688292"/>
            <a:ext cx="4869656" cy="5100415"/>
            <a:chOff x="0" y="2492"/>
            <a:chExt cx="4869656" cy="5100415"/>
          </a:xfrm>
        </p:grpSpPr>
        <p:cxnSp>
          <p:nvCxnSpPr>
            <p:cNvPr id="797" name="Google Shape;797;p78"/>
            <p:cNvCxnSpPr/>
            <p:nvPr/>
          </p:nvCxnSpPr>
          <p:spPr>
            <a:xfrm>
              <a:off x="0" y="2492"/>
              <a:ext cx="4869656" cy="0"/>
            </a:xfrm>
            <a:prstGeom prst="straightConnector1">
              <a:avLst/>
            </a:prstGeom>
            <a:solidFill>
              <a:srgbClr val="BF504D"/>
            </a:solidFill>
            <a:ln cap="flat" cmpd="sng" w="25400">
              <a:solidFill>
                <a:srgbClr val="BF504D"/>
              </a:solidFill>
              <a:prstDash val="solid"/>
              <a:round/>
              <a:headEnd len="sm" w="sm" type="none"/>
              <a:tailEnd len="sm" w="sm" type="none"/>
            </a:ln>
          </p:spPr>
        </p:cxnSp>
        <p:sp>
          <p:nvSpPr>
            <p:cNvPr id="798" name="Google Shape;798;p78"/>
            <p:cNvSpPr/>
            <p:nvPr/>
          </p:nvSpPr>
          <p:spPr>
            <a:xfrm>
              <a:off x="0" y="2492"/>
              <a:ext cx="4869656" cy="8500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8"/>
            <p:cNvSpPr txBox="1"/>
            <p:nvPr/>
          </p:nvSpPr>
          <p:spPr>
            <a:xfrm>
              <a:off x="0" y="2492"/>
              <a:ext cx="4869656" cy="850069"/>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US" sz="2100">
                  <a:solidFill>
                    <a:schemeClr val="dk1"/>
                  </a:solidFill>
                  <a:latin typeface="Calibri"/>
                  <a:ea typeface="Calibri"/>
                  <a:cs typeface="Calibri"/>
                  <a:sym typeface="Calibri"/>
                </a:rPr>
                <a:t>Limited processing power</a:t>
              </a:r>
              <a:endParaRPr sz="2100">
                <a:solidFill>
                  <a:schemeClr val="dk1"/>
                </a:solidFill>
                <a:latin typeface="Calibri"/>
                <a:ea typeface="Calibri"/>
                <a:cs typeface="Calibri"/>
                <a:sym typeface="Calibri"/>
              </a:endParaRPr>
            </a:p>
          </p:txBody>
        </p:sp>
        <p:cxnSp>
          <p:nvCxnSpPr>
            <p:cNvPr id="800" name="Google Shape;800;p78"/>
            <p:cNvCxnSpPr/>
            <p:nvPr/>
          </p:nvCxnSpPr>
          <p:spPr>
            <a:xfrm>
              <a:off x="0" y="852561"/>
              <a:ext cx="4869656" cy="0"/>
            </a:xfrm>
            <a:prstGeom prst="straightConnector1">
              <a:avLst/>
            </a:prstGeom>
            <a:solidFill>
              <a:schemeClr val="accent3"/>
            </a:solidFill>
            <a:ln cap="flat" cmpd="sng" w="25400">
              <a:solidFill>
                <a:schemeClr val="accent3"/>
              </a:solidFill>
              <a:prstDash val="solid"/>
              <a:round/>
              <a:headEnd len="sm" w="sm" type="none"/>
              <a:tailEnd len="sm" w="sm" type="none"/>
            </a:ln>
          </p:spPr>
        </p:cxnSp>
        <p:sp>
          <p:nvSpPr>
            <p:cNvPr id="801" name="Google Shape;801;p78"/>
            <p:cNvSpPr/>
            <p:nvPr/>
          </p:nvSpPr>
          <p:spPr>
            <a:xfrm>
              <a:off x="0" y="852561"/>
              <a:ext cx="4869656" cy="8500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8"/>
            <p:cNvSpPr txBox="1"/>
            <p:nvPr/>
          </p:nvSpPr>
          <p:spPr>
            <a:xfrm>
              <a:off x="0" y="852561"/>
              <a:ext cx="4869656" cy="850069"/>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US" sz="2100">
                  <a:solidFill>
                    <a:schemeClr val="dk1"/>
                  </a:solidFill>
                  <a:latin typeface="Calibri"/>
                  <a:ea typeface="Calibri"/>
                  <a:cs typeface="Calibri"/>
                  <a:sym typeface="Calibri"/>
                </a:rPr>
                <a:t>Battery operated, so must be power miser, sleeping capabilities highly desireable</a:t>
              </a:r>
              <a:endParaRPr sz="2100">
                <a:solidFill>
                  <a:schemeClr val="dk1"/>
                </a:solidFill>
                <a:latin typeface="Calibri"/>
                <a:ea typeface="Calibri"/>
                <a:cs typeface="Calibri"/>
                <a:sym typeface="Calibri"/>
              </a:endParaRPr>
            </a:p>
          </p:txBody>
        </p:sp>
        <p:cxnSp>
          <p:nvCxnSpPr>
            <p:cNvPr id="803" name="Google Shape;803;p78"/>
            <p:cNvCxnSpPr/>
            <p:nvPr/>
          </p:nvCxnSpPr>
          <p:spPr>
            <a:xfrm>
              <a:off x="0" y="1702630"/>
              <a:ext cx="4869656" cy="0"/>
            </a:xfrm>
            <a:prstGeom prst="straightConnector1">
              <a:avLst/>
            </a:prstGeom>
            <a:solidFill>
              <a:schemeClr val="accent4"/>
            </a:solidFill>
            <a:ln cap="flat" cmpd="sng" w="25400">
              <a:solidFill>
                <a:schemeClr val="accent4"/>
              </a:solidFill>
              <a:prstDash val="solid"/>
              <a:round/>
              <a:headEnd len="sm" w="sm" type="none"/>
              <a:tailEnd len="sm" w="sm" type="none"/>
            </a:ln>
          </p:spPr>
        </p:cxnSp>
        <p:sp>
          <p:nvSpPr>
            <p:cNvPr id="804" name="Google Shape;804;p78"/>
            <p:cNvSpPr/>
            <p:nvPr/>
          </p:nvSpPr>
          <p:spPr>
            <a:xfrm>
              <a:off x="0" y="1702630"/>
              <a:ext cx="4869656" cy="8500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8"/>
            <p:cNvSpPr txBox="1"/>
            <p:nvPr/>
          </p:nvSpPr>
          <p:spPr>
            <a:xfrm>
              <a:off x="0" y="1702630"/>
              <a:ext cx="4869656" cy="850069"/>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US" sz="2100">
                  <a:solidFill>
                    <a:schemeClr val="dk1"/>
                  </a:solidFill>
                  <a:latin typeface="Calibri"/>
                  <a:ea typeface="Calibri"/>
                  <a:cs typeface="Calibri"/>
                  <a:sym typeface="Calibri"/>
                </a:rPr>
                <a:t>Robust, deployable in harsh environment</a:t>
              </a:r>
              <a:endParaRPr sz="2100">
                <a:solidFill>
                  <a:schemeClr val="dk1"/>
                </a:solidFill>
                <a:latin typeface="Calibri"/>
                <a:ea typeface="Calibri"/>
                <a:cs typeface="Calibri"/>
                <a:sym typeface="Calibri"/>
              </a:endParaRPr>
            </a:p>
          </p:txBody>
        </p:sp>
        <p:cxnSp>
          <p:nvCxnSpPr>
            <p:cNvPr id="806" name="Google Shape;806;p78"/>
            <p:cNvCxnSpPr/>
            <p:nvPr/>
          </p:nvCxnSpPr>
          <p:spPr>
            <a:xfrm>
              <a:off x="0" y="2552699"/>
              <a:ext cx="4869656" cy="0"/>
            </a:xfrm>
            <a:prstGeom prst="straightConnector1">
              <a:avLst/>
            </a:prstGeom>
            <a:solidFill>
              <a:srgbClr val="49ACC5"/>
            </a:solidFill>
            <a:ln cap="flat" cmpd="sng" w="25400">
              <a:solidFill>
                <a:srgbClr val="49ACC5"/>
              </a:solidFill>
              <a:prstDash val="solid"/>
              <a:round/>
              <a:headEnd len="sm" w="sm" type="none"/>
              <a:tailEnd len="sm" w="sm" type="none"/>
            </a:ln>
          </p:spPr>
        </p:cxnSp>
        <p:sp>
          <p:nvSpPr>
            <p:cNvPr id="807" name="Google Shape;807;p78"/>
            <p:cNvSpPr/>
            <p:nvPr/>
          </p:nvSpPr>
          <p:spPr>
            <a:xfrm>
              <a:off x="0" y="2552699"/>
              <a:ext cx="4869656" cy="8500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8"/>
            <p:cNvSpPr txBox="1"/>
            <p:nvPr/>
          </p:nvSpPr>
          <p:spPr>
            <a:xfrm>
              <a:off x="0" y="2552699"/>
              <a:ext cx="4869656" cy="850069"/>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US" sz="2100">
                  <a:solidFill>
                    <a:schemeClr val="dk1"/>
                  </a:solidFill>
                  <a:latin typeface="Calibri"/>
                  <a:ea typeface="Calibri"/>
                  <a:cs typeface="Calibri"/>
                  <a:sym typeface="Calibri"/>
                </a:rPr>
                <a:t>Weatherproof</a:t>
              </a:r>
              <a:endParaRPr sz="2100">
                <a:solidFill>
                  <a:schemeClr val="dk1"/>
                </a:solidFill>
                <a:latin typeface="Calibri"/>
                <a:ea typeface="Calibri"/>
                <a:cs typeface="Calibri"/>
                <a:sym typeface="Calibri"/>
              </a:endParaRPr>
            </a:p>
          </p:txBody>
        </p:sp>
        <p:cxnSp>
          <p:nvCxnSpPr>
            <p:cNvPr id="809" name="Google Shape;809;p78"/>
            <p:cNvCxnSpPr/>
            <p:nvPr/>
          </p:nvCxnSpPr>
          <p:spPr>
            <a:xfrm>
              <a:off x="0" y="3402769"/>
              <a:ext cx="4869656" cy="0"/>
            </a:xfrm>
            <a:prstGeom prst="straightConnector1">
              <a:avLst/>
            </a:prstGeom>
            <a:solidFill>
              <a:srgbClr val="F79543"/>
            </a:solidFill>
            <a:ln cap="flat" cmpd="sng" w="25400">
              <a:solidFill>
                <a:srgbClr val="F79543"/>
              </a:solidFill>
              <a:prstDash val="solid"/>
              <a:round/>
              <a:headEnd len="sm" w="sm" type="none"/>
              <a:tailEnd len="sm" w="sm" type="none"/>
            </a:ln>
          </p:spPr>
        </p:cxnSp>
        <p:sp>
          <p:nvSpPr>
            <p:cNvPr id="810" name="Google Shape;810;p78"/>
            <p:cNvSpPr/>
            <p:nvPr/>
          </p:nvSpPr>
          <p:spPr>
            <a:xfrm>
              <a:off x="0" y="3402769"/>
              <a:ext cx="4869656" cy="8500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8"/>
            <p:cNvSpPr txBox="1"/>
            <p:nvPr/>
          </p:nvSpPr>
          <p:spPr>
            <a:xfrm>
              <a:off x="0" y="3402769"/>
              <a:ext cx="4869656" cy="850069"/>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US" sz="2100">
                  <a:solidFill>
                    <a:schemeClr val="dk1"/>
                  </a:solidFill>
                  <a:latin typeface="Calibri"/>
                  <a:ea typeface="Calibri"/>
                  <a:cs typeface="Calibri"/>
                  <a:sym typeface="Calibri"/>
                </a:rPr>
                <a:t>Easy to configure</a:t>
              </a:r>
              <a:endParaRPr sz="2100">
                <a:solidFill>
                  <a:schemeClr val="dk1"/>
                </a:solidFill>
                <a:latin typeface="Calibri"/>
                <a:ea typeface="Calibri"/>
                <a:cs typeface="Calibri"/>
                <a:sym typeface="Calibri"/>
              </a:endParaRPr>
            </a:p>
          </p:txBody>
        </p:sp>
        <p:cxnSp>
          <p:nvCxnSpPr>
            <p:cNvPr id="812" name="Google Shape;812;p78"/>
            <p:cNvCxnSpPr/>
            <p:nvPr/>
          </p:nvCxnSpPr>
          <p:spPr>
            <a:xfrm>
              <a:off x="0" y="4252838"/>
              <a:ext cx="4869656" cy="0"/>
            </a:xfrm>
            <a:prstGeom prst="straightConnector1">
              <a:avLst/>
            </a:prstGeom>
            <a:solidFill>
              <a:srgbClr val="BF504D"/>
            </a:solidFill>
            <a:ln cap="flat" cmpd="sng" w="25400">
              <a:solidFill>
                <a:srgbClr val="BF504D"/>
              </a:solidFill>
              <a:prstDash val="solid"/>
              <a:round/>
              <a:headEnd len="sm" w="sm" type="none"/>
              <a:tailEnd len="sm" w="sm" type="none"/>
            </a:ln>
          </p:spPr>
        </p:cxnSp>
        <p:sp>
          <p:nvSpPr>
            <p:cNvPr id="813" name="Google Shape;813;p78"/>
            <p:cNvSpPr/>
            <p:nvPr/>
          </p:nvSpPr>
          <p:spPr>
            <a:xfrm>
              <a:off x="0" y="4252838"/>
              <a:ext cx="4869656" cy="85006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8"/>
            <p:cNvSpPr txBox="1"/>
            <p:nvPr/>
          </p:nvSpPr>
          <p:spPr>
            <a:xfrm>
              <a:off x="0" y="4252838"/>
              <a:ext cx="4869656" cy="850069"/>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US" sz="2100">
                  <a:solidFill>
                    <a:schemeClr val="dk1"/>
                  </a:solidFill>
                  <a:latin typeface="Calibri"/>
                  <a:ea typeface="Calibri"/>
                  <a:cs typeface="Calibri"/>
                  <a:sym typeface="Calibri"/>
                </a:rPr>
                <a:t>Inexpensive, deployable in great numbers</a:t>
              </a:r>
              <a:endParaRPr sz="2100">
                <a:solidFill>
                  <a:schemeClr val="dk1"/>
                </a:solidFill>
                <a:latin typeface="Calibri"/>
                <a:ea typeface="Calibri"/>
                <a:cs typeface="Calibri"/>
                <a:sym typeface="Calibri"/>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9"/>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28"/>
              <a:buFont typeface="Calibri"/>
              <a:buNone/>
            </a:pPr>
            <a:r>
              <a:rPr lang="en-US" sz="3628"/>
              <a:t>IoT Network Topologies</a:t>
            </a:r>
            <a:endParaRPr/>
          </a:p>
        </p:txBody>
      </p:sp>
      <p:pic>
        <p:nvPicPr>
          <p:cNvPr id="822" name="Google Shape;822;p79"/>
          <p:cNvPicPr preferRelativeResize="0"/>
          <p:nvPr>
            <p:ph idx="4294967295" type="body"/>
          </p:nvPr>
        </p:nvPicPr>
        <p:blipFill rotWithShape="1">
          <a:blip r:embed="rId3">
            <a:alphaModFix/>
          </a:blip>
          <a:srcRect b="0" l="0" r="26187" t="0"/>
          <a:stretch/>
        </p:blipFill>
        <p:spPr>
          <a:xfrm>
            <a:off x="2057277" y="1273321"/>
            <a:ext cx="5029447" cy="5212679"/>
          </a:xfrm>
          <a:prstGeom prst="rect">
            <a:avLst/>
          </a:prstGeom>
          <a:noFill/>
          <a:ln>
            <a:noFill/>
          </a:ln>
        </p:spPr>
      </p:pic>
      <p:pic>
        <p:nvPicPr>
          <p:cNvPr id="823" name="Google Shape;823;p79"/>
          <p:cNvPicPr preferRelativeResize="0"/>
          <p:nvPr/>
        </p:nvPicPr>
        <p:blipFill rotWithShape="1">
          <a:blip r:embed="rId3">
            <a:alphaModFix/>
          </a:blip>
          <a:srcRect b="0" l="78605" r="0" t="85207"/>
          <a:stretch/>
        </p:blipFill>
        <p:spPr>
          <a:xfrm>
            <a:off x="6400890" y="5519160"/>
            <a:ext cx="1457779" cy="771090"/>
          </a:xfrm>
          <a:prstGeom prst="rect">
            <a:avLst/>
          </a:prstGeom>
          <a:noFill/>
          <a:ln>
            <a:noFill/>
          </a:ln>
        </p:spPr>
      </p:pic>
    </p:spTree>
  </p:cSld>
  <p:clrMapOvr>
    <a:masterClrMapping/>
  </p:clrMapOvr>
  <p:transition p14:dur="10">
    <p:circl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8"/>
          <p:cNvSpPr/>
          <p:nvPr/>
        </p:nvSpPr>
        <p:spPr>
          <a:xfrm>
            <a:off x="381000" y="3276600"/>
            <a:ext cx="6553200" cy="1295400"/>
          </a:xfrm>
          <a:prstGeom prst="round2DiagRect">
            <a:avLst>
              <a:gd fmla="val 16667" name="adj1"/>
              <a:gd fmla="val 0" name="adj2"/>
            </a:avLst>
          </a:prstGeom>
          <a:noFill/>
          <a:ln cap="flat" cmpd="sng" w="254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8"/>
          <p:cNvSpPr txBox="1"/>
          <p:nvPr>
            <p:ph type="title"/>
          </p:nvPr>
        </p:nvSpPr>
        <p:spPr>
          <a:xfrm>
            <a:off x="457200" y="152400"/>
            <a:ext cx="8229600" cy="717655"/>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History of IoT</a:t>
            </a:r>
            <a:endParaRPr/>
          </a:p>
        </p:txBody>
      </p:sp>
      <p:sp>
        <p:nvSpPr>
          <p:cNvPr id="265" name="Google Shape;265;p8"/>
          <p:cNvSpPr txBox="1"/>
          <p:nvPr>
            <p:ph idx="1" type="body"/>
          </p:nvPr>
        </p:nvSpPr>
        <p:spPr>
          <a:xfrm>
            <a:off x="457200" y="990600"/>
            <a:ext cx="6400800" cy="5867398"/>
          </a:xfrm>
          <a:prstGeom prst="rect">
            <a:avLst/>
          </a:prstGeom>
          <a:noFill/>
          <a:ln>
            <a:noFill/>
          </a:ln>
        </p:spPr>
        <p:txBody>
          <a:bodyPr anchorCtr="0" anchor="t" bIns="45700" lIns="91400" spcFirstLastPara="1" rIns="91400" wrap="square" tIns="45700">
            <a:normAutofit lnSpcReduction="10000"/>
          </a:bodyPr>
          <a:lstStyle/>
          <a:p>
            <a:pPr indent="0" lvl="0" marL="0" rtl="0" algn="just">
              <a:spcBef>
                <a:spcPts val="0"/>
              </a:spcBef>
              <a:spcAft>
                <a:spcPts val="0"/>
              </a:spcAft>
              <a:buClr>
                <a:schemeClr val="dk1"/>
              </a:buClr>
              <a:buSzPts val="1800"/>
              <a:buNone/>
            </a:pPr>
            <a:r>
              <a:rPr b="1" lang="en-US" sz="1800"/>
              <a:t>1832</a:t>
            </a:r>
            <a:r>
              <a:rPr lang="en-US" sz="1800"/>
              <a:t>: An electromagnetic telegraph was created by Baron Schilling in Russia, and in 1833 Carl Friedrich Gauss and Wilhelm Weber invented their own code to communicate over a distance of 1200m within Gottingen, Germany.</a:t>
            </a:r>
            <a:endParaRPr/>
          </a:p>
          <a:p>
            <a:pPr indent="0" lvl="0" marL="0" rtl="0" algn="l">
              <a:spcBef>
                <a:spcPts val="360"/>
              </a:spcBef>
              <a:spcAft>
                <a:spcPts val="0"/>
              </a:spcAft>
              <a:buClr>
                <a:schemeClr val="dk1"/>
              </a:buClr>
              <a:buSzPts val="1800"/>
              <a:buNone/>
            </a:pPr>
            <a:r>
              <a:rPr b="1" lang="en-US" sz="1800"/>
              <a:t>1844</a:t>
            </a:r>
            <a:r>
              <a:rPr lang="en-US" sz="1800"/>
              <a:t>: Samuel Morse sends the first Morse code public telegraph message "What hath God wrought?" from Washington, D.C. to Baltimore.</a:t>
            </a:r>
            <a:endParaRPr/>
          </a:p>
          <a:p>
            <a:pPr indent="0" lvl="0" marL="0" rtl="0" algn="just">
              <a:spcBef>
                <a:spcPts val="360"/>
              </a:spcBef>
              <a:spcAft>
                <a:spcPts val="0"/>
              </a:spcAft>
              <a:buClr>
                <a:schemeClr val="dk1"/>
              </a:buClr>
              <a:buSzPts val="1800"/>
              <a:buNone/>
            </a:pPr>
            <a:r>
              <a:rPr b="1" lang="en-US" sz="1800"/>
              <a:t>1926</a:t>
            </a:r>
            <a:r>
              <a:rPr lang="en-US" sz="1800"/>
              <a:t>: Nikola Tesla in an interview with Colliers magazine: </a:t>
            </a:r>
            <a:br>
              <a:rPr lang="en-US" sz="1800"/>
            </a:br>
            <a:br>
              <a:rPr lang="en-US" sz="1800"/>
            </a:br>
            <a:r>
              <a:rPr lang="en-US" sz="1800"/>
              <a:t>"</a:t>
            </a:r>
            <a:r>
              <a:rPr i="1" lang="en-US" sz="1600"/>
              <a:t>When wireless* is perfectly applied the whole earth will be converted into a huge brain, which in fact it is, all things being particles of a real and rhythmic whole.........and the instruments through which we shall be able to do this will be amazingly simple compared with our present telephone. A man will be able to carry one in his vest pocket.</a:t>
            </a:r>
            <a:r>
              <a:rPr lang="en-US" sz="1600"/>
              <a:t>“</a:t>
            </a:r>
            <a:endParaRPr/>
          </a:p>
          <a:p>
            <a:pPr indent="0" lvl="0" marL="0" rtl="0" algn="l">
              <a:spcBef>
                <a:spcPts val="360"/>
              </a:spcBef>
              <a:spcAft>
                <a:spcPts val="0"/>
              </a:spcAft>
              <a:buClr>
                <a:schemeClr val="dk1"/>
              </a:buClr>
              <a:buSzPts val="1800"/>
              <a:buNone/>
            </a:pPr>
            <a:r>
              <a:t/>
            </a:r>
            <a:endParaRPr b="1" sz="1800"/>
          </a:p>
          <a:p>
            <a:pPr indent="0" lvl="0" marL="0" rtl="0" algn="l">
              <a:spcBef>
                <a:spcPts val="360"/>
              </a:spcBef>
              <a:spcAft>
                <a:spcPts val="0"/>
              </a:spcAft>
              <a:buClr>
                <a:schemeClr val="dk1"/>
              </a:buClr>
              <a:buSzPts val="1800"/>
              <a:buNone/>
            </a:pPr>
            <a:r>
              <a:rPr b="1" lang="en-US" sz="1800"/>
              <a:t>1966: </a:t>
            </a:r>
            <a:r>
              <a:rPr lang="en-US" sz="1800"/>
              <a:t>Karl Steinbach a German computer science pioneer said </a:t>
            </a:r>
            <a:r>
              <a:rPr b="1" lang="en-US" sz="1800">
                <a:solidFill>
                  <a:srgbClr val="0070C0"/>
                </a:solidFill>
              </a:rPr>
              <a:t>"</a:t>
            </a:r>
            <a:r>
              <a:rPr b="1" i="1" lang="en-US" sz="1800">
                <a:solidFill>
                  <a:srgbClr val="0070C0"/>
                </a:solidFill>
              </a:rPr>
              <a:t>In a few decades time, computers will be interwoven into almost every industrial product</a:t>
            </a:r>
            <a:r>
              <a:rPr b="1" lang="en-US" sz="1800">
                <a:solidFill>
                  <a:srgbClr val="0070C0"/>
                </a:solidFill>
              </a:rPr>
              <a:t>"</a:t>
            </a:r>
            <a:br>
              <a:rPr b="1" lang="en-US" sz="1800">
                <a:solidFill>
                  <a:srgbClr val="0070C0"/>
                </a:solidFill>
              </a:rPr>
            </a:br>
            <a:r>
              <a:rPr b="1" lang="en-US" sz="1800"/>
              <a:t>1969:</a:t>
            </a:r>
            <a:r>
              <a:rPr lang="en-US" sz="1800"/>
              <a:t> Arpanet</a:t>
            </a:r>
            <a:br>
              <a:rPr lang="en-US" sz="1800"/>
            </a:br>
            <a:r>
              <a:rPr b="1" lang="en-US" sz="1800"/>
              <a:t>1974</a:t>
            </a:r>
            <a:r>
              <a:rPr lang="en-US" sz="1800"/>
              <a:t>: Beginnings of TCP/IP</a:t>
            </a:r>
            <a:br>
              <a:rPr b="1" lang="en-US" sz="1800"/>
            </a:br>
            <a:r>
              <a:rPr b="1" lang="en-US" sz="1800"/>
              <a:t>1984</a:t>
            </a:r>
            <a:r>
              <a:rPr lang="en-US" sz="1800"/>
              <a:t>: Domain Name System is introduced</a:t>
            </a:r>
            <a:br>
              <a:rPr lang="en-US" sz="1800"/>
            </a:br>
            <a:r>
              <a:rPr b="1" lang="en-US" sz="1800"/>
              <a:t>1989</a:t>
            </a:r>
            <a:r>
              <a:rPr lang="en-US" sz="1800"/>
              <a:t>: Tim Berners-Lee proposes the World Wide Web</a:t>
            </a:r>
            <a:endParaRPr/>
          </a:p>
          <a:p>
            <a:pPr indent="-241193" lvl="0" marL="342793" rtl="0" algn="l">
              <a:spcBef>
                <a:spcPts val="320"/>
              </a:spcBef>
              <a:spcAft>
                <a:spcPts val="0"/>
              </a:spcAft>
              <a:buClr>
                <a:schemeClr val="dk1"/>
              </a:buClr>
              <a:buSzPts val="1600"/>
              <a:buNone/>
            </a:pPr>
            <a:r>
              <a:t/>
            </a:r>
            <a:endParaRPr sz="1600"/>
          </a:p>
        </p:txBody>
      </p:sp>
      <p:pic>
        <p:nvPicPr>
          <p:cNvPr descr="telegraph" id="266" name="Google Shape;266;p8"/>
          <p:cNvPicPr preferRelativeResize="0"/>
          <p:nvPr/>
        </p:nvPicPr>
        <p:blipFill rotWithShape="1">
          <a:blip r:embed="rId3">
            <a:alphaModFix/>
          </a:blip>
          <a:srcRect b="0" l="0" r="0" t="0"/>
          <a:stretch/>
        </p:blipFill>
        <p:spPr>
          <a:xfrm>
            <a:off x="7239000" y="1143000"/>
            <a:ext cx="1752600" cy="1447800"/>
          </a:xfrm>
          <a:prstGeom prst="rect">
            <a:avLst/>
          </a:prstGeom>
          <a:noFill/>
          <a:ln>
            <a:noFill/>
          </a:ln>
        </p:spPr>
      </p:pic>
      <p:pic>
        <p:nvPicPr>
          <p:cNvPr descr="tesla" id="267" name="Google Shape;267;p8"/>
          <p:cNvPicPr preferRelativeResize="0"/>
          <p:nvPr/>
        </p:nvPicPr>
        <p:blipFill rotWithShape="1">
          <a:blip r:embed="rId4">
            <a:alphaModFix/>
          </a:blip>
          <a:srcRect b="0" l="0" r="0" t="0"/>
          <a:stretch/>
        </p:blipFill>
        <p:spPr>
          <a:xfrm>
            <a:off x="7239000" y="2971800"/>
            <a:ext cx="1752600" cy="14287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0"/>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sz="3628"/>
              <a:t>Key considerations to be made during  the development of an IoT System</a:t>
            </a:r>
            <a:endParaRPr/>
          </a:p>
        </p:txBody>
      </p:sp>
      <p:sp>
        <p:nvSpPr>
          <p:cNvPr id="831" name="Google Shape;831;p80"/>
          <p:cNvSpPr txBox="1"/>
          <p:nvPr>
            <p:ph idx="1" type="body"/>
          </p:nvPr>
        </p:nvSpPr>
        <p:spPr>
          <a:xfrm>
            <a:off x="391680" y="1604521"/>
            <a:ext cx="4152960" cy="4829084"/>
          </a:xfrm>
          <a:prstGeom prst="rect">
            <a:avLst/>
          </a:prstGeom>
          <a:noFill/>
          <a:ln>
            <a:noFill/>
          </a:ln>
        </p:spPr>
        <p:txBody>
          <a:bodyPr anchorCtr="0" anchor="t" bIns="45700" lIns="91400" spcFirstLastPara="1" rIns="91400" wrap="square" tIns="45700">
            <a:normAutofit fontScale="92500" lnSpcReduction="10000"/>
          </a:bodyPr>
          <a:lstStyle/>
          <a:p>
            <a:pPr indent="-342793" lvl="0" marL="342793" rtl="0" algn="l">
              <a:spcBef>
                <a:spcPts val="0"/>
              </a:spcBef>
              <a:spcAft>
                <a:spcPts val="0"/>
              </a:spcAft>
              <a:buClr>
                <a:schemeClr val="dk1"/>
              </a:buClr>
              <a:buSzPct val="100000"/>
              <a:buChar char="•"/>
            </a:pPr>
            <a:r>
              <a:rPr lang="en-US"/>
              <a:t>Power Consumption</a:t>
            </a:r>
            <a:endParaRPr/>
          </a:p>
          <a:p>
            <a:pPr indent="-285660" lvl="1" marL="742719" rtl="0" algn="l">
              <a:spcBef>
                <a:spcPts val="444"/>
              </a:spcBef>
              <a:spcAft>
                <a:spcPts val="0"/>
              </a:spcAft>
              <a:buClr>
                <a:srgbClr val="E36C09"/>
              </a:buClr>
              <a:buSzPct val="100000"/>
              <a:buChar char="–"/>
            </a:pPr>
            <a:r>
              <a:rPr lang="en-US">
                <a:solidFill>
                  <a:srgbClr val="E36C09"/>
                </a:solidFill>
              </a:rPr>
              <a:t>Multiple Devices – End Nodes (Sensors &amp; Actuators), Gateways</a:t>
            </a:r>
            <a:endParaRPr/>
          </a:p>
          <a:p>
            <a:pPr indent="-285660" lvl="1" marL="742719" rtl="0" algn="l">
              <a:spcBef>
                <a:spcPts val="444"/>
              </a:spcBef>
              <a:spcAft>
                <a:spcPts val="0"/>
              </a:spcAft>
              <a:buClr>
                <a:srgbClr val="E36C09"/>
              </a:buClr>
              <a:buSzPct val="100000"/>
              <a:buChar char="–"/>
            </a:pPr>
            <a:r>
              <a:rPr lang="en-US">
                <a:solidFill>
                  <a:srgbClr val="E36C09"/>
                </a:solidFill>
              </a:rPr>
              <a:t>System &amp; Network Architectures</a:t>
            </a:r>
            <a:endParaRPr/>
          </a:p>
          <a:p>
            <a:pPr indent="-342793" lvl="0" marL="342793" rtl="0" algn="l">
              <a:spcBef>
                <a:spcPts val="518"/>
              </a:spcBef>
              <a:spcAft>
                <a:spcPts val="0"/>
              </a:spcAft>
              <a:buClr>
                <a:schemeClr val="dk1"/>
              </a:buClr>
              <a:buSzPct val="100000"/>
              <a:buChar char="•"/>
            </a:pPr>
            <a:r>
              <a:rPr lang="en-US"/>
              <a:t>Battery based device architectures </a:t>
            </a:r>
            <a:endParaRPr/>
          </a:p>
          <a:p>
            <a:pPr indent="-285660" lvl="1" marL="742719" rtl="0" algn="l">
              <a:spcBef>
                <a:spcPts val="444"/>
              </a:spcBef>
              <a:spcAft>
                <a:spcPts val="0"/>
              </a:spcAft>
              <a:buClr>
                <a:schemeClr val="dk1"/>
              </a:buClr>
              <a:buSzPct val="100000"/>
              <a:buChar char="–"/>
            </a:pPr>
            <a:r>
              <a:rPr lang="en-US"/>
              <a:t>Long Battery Life</a:t>
            </a:r>
            <a:endParaRPr/>
          </a:p>
          <a:p>
            <a:pPr indent="-285660" lvl="1" marL="742719" rtl="0" algn="l">
              <a:spcBef>
                <a:spcPts val="444"/>
              </a:spcBef>
              <a:spcAft>
                <a:spcPts val="0"/>
              </a:spcAft>
              <a:buClr>
                <a:schemeClr val="dk1"/>
              </a:buClr>
              <a:buSzPct val="100000"/>
              <a:buChar char="–"/>
            </a:pPr>
            <a:r>
              <a:rPr lang="en-US"/>
              <a:t>Energy Harvesting</a:t>
            </a:r>
            <a:endParaRPr/>
          </a:p>
          <a:p>
            <a:pPr indent="-342793" lvl="0" marL="342793" rtl="0" algn="l">
              <a:spcBef>
                <a:spcPts val="518"/>
              </a:spcBef>
              <a:spcAft>
                <a:spcPts val="0"/>
              </a:spcAft>
              <a:buClr>
                <a:schemeClr val="dk1"/>
              </a:buClr>
              <a:buSzPct val="100000"/>
              <a:buChar char="•"/>
            </a:pPr>
            <a:r>
              <a:rPr lang="en-US"/>
              <a:t>Stand-alone operations</a:t>
            </a:r>
            <a:endParaRPr/>
          </a:p>
          <a:p>
            <a:pPr indent="-342793" lvl="0" marL="342793" rtl="0" algn="l">
              <a:spcBef>
                <a:spcPts val="518"/>
              </a:spcBef>
              <a:spcAft>
                <a:spcPts val="0"/>
              </a:spcAft>
              <a:buClr>
                <a:schemeClr val="dk1"/>
              </a:buClr>
              <a:buSzPct val="100000"/>
              <a:buChar char="•"/>
            </a:pPr>
            <a:r>
              <a:rPr lang="en-US"/>
              <a:t>Low Device Cost</a:t>
            </a:r>
            <a:endParaRPr/>
          </a:p>
        </p:txBody>
      </p:sp>
      <p:sp>
        <p:nvSpPr>
          <p:cNvPr id="832" name="Google Shape;832;p80"/>
          <p:cNvSpPr txBox="1"/>
          <p:nvPr>
            <p:ph idx="2" type="body"/>
          </p:nvPr>
        </p:nvSpPr>
        <p:spPr>
          <a:xfrm>
            <a:off x="4609958" y="1604521"/>
            <a:ext cx="4077044" cy="4829084"/>
          </a:xfrm>
          <a:prstGeom prst="rect">
            <a:avLst/>
          </a:prstGeom>
          <a:noFill/>
          <a:ln>
            <a:noFill/>
          </a:ln>
        </p:spPr>
        <p:txBody>
          <a:bodyPr anchorCtr="0" anchor="t" bIns="45700" lIns="91400" spcFirstLastPara="1" rIns="91400" wrap="square" tIns="45700">
            <a:normAutofit fontScale="92500" lnSpcReduction="10000"/>
          </a:bodyPr>
          <a:lstStyle/>
          <a:p>
            <a:pPr indent="-342793" lvl="0" marL="342793" rtl="0" algn="l">
              <a:spcBef>
                <a:spcPts val="0"/>
              </a:spcBef>
              <a:spcAft>
                <a:spcPts val="0"/>
              </a:spcAft>
              <a:buClr>
                <a:schemeClr val="dk1"/>
              </a:buClr>
              <a:buSzPct val="100000"/>
              <a:buChar char="•"/>
            </a:pPr>
            <a:r>
              <a:rPr lang="en-US"/>
              <a:t>Deployment &amp; Networking Requirements </a:t>
            </a:r>
            <a:endParaRPr/>
          </a:p>
          <a:p>
            <a:pPr indent="-285660" lvl="1" marL="742719" rtl="0" algn="l">
              <a:spcBef>
                <a:spcPts val="444"/>
              </a:spcBef>
              <a:spcAft>
                <a:spcPts val="0"/>
              </a:spcAft>
              <a:buClr>
                <a:srgbClr val="E36C09"/>
              </a:buClr>
              <a:buSzPct val="100000"/>
              <a:buChar char="–"/>
            </a:pPr>
            <a:r>
              <a:rPr lang="en-US">
                <a:solidFill>
                  <a:srgbClr val="E36C09"/>
                </a:solidFill>
              </a:rPr>
              <a:t>Remote - Configuration and Network Management</a:t>
            </a:r>
            <a:endParaRPr/>
          </a:p>
          <a:p>
            <a:pPr indent="-285660" lvl="1" marL="742719" rtl="0" algn="l">
              <a:spcBef>
                <a:spcPts val="444"/>
              </a:spcBef>
              <a:spcAft>
                <a:spcPts val="0"/>
              </a:spcAft>
              <a:buClr>
                <a:schemeClr val="dk1"/>
              </a:buClr>
              <a:buSzPct val="100000"/>
              <a:buChar char="–"/>
            </a:pPr>
            <a:r>
              <a:rPr lang="en-US"/>
              <a:t>Packaging</a:t>
            </a:r>
            <a:endParaRPr>
              <a:solidFill>
                <a:srgbClr val="E36C09"/>
              </a:solidFill>
            </a:endParaRPr>
          </a:p>
          <a:p>
            <a:pPr indent="-285660" lvl="1" marL="742719" rtl="0" algn="l">
              <a:spcBef>
                <a:spcPts val="444"/>
              </a:spcBef>
              <a:spcAft>
                <a:spcPts val="0"/>
              </a:spcAft>
              <a:buClr>
                <a:srgbClr val="E36C09"/>
              </a:buClr>
              <a:buSzPct val="100000"/>
              <a:buChar char="–"/>
            </a:pPr>
            <a:r>
              <a:rPr lang="en-US">
                <a:solidFill>
                  <a:srgbClr val="E36C09"/>
                </a:solidFill>
              </a:rPr>
              <a:t>Low Deployment Cost &amp; </a:t>
            </a:r>
            <a:endParaRPr/>
          </a:p>
          <a:p>
            <a:pPr indent="-285660" lvl="1" marL="742719" rtl="0" algn="l">
              <a:spcBef>
                <a:spcPts val="444"/>
              </a:spcBef>
              <a:spcAft>
                <a:spcPts val="0"/>
              </a:spcAft>
              <a:buClr>
                <a:srgbClr val="E36C09"/>
              </a:buClr>
              <a:buSzPct val="100000"/>
              <a:buChar char="–"/>
            </a:pPr>
            <a:r>
              <a:rPr lang="en-US">
                <a:solidFill>
                  <a:srgbClr val="E36C09"/>
                </a:solidFill>
              </a:rPr>
              <a:t>Ease of Deployment</a:t>
            </a:r>
            <a:endParaRPr/>
          </a:p>
          <a:p>
            <a:pPr indent="-342793" lvl="0" marL="342793" rtl="0" algn="l">
              <a:spcBef>
                <a:spcPts val="518"/>
              </a:spcBef>
              <a:spcAft>
                <a:spcPts val="0"/>
              </a:spcAft>
              <a:buClr>
                <a:schemeClr val="dk1"/>
              </a:buClr>
              <a:buSzPct val="100000"/>
              <a:buChar char="•"/>
            </a:pPr>
            <a:r>
              <a:rPr lang="en-US"/>
              <a:t>Coverage Area</a:t>
            </a:r>
            <a:endParaRPr/>
          </a:p>
          <a:p>
            <a:pPr indent="-342793" lvl="0" marL="342793" rtl="0" algn="l">
              <a:spcBef>
                <a:spcPts val="518"/>
              </a:spcBef>
              <a:spcAft>
                <a:spcPts val="0"/>
              </a:spcAft>
              <a:buClr>
                <a:schemeClr val="dk1"/>
              </a:buClr>
              <a:buSzPct val="100000"/>
              <a:buChar char="•"/>
            </a:pPr>
            <a:r>
              <a:rPr lang="en-US"/>
              <a:t>Support for large number of devices</a:t>
            </a:r>
            <a:endParaRPr/>
          </a:p>
        </p:txBody>
      </p:sp>
      <p:sp>
        <p:nvSpPr>
          <p:cNvPr id="833" name="Google Shape;833;p80"/>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14:dur="10">
    <p:circl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81"/>
          <p:cNvSpPr txBox="1"/>
          <p:nvPr>
            <p:ph type="title"/>
          </p:nvPr>
        </p:nvSpPr>
        <p:spPr>
          <a:xfrm>
            <a:off x="457200" y="274638"/>
            <a:ext cx="8458200" cy="7921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Key Requirements for IoT Communication…..</a:t>
            </a:r>
            <a:endParaRPr/>
          </a:p>
        </p:txBody>
      </p:sp>
      <p:sp>
        <p:nvSpPr>
          <p:cNvPr id="839" name="Google Shape;839;p81"/>
          <p:cNvSpPr txBox="1"/>
          <p:nvPr>
            <p:ph idx="1" type="body"/>
          </p:nvPr>
        </p:nvSpPr>
        <p:spPr>
          <a:xfrm>
            <a:off x="457200" y="1066800"/>
            <a:ext cx="5943600" cy="3124200"/>
          </a:xfrm>
          <a:prstGeom prst="rect">
            <a:avLst/>
          </a:prstGeom>
          <a:noFill/>
          <a:ln>
            <a:noFill/>
          </a:ln>
        </p:spPr>
        <p:txBody>
          <a:bodyPr anchorCtr="0" anchor="t" bIns="45700" lIns="91400" spcFirstLastPara="1" rIns="91400" wrap="square" tIns="45700">
            <a:normAutofit fontScale="85000" lnSpcReduction="10000"/>
          </a:bodyPr>
          <a:lstStyle/>
          <a:p>
            <a:pPr indent="-342793" lvl="0" marL="342793" rtl="0" algn="l">
              <a:lnSpc>
                <a:spcPct val="150000"/>
              </a:lnSpc>
              <a:spcBef>
                <a:spcPts val="0"/>
              </a:spcBef>
              <a:spcAft>
                <a:spcPts val="0"/>
              </a:spcAft>
              <a:buClr>
                <a:schemeClr val="dk1"/>
              </a:buClr>
              <a:buSzPct val="100000"/>
              <a:buChar char="•"/>
            </a:pPr>
            <a:r>
              <a:rPr lang="en-US" sz="2800"/>
              <a:t>Long battery life</a:t>
            </a:r>
            <a:endParaRPr/>
          </a:p>
          <a:p>
            <a:pPr indent="-342793" lvl="0" marL="342793" rtl="0" algn="l">
              <a:lnSpc>
                <a:spcPct val="150000"/>
              </a:lnSpc>
              <a:spcBef>
                <a:spcPts val="476"/>
              </a:spcBef>
              <a:spcAft>
                <a:spcPts val="0"/>
              </a:spcAft>
              <a:buClr>
                <a:schemeClr val="dk1"/>
              </a:buClr>
              <a:buSzPct val="100000"/>
              <a:buChar char="•"/>
            </a:pPr>
            <a:r>
              <a:rPr lang="en-US" sz="2800"/>
              <a:t>Low device cost</a:t>
            </a:r>
            <a:endParaRPr/>
          </a:p>
          <a:p>
            <a:pPr indent="-342793" lvl="0" marL="342793" rtl="0" algn="l">
              <a:lnSpc>
                <a:spcPct val="150000"/>
              </a:lnSpc>
              <a:spcBef>
                <a:spcPts val="476"/>
              </a:spcBef>
              <a:spcAft>
                <a:spcPts val="0"/>
              </a:spcAft>
              <a:buClr>
                <a:schemeClr val="dk1"/>
              </a:buClr>
              <a:buSzPct val="100000"/>
              <a:buChar char="•"/>
            </a:pPr>
            <a:r>
              <a:rPr lang="en-US" sz="2800"/>
              <a:t>Low deployment cost</a:t>
            </a:r>
            <a:endParaRPr/>
          </a:p>
          <a:p>
            <a:pPr indent="-342793" lvl="0" marL="342793" rtl="0" algn="l">
              <a:lnSpc>
                <a:spcPct val="150000"/>
              </a:lnSpc>
              <a:spcBef>
                <a:spcPts val="476"/>
              </a:spcBef>
              <a:spcAft>
                <a:spcPts val="0"/>
              </a:spcAft>
              <a:buClr>
                <a:schemeClr val="dk1"/>
              </a:buClr>
              <a:buSzPct val="100000"/>
              <a:buChar char="•"/>
            </a:pPr>
            <a:r>
              <a:rPr lang="en-US" sz="2800"/>
              <a:t>Extended coverage</a:t>
            </a:r>
            <a:endParaRPr/>
          </a:p>
          <a:p>
            <a:pPr indent="-342793" lvl="0" marL="342793" rtl="0" algn="l">
              <a:lnSpc>
                <a:spcPct val="150000"/>
              </a:lnSpc>
              <a:spcBef>
                <a:spcPts val="476"/>
              </a:spcBef>
              <a:spcAft>
                <a:spcPts val="0"/>
              </a:spcAft>
              <a:buClr>
                <a:schemeClr val="dk1"/>
              </a:buClr>
              <a:buSzPct val="100000"/>
              <a:buChar char="•"/>
            </a:pPr>
            <a:r>
              <a:rPr lang="en-US" sz="2800"/>
              <a:t>Support for a massive number of devices</a:t>
            </a:r>
            <a:endParaRPr/>
          </a:p>
        </p:txBody>
      </p:sp>
      <p:pic>
        <p:nvPicPr>
          <p:cNvPr descr="https://cdn.rohde-schwarz.com/pws/solution/wireless_and_mobile_communications/m2m/IoT-applications_02_660.jpg" id="840" name="Google Shape;840;p81"/>
          <p:cNvPicPr preferRelativeResize="0"/>
          <p:nvPr/>
        </p:nvPicPr>
        <p:blipFill rotWithShape="1">
          <a:blip r:embed="rId3">
            <a:alphaModFix/>
          </a:blip>
          <a:srcRect b="0" l="0" r="0" t="0"/>
          <a:stretch/>
        </p:blipFill>
        <p:spPr>
          <a:xfrm>
            <a:off x="3886199" y="4085706"/>
            <a:ext cx="5257799" cy="277229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4" name="Shape 844"/>
        <p:cNvGrpSpPr/>
        <p:nvPr/>
      </p:nvGrpSpPr>
      <p:grpSpPr>
        <a:xfrm>
          <a:off x="0" y="0"/>
          <a:ext cx="0" cy="0"/>
          <a:chOff x="0" y="0"/>
          <a:chExt cx="0" cy="0"/>
        </a:xfrm>
      </p:grpSpPr>
      <p:sp>
        <p:nvSpPr>
          <p:cNvPr id="845" name="Google Shape;845;p82"/>
          <p:cNvSpPr txBox="1"/>
          <p:nvPr>
            <p:ph type="title"/>
          </p:nvPr>
        </p:nvSpPr>
        <p:spPr>
          <a:xfrm>
            <a:off x="457200" y="0"/>
            <a:ext cx="82296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Communication</a:t>
            </a:r>
            <a:endParaRPr/>
          </a:p>
        </p:txBody>
      </p:sp>
      <p:pic>
        <p:nvPicPr>
          <p:cNvPr id="846" name="Google Shape;846;p82"/>
          <p:cNvPicPr preferRelativeResize="0"/>
          <p:nvPr>
            <p:ph idx="1" type="body"/>
          </p:nvPr>
        </p:nvPicPr>
        <p:blipFill rotWithShape="1">
          <a:blip r:embed="rId3">
            <a:alphaModFix/>
          </a:blip>
          <a:srcRect b="0" l="0" r="0" t="0"/>
          <a:stretch/>
        </p:blipFill>
        <p:spPr>
          <a:xfrm>
            <a:off x="33397" y="838200"/>
            <a:ext cx="9110603" cy="6019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0" name="Shape 850"/>
        <p:cNvGrpSpPr/>
        <p:nvPr/>
      </p:nvGrpSpPr>
      <p:grpSpPr>
        <a:xfrm>
          <a:off x="0" y="0"/>
          <a:ext cx="0" cy="0"/>
          <a:chOff x="0" y="0"/>
          <a:chExt cx="0" cy="0"/>
        </a:xfrm>
      </p:grpSpPr>
      <p:pic>
        <p:nvPicPr>
          <p:cNvPr descr="http://www.sharetechnote.com/html/IoT/image/IoT_Definition_04.png" id="851" name="Google Shape;851;p83"/>
          <p:cNvPicPr preferRelativeResize="0"/>
          <p:nvPr/>
        </p:nvPicPr>
        <p:blipFill rotWithShape="1">
          <a:blip r:embed="rId3">
            <a:alphaModFix/>
          </a:blip>
          <a:srcRect b="0" l="0" r="0" t="0"/>
          <a:stretch/>
        </p:blipFill>
        <p:spPr>
          <a:xfrm>
            <a:off x="1828800" y="1371600"/>
            <a:ext cx="5695950" cy="5166915"/>
          </a:xfrm>
          <a:prstGeom prst="rect">
            <a:avLst/>
          </a:prstGeom>
          <a:noFill/>
          <a:ln>
            <a:noFill/>
          </a:ln>
        </p:spPr>
      </p:pic>
      <p:sp>
        <p:nvSpPr>
          <p:cNvPr id="852" name="Google Shape;852;p83"/>
          <p:cNvSpPr txBox="1"/>
          <p:nvPr>
            <p:ph type="title"/>
          </p:nvPr>
        </p:nvSpPr>
        <p:spPr>
          <a:xfrm>
            <a:off x="457200" y="122238"/>
            <a:ext cx="8229600" cy="868362"/>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IoT Communication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id="857" name="Google Shape;857;p84"/>
          <p:cNvPicPr preferRelativeResize="0"/>
          <p:nvPr/>
        </p:nvPicPr>
        <p:blipFill rotWithShape="1">
          <a:blip r:embed="rId3">
            <a:alphaModFix/>
          </a:blip>
          <a:srcRect b="0" l="0" r="0" t="0"/>
          <a:stretch/>
        </p:blipFill>
        <p:spPr>
          <a:xfrm>
            <a:off x="443372" y="1143000"/>
            <a:ext cx="2286000" cy="1524000"/>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pic>
        <p:nvPicPr>
          <p:cNvPr id="858" name="Google Shape;858;p84"/>
          <p:cNvPicPr preferRelativeResize="0"/>
          <p:nvPr/>
        </p:nvPicPr>
        <p:blipFill rotWithShape="1">
          <a:blip r:embed="rId4">
            <a:alphaModFix/>
          </a:blip>
          <a:srcRect b="0" l="0" r="0" t="0"/>
          <a:stretch/>
        </p:blipFill>
        <p:spPr>
          <a:xfrm>
            <a:off x="6400800" y="1295400"/>
            <a:ext cx="2286000" cy="1524000"/>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pic>
        <p:nvPicPr>
          <p:cNvPr id="859" name="Google Shape;859;p84"/>
          <p:cNvPicPr preferRelativeResize="0"/>
          <p:nvPr/>
        </p:nvPicPr>
        <p:blipFill rotWithShape="1">
          <a:blip r:embed="rId5">
            <a:alphaModFix/>
          </a:blip>
          <a:srcRect b="0" l="0" r="0" t="0"/>
          <a:stretch/>
        </p:blipFill>
        <p:spPr>
          <a:xfrm>
            <a:off x="304800" y="3991281"/>
            <a:ext cx="2718928" cy="1812619"/>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pic>
        <p:nvPicPr>
          <p:cNvPr id="860" name="Google Shape;860;p84"/>
          <p:cNvPicPr preferRelativeResize="0"/>
          <p:nvPr/>
        </p:nvPicPr>
        <p:blipFill rotWithShape="1">
          <a:blip r:embed="rId6">
            <a:alphaModFix/>
          </a:blip>
          <a:srcRect b="0" l="0" r="0" t="0"/>
          <a:stretch/>
        </p:blipFill>
        <p:spPr>
          <a:xfrm>
            <a:off x="3276600" y="2438400"/>
            <a:ext cx="2495550" cy="1663700"/>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pic>
        <p:nvPicPr>
          <p:cNvPr id="861" name="Google Shape;861;p84"/>
          <p:cNvPicPr preferRelativeResize="0"/>
          <p:nvPr/>
        </p:nvPicPr>
        <p:blipFill rotWithShape="1">
          <a:blip r:embed="rId7">
            <a:alphaModFix/>
          </a:blip>
          <a:srcRect b="0" l="0" r="0" t="0"/>
          <a:stretch/>
        </p:blipFill>
        <p:spPr>
          <a:xfrm>
            <a:off x="6629400" y="4343400"/>
            <a:ext cx="2190750" cy="1460500"/>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sp>
        <p:nvSpPr>
          <p:cNvPr id="862" name="Google Shape;862;p84"/>
          <p:cNvSpPr txBox="1"/>
          <p:nvPr>
            <p:ph type="title"/>
          </p:nvPr>
        </p:nvSpPr>
        <p:spPr>
          <a:xfrm>
            <a:off x="502059" y="152400"/>
            <a:ext cx="8229600" cy="639762"/>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Clr>
                <a:schemeClr val="dk1"/>
              </a:buClr>
              <a:buSzPts val="3600"/>
              <a:buFont typeface="Calibri"/>
              <a:buNone/>
            </a:pPr>
            <a:r>
              <a:rPr lang="en-US" sz="3600"/>
              <a:t>A few Communication technologies…..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85"/>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r>
              <a:rPr lang="en-US"/>
              <a:t>Wireless Communication Radios and Protocols</a:t>
            </a:r>
            <a:endParaRPr/>
          </a:p>
        </p:txBody>
      </p:sp>
      <p:sp>
        <p:nvSpPr>
          <p:cNvPr id="869" name="Google Shape;869;p85"/>
          <p:cNvSpPr txBox="1"/>
          <p:nvPr>
            <p:ph idx="1" type="body"/>
          </p:nvPr>
        </p:nvSpPr>
        <p:spPr>
          <a:xfrm>
            <a:off x="326363" y="1404158"/>
            <a:ext cx="8491274" cy="4964129"/>
          </a:xfrm>
          <a:prstGeom prst="rect">
            <a:avLst/>
          </a:prstGeom>
          <a:noFill/>
          <a:ln>
            <a:noFill/>
          </a:ln>
        </p:spPr>
        <p:txBody>
          <a:bodyPr anchorCtr="0" anchor="t" bIns="45700" lIns="91400" spcFirstLastPara="1" rIns="91400" wrap="square" tIns="45700">
            <a:normAutofit fontScale="92500" lnSpcReduction="20000"/>
          </a:bodyPr>
          <a:lstStyle/>
          <a:p>
            <a:pPr indent="-342793" lvl="0" marL="342793" rtl="0" algn="l">
              <a:spcBef>
                <a:spcPts val="0"/>
              </a:spcBef>
              <a:spcAft>
                <a:spcPts val="0"/>
              </a:spcAft>
              <a:buClr>
                <a:schemeClr val="dk1"/>
              </a:buClr>
              <a:buSzPct val="100000"/>
              <a:buChar char="•"/>
            </a:pPr>
            <a:r>
              <a:rPr lang="en-US"/>
              <a:t>Important Enabler of the IoT</a:t>
            </a:r>
            <a:endParaRPr/>
          </a:p>
          <a:p>
            <a:pPr indent="-342793" lvl="0" marL="342793" rtl="0" algn="l">
              <a:spcBef>
                <a:spcPts val="592"/>
              </a:spcBef>
              <a:spcAft>
                <a:spcPts val="0"/>
              </a:spcAft>
              <a:buClr>
                <a:schemeClr val="dk1"/>
              </a:buClr>
              <a:buSzPct val="100000"/>
              <a:buChar char="•"/>
            </a:pPr>
            <a:r>
              <a:rPr lang="en-US"/>
              <a:t>Overwhelming number of connectivity options</a:t>
            </a:r>
            <a:endParaRPr/>
          </a:p>
          <a:p>
            <a:pPr indent="-285660" lvl="1" marL="742719" rtl="0" algn="l">
              <a:spcBef>
                <a:spcPts val="518"/>
              </a:spcBef>
              <a:spcAft>
                <a:spcPts val="0"/>
              </a:spcAft>
              <a:buClr>
                <a:schemeClr val="dk1"/>
              </a:buClr>
              <a:buSzPct val="100000"/>
              <a:buChar char="–"/>
            </a:pPr>
            <a:r>
              <a:rPr lang="en-US"/>
              <a:t>Wireless Local Area Networks (WLAN)</a:t>
            </a:r>
            <a:endParaRPr/>
          </a:p>
          <a:p>
            <a:pPr indent="-228528" lvl="2" marL="1142646" rtl="0" algn="l">
              <a:spcBef>
                <a:spcPts val="444"/>
              </a:spcBef>
              <a:spcAft>
                <a:spcPts val="0"/>
              </a:spcAft>
              <a:buClr>
                <a:schemeClr val="dk1"/>
              </a:buClr>
              <a:buSzPct val="100000"/>
              <a:buChar char="•"/>
            </a:pPr>
            <a:r>
              <a:rPr lang="en-US"/>
              <a:t>WiFi – IEEE 802.11 a, b, g, n, ah </a:t>
            </a:r>
            <a:endParaRPr/>
          </a:p>
          <a:p>
            <a:pPr indent="-285660" lvl="1" marL="742719" rtl="0" algn="l">
              <a:spcBef>
                <a:spcPts val="518"/>
              </a:spcBef>
              <a:spcAft>
                <a:spcPts val="0"/>
              </a:spcAft>
              <a:buClr>
                <a:schemeClr val="dk1"/>
              </a:buClr>
              <a:buSzPct val="100000"/>
              <a:buChar char="–"/>
            </a:pPr>
            <a:r>
              <a:rPr lang="en-US"/>
              <a:t>Wireless Personal Area Networks</a:t>
            </a:r>
            <a:endParaRPr/>
          </a:p>
          <a:p>
            <a:pPr indent="-228528" lvl="2" marL="1142646" rtl="0" algn="l">
              <a:spcBef>
                <a:spcPts val="444"/>
              </a:spcBef>
              <a:spcAft>
                <a:spcPts val="0"/>
              </a:spcAft>
              <a:buClr>
                <a:schemeClr val="dk1"/>
              </a:buClr>
              <a:buSzPct val="100000"/>
              <a:buChar char="•"/>
            </a:pPr>
            <a:r>
              <a:rPr lang="en-US"/>
              <a:t>Bluetooth Low Energy (BLE) – IEEE 802.15.1</a:t>
            </a:r>
            <a:endParaRPr/>
          </a:p>
          <a:p>
            <a:pPr indent="-228528" lvl="2" marL="1142646" rtl="0" algn="l">
              <a:spcBef>
                <a:spcPts val="444"/>
              </a:spcBef>
              <a:spcAft>
                <a:spcPts val="0"/>
              </a:spcAft>
              <a:buClr>
                <a:schemeClr val="dk1"/>
              </a:buClr>
              <a:buSzPct val="100000"/>
              <a:buChar char="•"/>
            </a:pPr>
            <a:r>
              <a:rPr lang="en-US"/>
              <a:t>Low Rate Wireless Personal Area Networks (LR-WPAN) – IEEE 802.15.4</a:t>
            </a:r>
            <a:endParaRPr/>
          </a:p>
          <a:p>
            <a:pPr indent="-285660" lvl="1" marL="742719" rtl="0" algn="l">
              <a:spcBef>
                <a:spcPts val="518"/>
              </a:spcBef>
              <a:spcAft>
                <a:spcPts val="0"/>
              </a:spcAft>
              <a:buClr>
                <a:schemeClr val="dk1"/>
              </a:buClr>
              <a:buSzPct val="100000"/>
              <a:buChar char="–"/>
            </a:pPr>
            <a:r>
              <a:rPr lang="en-US"/>
              <a:t>Low Power Wide Area Networks (LPWAN)</a:t>
            </a:r>
            <a:endParaRPr/>
          </a:p>
          <a:p>
            <a:pPr indent="-228528" lvl="2" marL="1142646" rtl="0" algn="l">
              <a:spcBef>
                <a:spcPts val="444"/>
              </a:spcBef>
              <a:spcAft>
                <a:spcPts val="0"/>
              </a:spcAft>
              <a:buClr>
                <a:schemeClr val="dk1"/>
              </a:buClr>
              <a:buSzPct val="100000"/>
              <a:buChar char="•"/>
            </a:pPr>
            <a:r>
              <a:rPr lang="en-US"/>
              <a:t>Cellular / Mobile IoT  </a:t>
            </a:r>
            <a:endParaRPr/>
          </a:p>
          <a:p>
            <a:pPr indent="-228528" lvl="3" marL="1599702" rtl="0" algn="l">
              <a:spcBef>
                <a:spcPts val="370"/>
              </a:spcBef>
              <a:spcAft>
                <a:spcPts val="0"/>
              </a:spcAft>
              <a:buClr>
                <a:schemeClr val="dk1"/>
              </a:buClr>
              <a:buSzPct val="100000"/>
              <a:buChar char="–"/>
            </a:pPr>
            <a:r>
              <a:rPr lang="en-US"/>
              <a:t>LPWA: LTE Cat-M, NB-IoT</a:t>
            </a:r>
            <a:endParaRPr/>
          </a:p>
          <a:p>
            <a:pPr indent="-228528" lvl="2" marL="1142646" rtl="0" algn="l">
              <a:spcBef>
                <a:spcPts val="444"/>
              </a:spcBef>
              <a:spcAft>
                <a:spcPts val="0"/>
              </a:spcAft>
              <a:buClr>
                <a:schemeClr val="dk1"/>
              </a:buClr>
              <a:buSzPct val="100000"/>
              <a:buChar char="•"/>
            </a:pPr>
            <a:r>
              <a:rPr lang="en-US"/>
              <a:t>Non-Cellular Alternatives</a:t>
            </a:r>
            <a:endParaRPr/>
          </a:p>
          <a:p>
            <a:pPr indent="-228528" lvl="3" marL="1599702" rtl="0" algn="l">
              <a:spcBef>
                <a:spcPts val="370"/>
              </a:spcBef>
              <a:spcAft>
                <a:spcPts val="0"/>
              </a:spcAft>
              <a:buClr>
                <a:schemeClr val="dk1"/>
              </a:buClr>
              <a:buSzPct val="100000"/>
              <a:buChar char="–"/>
            </a:pPr>
            <a:r>
              <a:rPr lang="en-US"/>
              <a:t>LoRa, Sigfox, Weightless, RPMA</a:t>
            </a:r>
            <a:endParaRPr/>
          </a:p>
          <a:p>
            <a:pPr indent="-87559" lvl="2" marL="1142646" rtl="0" algn="l">
              <a:spcBef>
                <a:spcPts val="444"/>
              </a:spcBef>
              <a:spcAft>
                <a:spcPts val="0"/>
              </a:spcAft>
              <a:buClr>
                <a:schemeClr val="dk1"/>
              </a:buClr>
              <a:buSzPct val="100000"/>
              <a:buNone/>
            </a:pPr>
            <a:r>
              <a:t/>
            </a:r>
            <a:endParaRPr/>
          </a:p>
          <a:p>
            <a:pPr indent="-121194" lvl="1" marL="742719" rtl="0" algn="l">
              <a:spcBef>
                <a:spcPts val="518"/>
              </a:spcBef>
              <a:spcAft>
                <a:spcPts val="0"/>
              </a:spcAft>
              <a:buClr>
                <a:schemeClr val="dk1"/>
              </a:buClr>
              <a:buSzPct val="100000"/>
              <a:buNone/>
            </a:pPr>
            <a:r>
              <a:t/>
            </a:r>
            <a:endParaRPr/>
          </a:p>
          <a:p>
            <a:pPr indent="-121194" lvl="1" marL="742719" rtl="0" algn="l">
              <a:spcBef>
                <a:spcPts val="518"/>
              </a:spcBef>
              <a:spcAft>
                <a:spcPts val="0"/>
              </a:spcAft>
              <a:buClr>
                <a:schemeClr val="dk1"/>
              </a:buClr>
              <a:buSzPct val="100000"/>
              <a:buNone/>
            </a:pPr>
            <a:r>
              <a:t/>
            </a:r>
            <a:endParaRPr/>
          </a:p>
        </p:txBody>
      </p:sp>
      <p:sp>
        <p:nvSpPr>
          <p:cNvPr id="870" name="Google Shape;870;p85"/>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18-08-2021</a:t>
            </a:r>
            <a:endParaRPr/>
          </a:p>
        </p:txBody>
      </p:sp>
      <p:sp>
        <p:nvSpPr>
          <p:cNvPr id="871" name="Google Shape;871;p85"/>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872" name="Google Shape;872;p85"/>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xEl>
                                              <p:pRg end="14" st="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6"/>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78" name="Google Shape;878;p86"/>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Electromagnetic Spectrum</a:t>
            </a:r>
            <a:endParaRPr/>
          </a:p>
        </p:txBody>
      </p:sp>
      <p:sp>
        <p:nvSpPr>
          <p:cNvPr id="879" name="Google Shape;879;p86"/>
          <p:cNvSpPr txBox="1"/>
          <p:nvPr>
            <p:ph idx="1" type="body"/>
          </p:nvPr>
        </p:nvSpPr>
        <p:spPr>
          <a:xfrm>
            <a:off x="228600" y="3048000"/>
            <a:ext cx="8726488" cy="338931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80"/>
              <a:buChar char="■"/>
            </a:pPr>
            <a:r>
              <a:rPr lang="en-US"/>
              <a:t>Government </a:t>
            </a:r>
            <a:r>
              <a:rPr lang="en-US">
                <a:solidFill>
                  <a:srgbClr val="FF0000"/>
                </a:solidFill>
              </a:rPr>
              <a:t>regulations</a:t>
            </a:r>
            <a:r>
              <a:rPr lang="en-US"/>
              <a:t> make specific ranges of the electromagnetic spectrum available for communication</a:t>
            </a:r>
            <a:endParaRPr/>
          </a:p>
          <a:p>
            <a:pPr indent="-342900" lvl="0" marL="342900" rtl="0" algn="l">
              <a:spcBef>
                <a:spcPts val="640"/>
              </a:spcBef>
              <a:spcAft>
                <a:spcPts val="0"/>
              </a:spcAft>
              <a:buSzPts val="2080"/>
              <a:buChar char="■"/>
            </a:pPr>
            <a:r>
              <a:rPr lang="en-US"/>
              <a:t>A </a:t>
            </a:r>
            <a:r>
              <a:rPr lang="en-US">
                <a:solidFill>
                  <a:srgbClr val="FF0000"/>
                </a:solidFill>
              </a:rPr>
              <a:t>license</a:t>
            </a:r>
            <a:r>
              <a:rPr lang="en-US"/>
              <a:t> is required to operate transmission equipment in some parts of the spectrum</a:t>
            </a:r>
            <a:endParaRPr/>
          </a:p>
          <a:p>
            <a:pPr indent="-285750" lvl="1" marL="742950" rtl="0" algn="l">
              <a:spcBef>
                <a:spcPts val="560"/>
              </a:spcBef>
              <a:spcAft>
                <a:spcPts val="0"/>
              </a:spcAft>
              <a:buSzPts val="1820"/>
              <a:buChar char="■"/>
            </a:pPr>
            <a:r>
              <a:rPr lang="en-US"/>
              <a:t>Some parts are </a:t>
            </a:r>
            <a:r>
              <a:rPr lang="en-US">
                <a:solidFill>
                  <a:srgbClr val="FF0000"/>
                </a:solidFill>
              </a:rPr>
              <a:t>unlicensed</a:t>
            </a:r>
            <a:endParaRPr/>
          </a:p>
        </p:txBody>
      </p:sp>
      <p:grpSp>
        <p:nvGrpSpPr>
          <p:cNvPr id="880" name="Google Shape;880;p86"/>
          <p:cNvGrpSpPr/>
          <p:nvPr/>
        </p:nvGrpSpPr>
        <p:grpSpPr>
          <a:xfrm>
            <a:off x="2057400" y="1444625"/>
            <a:ext cx="5562600" cy="1527175"/>
            <a:chOff x="1344" y="960"/>
            <a:chExt cx="3504" cy="962"/>
          </a:xfrm>
        </p:grpSpPr>
        <p:pic>
          <p:nvPicPr>
            <p:cNvPr id="881" name="Google Shape;881;p86"/>
            <p:cNvPicPr preferRelativeResize="0"/>
            <p:nvPr/>
          </p:nvPicPr>
          <p:blipFill rotWithShape="1">
            <a:blip r:embed="rId3">
              <a:alphaModFix/>
            </a:blip>
            <a:srcRect b="66331" l="0" r="0" t="5528"/>
            <a:stretch/>
          </p:blipFill>
          <p:spPr>
            <a:xfrm>
              <a:off x="1344" y="1386"/>
              <a:ext cx="3504" cy="427"/>
            </a:xfrm>
            <a:prstGeom prst="rect">
              <a:avLst/>
            </a:prstGeom>
            <a:noFill/>
            <a:ln>
              <a:noFill/>
            </a:ln>
          </p:spPr>
        </p:pic>
        <p:sp>
          <p:nvSpPr>
            <p:cNvPr id="882" name="Google Shape;882;p86"/>
            <p:cNvSpPr/>
            <p:nvPr/>
          </p:nvSpPr>
          <p:spPr>
            <a:xfrm>
              <a:off x="1405" y="1295"/>
              <a:ext cx="1510" cy="627"/>
            </a:xfrm>
            <a:prstGeom prst="roundRect">
              <a:avLst>
                <a:gd fmla="val 16667" name="adj"/>
              </a:avLst>
            </a:prstGeom>
            <a:solidFill>
              <a:schemeClr val="hlink">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883" name="Google Shape;883;p86"/>
            <p:cNvSpPr txBox="1"/>
            <p:nvPr/>
          </p:nvSpPr>
          <p:spPr>
            <a:xfrm>
              <a:off x="1728" y="1008"/>
              <a:ext cx="979"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6699"/>
                </a:buClr>
                <a:buSzPts val="2400"/>
                <a:buFont typeface="Tahoma"/>
                <a:buNone/>
              </a:pPr>
              <a:r>
                <a:rPr b="1" i="0" lang="en-US" sz="2400" u="none" cap="none" strike="noStrike">
                  <a:solidFill>
                    <a:srgbClr val="FF6699"/>
                  </a:solidFill>
                  <a:latin typeface="Tahoma"/>
                  <a:ea typeface="Tahoma"/>
                  <a:cs typeface="Tahoma"/>
                  <a:sym typeface="Tahoma"/>
                </a:rPr>
                <a:t>RF range</a:t>
              </a:r>
              <a:endParaRPr/>
            </a:p>
          </p:txBody>
        </p:sp>
        <p:grpSp>
          <p:nvGrpSpPr>
            <p:cNvPr id="884" name="Google Shape;884;p86"/>
            <p:cNvGrpSpPr/>
            <p:nvPr/>
          </p:nvGrpSpPr>
          <p:grpSpPr>
            <a:xfrm>
              <a:off x="3020" y="960"/>
              <a:ext cx="853" cy="561"/>
              <a:chOff x="2736" y="1200"/>
              <a:chExt cx="1344" cy="884"/>
            </a:xfrm>
          </p:grpSpPr>
          <p:grpSp>
            <p:nvGrpSpPr>
              <p:cNvPr id="885" name="Google Shape;885;p86"/>
              <p:cNvGrpSpPr/>
              <p:nvPr/>
            </p:nvGrpSpPr>
            <p:grpSpPr>
              <a:xfrm>
                <a:off x="2736" y="1200"/>
                <a:ext cx="1344" cy="432"/>
                <a:chOff x="384" y="3264"/>
                <a:chExt cx="3792" cy="432"/>
              </a:xfrm>
            </p:grpSpPr>
            <p:sp>
              <p:nvSpPr>
                <p:cNvPr id="886" name="Google Shape;886;p86"/>
                <p:cNvSpPr/>
                <p:nvPr/>
              </p:nvSpPr>
              <p:spPr>
                <a:xfrm>
                  <a:off x="384" y="3264"/>
                  <a:ext cx="960" cy="432"/>
                </a:xfrm>
                <a:prstGeom prst="rect">
                  <a:avLst/>
                </a:prstGeom>
                <a:gradFill>
                  <a:gsLst>
                    <a:gs pos="0">
                      <a:srgbClr val="FF0000"/>
                    </a:gs>
                    <a:gs pos="100000">
                      <a:srgbClr val="FFFF0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887" name="Google Shape;887;p86"/>
                <p:cNvSpPr/>
                <p:nvPr/>
              </p:nvSpPr>
              <p:spPr>
                <a:xfrm>
                  <a:off x="1344" y="3264"/>
                  <a:ext cx="960" cy="432"/>
                </a:xfrm>
                <a:prstGeom prst="rect">
                  <a:avLst/>
                </a:prstGeom>
                <a:gradFill>
                  <a:gsLst>
                    <a:gs pos="0">
                      <a:srgbClr val="FFFF00"/>
                    </a:gs>
                    <a:gs pos="100000">
                      <a:srgbClr val="00FF0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888" name="Google Shape;888;p86"/>
                <p:cNvSpPr/>
                <p:nvPr/>
              </p:nvSpPr>
              <p:spPr>
                <a:xfrm>
                  <a:off x="2304" y="3264"/>
                  <a:ext cx="960" cy="432"/>
                </a:xfrm>
                <a:prstGeom prst="rect">
                  <a:avLst/>
                </a:prstGeom>
                <a:gradFill>
                  <a:gsLst>
                    <a:gs pos="0">
                      <a:srgbClr val="00FF00"/>
                    </a:gs>
                    <a:gs pos="100000">
                      <a:srgbClr val="0066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889" name="Google Shape;889;p86"/>
                <p:cNvSpPr/>
                <p:nvPr/>
              </p:nvSpPr>
              <p:spPr>
                <a:xfrm>
                  <a:off x="3216" y="3264"/>
                  <a:ext cx="960" cy="432"/>
                </a:xfrm>
                <a:prstGeom prst="rect">
                  <a:avLst/>
                </a:prstGeom>
                <a:gradFill>
                  <a:gsLst>
                    <a:gs pos="0">
                      <a:srgbClr val="0066FF"/>
                    </a:gs>
                    <a:gs pos="100000">
                      <a:srgbClr val="9900CC"/>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grpSp>
          <p:cxnSp>
            <p:nvCxnSpPr>
              <p:cNvPr id="890" name="Google Shape;890;p86"/>
              <p:cNvCxnSpPr/>
              <p:nvPr/>
            </p:nvCxnSpPr>
            <p:spPr>
              <a:xfrm rot="10800000">
                <a:off x="2741" y="1633"/>
                <a:ext cx="572" cy="451"/>
              </a:xfrm>
              <a:prstGeom prst="straightConnector1">
                <a:avLst/>
              </a:prstGeom>
              <a:noFill/>
              <a:ln cap="flat" cmpd="sng" w="28575">
                <a:solidFill>
                  <a:srgbClr val="C0C0C0"/>
                </a:solidFill>
                <a:prstDash val="dot"/>
                <a:miter lim="800000"/>
                <a:headEnd len="med" w="med" type="none"/>
                <a:tailEnd len="med" w="med" type="none"/>
              </a:ln>
            </p:spPr>
          </p:cxnSp>
          <p:cxnSp>
            <p:nvCxnSpPr>
              <p:cNvPr id="891" name="Google Shape;891;p86"/>
              <p:cNvCxnSpPr/>
              <p:nvPr/>
            </p:nvCxnSpPr>
            <p:spPr>
              <a:xfrm flipH="1" rot="10800000">
                <a:off x="3425" y="1616"/>
                <a:ext cx="650" cy="468"/>
              </a:xfrm>
              <a:prstGeom prst="straightConnector1">
                <a:avLst/>
              </a:prstGeom>
              <a:noFill/>
              <a:ln cap="flat" cmpd="sng" w="28575">
                <a:solidFill>
                  <a:srgbClr val="C0C0C0"/>
                </a:solidFill>
                <a:prstDash val="dot"/>
                <a:miter lim="800000"/>
                <a:headEnd len="med" w="med" type="none"/>
                <a:tailEnd len="med" w="med" type="none"/>
              </a:ln>
            </p:spPr>
          </p:cxnSp>
        </p:gr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7"/>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97" name="Google Shape;897;p87"/>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ISM Bands</a:t>
            </a:r>
            <a:endParaRPr/>
          </a:p>
        </p:txBody>
      </p:sp>
      <p:sp>
        <p:nvSpPr>
          <p:cNvPr id="898" name="Google Shape;898;p87"/>
          <p:cNvSpPr txBox="1"/>
          <p:nvPr>
            <p:ph idx="1" type="body"/>
          </p:nvPr>
        </p:nvSpPr>
        <p:spPr>
          <a:xfrm>
            <a:off x="457200" y="1268413"/>
            <a:ext cx="8507413" cy="45307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50"/>
              <a:buChar char="■"/>
            </a:pPr>
            <a:r>
              <a:rPr b="1" lang="en-US" sz="3000"/>
              <a:t>I</a:t>
            </a:r>
            <a:r>
              <a:rPr lang="en-US" sz="3000"/>
              <a:t>ndustrial, </a:t>
            </a:r>
            <a:r>
              <a:rPr b="1" lang="en-US" sz="3000"/>
              <a:t>S</a:t>
            </a:r>
            <a:r>
              <a:rPr lang="en-US" sz="3000"/>
              <a:t>cientific, and </a:t>
            </a:r>
            <a:r>
              <a:rPr b="1" lang="en-US" sz="3000"/>
              <a:t>M</a:t>
            </a:r>
            <a:r>
              <a:rPr lang="en-US" sz="3000"/>
              <a:t>edical frequency bands</a:t>
            </a:r>
            <a:endParaRPr/>
          </a:p>
          <a:p>
            <a:pPr indent="-342900" lvl="0" marL="342900" rtl="0" algn="l">
              <a:spcBef>
                <a:spcPts val="600"/>
              </a:spcBef>
              <a:spcAft>
                <a:spcPts val="0"/>
              </a:spcAft>
              <a:buSzPts val="1950"/>
              <a:buChar char="■"/>
            </a:pPr>
            <a:r>
              <a:rPr lang="en-US" sz="3000"/>
              <a:t>Can operate without FCC licenses</a:t>
            </a:r>
            <a:endParaRPr/>
          </a:p>
          <a:p>
            <a:pPr indent="-342900" lvl="0" marL="342900" rtl="0" algn="l">
              <a:spcBef>
                <a:spcPts val="600"/>
              </a:spcBef>
              <a:spcAft>
                <a:spcPts val="0"/>
              </a:spcAft>
              <a:buSzPts val="1950"/>
              <a:buChar char="■"/>
            </a:pPr>
            <a:r>
              <a:rPr lang="en-US" sz="3000"/>
              <a:t>Tx output power ≤ 1 watt</a:t>
            </a:r>
            <a:endParaRPr/>
          </a:p>
          <a:p>
            <a:pPr indent="-342900" lvl="0" marL="342900" rtl="0" algn="l">
              <a:spcBef>
                <a:spcPts val="600"/>
              </a:spcBef>
              <a:spcAft>
                <a:spcPts val="0"/>
              </a:spcAft>
              <a:buSzPts val="1950"/>
              <a:buChar char="■"/>
            </a:pPr>
            <a:r>
              <a:rPr lang="en-US" sz="3000"/>
              <a:t>Eliminate cost and time consuming for licenses</a:t>
            </a:r>
            <a:endParaRPr sz="3000"/>
          </a:p>
        </p:txBody>
      </p:sp>
      <p:grpSp>
        <p:nvGrpSpPr>
          <p:cNvPr id="899" name="Google Shape;899;p87"/>
          <p:cNvGrpSpPr/>
          <p:nvPr/>
        </p:nvGrpSpPr>
        <p:grpSpPr>
          <a:xfrm>
            <a:off x="611188" y="4029075"/>
            <a:ext cx="7993062" cy="1944688"/>
            <a:chOff x="430" y="2568"/>
            <a:chExt cx="5035" cy="1225"/>
          </a:xfrm>
        </p:grpSpPr>
        <p:sp>
          <p:nvSpPr>
            <p:cNvPr id="900" name="Google Shape;900;p87"/>
            <p:cNvSpPr/>
            <p:nvPr/>
          </p:nvSpPr>
          <p:spPr>
            <a:xfrm>
              <a:off x="430" y="2568"/>
              <a:ext cx="5035" cy="1225"/>
            </a:xfrm>
            <a:prstGeom prst="rect">
              <a:avLst/>
            </a:prstGeom>
            <a:gradFill>
              <a:gsLst>
                <a:gs pos="0">
                  <a:schemeClr val="accent1"/>
                </a:gs>
                <a:gs pos="100000">
                  <a:schemeClr val="lt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grpSp>
          <p:nvGrpSpPr>
            <p:cNvPr id="901" name="Google Shape;901;p87"/>
            <p:cNvGrpSpPr/>
            <p:nvPr/>
          </p:nvGrpSpPr>
          <p:grpSpPr>
            <a:xfrm>
              <a:off x="748" y="2630"/>
              <a:ext cx="4560" cy="1163"/>
              <a:chOff x="624" y="1262"/>
              <a:chExt cx="4560" cy="1163"/>
            </a:xfrm>
          </p:grpSpPr>
          <p:cxnSp>
            <p:nvCxnSpPr>
              <p:cNvPr id="902" name="Google Shape;902;p87"/>
              <p:cNvCxnSpPr/>
              <p:nvPr/>
            </p:nvCxnSpPr>
            <p:spPr>
              <a:xfrm>
                <a:off x="624" y="1584"/>
                <a:ext cx="4560" cy="0"/>
              </a:xfrm>
              <a:prstGeom prst="straightConnector1">
                <a:avLst/>
              </a:prstGeom>
              <a:noFill/>
              <a:ln cap="rnd" cmpd="sng" w="28575">
                <a:solidFill>
                  <a:schemeClr val="dk1"/>
                </a:solidFill>
                <a:prstDash val="dot"/>
                <a:miter lim="800000"/>
                <a:headEnd len="med" w="med" type="none"/>
                <a:tailEnd len="med" w="med" type="none"/>
              </a:ln>
            </p:spPr>
          </p:cxnSp>
          <p:cxnSp>
            <p:nvCxnSpPr>
              <p:cNvPr id="903" name="Google Shape;903;p87"/>
              <p:cNvCxnSpPr/>
              <p:nvPr/>
            </p:nvCxnSpPr>
            <p:spPr>
              <a:xfrm>
                <a:off x="624" y="2064"/>
                <a:ext cx="4560" cy="0"/>
              </a:xfrm>
              <a:prstGeom prst="straightConnector1">
                <a:avLst/>
              </a:prstGeom>
              <a:noFill/>
              <a:ln cap="rnd" cmpd="sng" w="28575">
                <a:solidFill>
                  <a:schemeClr val="dk1"/>
                </a:solidFill>
                <a:prstDash val="dot"/>
                <a:miter lim="800000"/>
                <a:headEnd len="med" w="med" type="none"/>
                <a:tailEnd len="med" w="med" type="none"/>
              </a:ln>
            </p:spPr>
          </p:cxnSp>
          <p:grpSp>
            <p:nvGrpSpPr>
              <p:cNvPr id="904" name="Google Shape;904;p87"/>
              <p:cNvGrpSpPr/>
              <p:nvPr/>
            </p:nvGrpSpPr>
            <p:grpSpPr>
              <a:xfrm>
                <a:off x="624" y="1262"/>
                <a:ext cx="821" cy="1163"/>
                <a:chOff x="624" y="1166"/>
                <a:chExt cx="821" cy="1163"/>
              </a:xfrm>
            </p:grpSpPr>
            <p:grpSp>
              <p:nvGrpSpPr>
                <p:cNvPr id="905" name="Google Shape;905;p87"/>
                <p:cNvGrpSpPr/>
                <p:nvPr/>
              </p:nvGrpSpPr>
              <p:grpSpPr>
                <a:xfrm>
                  <a:off x="672" y="1488"/>
                  <a:ext cx="773" cy="841"/>
                  <a:chOff x="672" y="1488"/>
                  <a:chExt cx="773" cy="841"/>
                </a:xfrm>
              </p:grpSpPr>
              <p:sp>
                <p:nvSpPr>
                  <p:cNvPr id="906" name="Google Shape;906;p87"/>
                  <p:cNvSpPr/>
                  <p:nvPr/>
                </p:nvSpPr>
                <p:spPr>
                  <a:xfrm>
                    <a:off x="864" y="1488"/>
                    <a:ext cx="384" cy="480"/>
                  </a:xfrm>
                  <a:prstGeom prst="rect">
                    <a:avLst/>
                  </a:prstGeom>
                  <a:solidFill>
                    <a:srgbClr val="FF99C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26</a:t>
                    </a:r>
                    <a:endParaRPr/>
                  </a:p>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MHz</a:t>
                    </a:r>
                    <a:endParaRPr/>
                  </a:p>
                </p:txBody>
              </p:sp>
              <p:sp>
                <p:nvSpPr>
                  <p:cNvPr id="907" name="Google Shape;907;p87"/>
                  <p:cNvSpPr txBox="1"/>
                  <p:nvPr/>
                </p:nvSpPr>
                <p:spPr>
                  <a:xfrm>
                    <a:off x="672" y="1963"/>
                    <a:ext cx="358"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902</a:t>
                    </a:r>
                    <a:endParaRPr/>
                  </a:p>
                  <a:p>
                    <a:pPr indent="0" lvl="0" marL="0" marR="0" rtl="0" algn="l">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MHz</a:t>
                    </a:r>
                    <a:endParaRPr/>
                  </a:p>
                </p:txBody>
              </p:sp>
              <p:sp>
                <p:nvSpPr>
                  <p:cNvPr id="908" name="Google Shape;908;p87"/>
                  <p:cNvSpPr txBox="1"/>
                  <p:nvPr/>
                </p:nvSpPr>
                <p:spPr>
                  <a:xfrm>
                    <a:off x="1087" y="1963"/>
                    <a:ext cx="358" cy="3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928</a:t>
                    </a:r>
                    <a:endParaRPr/>
                  </a:p>
                  <a:p>
                    <a:pPr indent="0" lvl="0" marL="0" marR="0" rtl="0" algn="l">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MHz</a:t>
                    </a:r>
                    <a:endParaRPr/>
                  </a:p>
                </p:txBody>
              </p:sp>
            </p:grpSp>
            <p:sp>
              <p:nvSpPr>
                <p:cNvPr id="909" name="Google Shape;909;p87"/>
                <p:cNvSpPr txBox="1"/>
                <p:nvPr/>
              </p:nvSpPr>
              <p:spPr>
                <a:xfrm>
                  <a:off x="624" y="1166"/>
                  <a:ext cx="761"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Tahoma"/>
                    <a:buNone/>
                  </a:pPr>
                  <a:r>
                    <a:rPr b="1" i="0" lang="en-US" sz="1600" u="none" cap="none" strike="noStrike">
                      <a:solidFill>
                        <a:srgbClr val="000000"/>
                      </a:solidFill>
                      <a:latin typeface="Tahoma"/>
                      <a:ea typeface="Tahoma"/>
                      <a:cs typeface="Tahoma"/>
                      <a:sym typeface="Tahoma"/>
                    </a:rPr>
                    <a:t>915 MHz*</a:t>
                  </a:r>
                  <a:endParaRPr/>
                </a:p>
              </p:txBody>
            </p:sp>
          </p:grpSp>
        </p:grpSp>
      </p:grpSp>
      <p:grpSp>
        <p:nvGrpSpPr>
          <p:cNvPr id="910" name="Google Shape;910;p87"/>
          <p:cNvGrpSpPr/>
          <p:nvPr/>
        </p:nvGrpSpPr>
        <p:grpSpPr>
          <a:xfrm>
            <a:off x="2684463" y="4127500"/>
            <a:ext cx="2028825" cy="1846263"/>
            <a:chOff x="1555" y="1166"/>
            <a:chExt cx="1278" cy="1163"/>
          </a:xfrm>
        </p:grpSpPr>
        <p:grpSp>
          <p:nvGrpSpPr>
            <p:cNvPr id="911" name="Google Shape;911;p87"/>
            <p:cNvGrpSpPr/>
            <p:nvPr/>
          </p:nvGrpSpPr>
          <p:grpSpPr>
            <a:xfrm>
              <a:off x="1555" y="1488"/>
              <a:ext cx="1278" cy="841"/>
              <a:chOff x="1555" y="1488"/>
              <a:chExt cx="1278" cy="841"/>
            </a:xfrm>
          </p:grpSpPr>
          <p:sp>
            <p:nvSpPr>
              <p:cNvPr id="912" name="Google Shape;912;p87"/>
              <p:cNvSpPr/>
              <p:nvPr/>
            </p:nvSpPr>
            <p:spPr>
              <a:xfrm>
                <a:off x="1696" y="1488"/>
                <a:ext cx="960" cy="480"/>
              </a:xfrm>
              <a:prstGeom prst="rect">
                <a:avLst/>
              </a:prstGeom>
              <a:solidFill>
                <a:srgbClr val="FF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100 MHz</a:t>
                </a:r>
                <a:endParaRPr/>
              </a:p>
            </p:txBody>
          </p:sp>
          <p:sp>
            <p:nvSpPr>
              <p:cNvPr id="913" name="Google Shape;913;p87"/>
              <p:cNvSpPr txBox="1"/>
              <p:nvPr/>
            </p:nvSpPr>
            <p:spPr>
              <a:xfrm>
                <a:off x="1555" y="1963"/>
                <a:ext cx="365" cy="3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2.40</a:t>
                </a:r>
                <a:endParaRPr/>
              </a:p>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GHz</a:t>
                </a:r>
                <a:endParaRPr/>
              </a:p>
            </p:txBody>
          </p:sp>
          <p:sp>
            <p:nvSpPr>
              <p:cNvPr id="914" name="Google Shape;914;p87"/>
              <p:cNvSpPr txBox="1"/>
              <p:nvPr/>
            </p:nvSpPr>
            <p:spPr>
              <a:xfrm>
                <a:off x="2468" y="1963"/>
                <a:ext cx="365" cy="3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2.50</a:t>
                </a:r>
                <a:endParaRPr/>
              </a:p>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GHz</a:t>
                </a:r>
                <a:endParaRPr/>
              </a:p>
            </p:txBody>
          </p:sp>
        </p:grpSp>
        <p:sp>
          <p:nvSpPr>
            <p:cNvPr id="915" name="Google Shape;915;p87"/>
            <p:cNvSpPr txBox="1"/>
            <p:nvPr/>
          </p:nvSpPr>
          <p:spPr>
            <a:xfrm>
              <a:off x="1805" y="1166"/>
              <a:ext cx="700"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Tahoma"/>
                <a:buNone/>
              </a:pPr>
              <a:r>
                <a:rPr b="1" i="0" lang="en-US" sz="1600" u="none" cap="none" strike="noStrike">
                  <a:solidFill>
                    <a:srgbClr val="000000"/>
                  </a:solidFill>
                  <a:latin typeface="Tahoma"/>
                  <a:ea typeface="Tahoma"/>
                  <a:cs typeface="Tahoma"/>
                  <a:sym typeface="Tahoma"/>
                </a:rPr>
                <a:t>2.45 GHz</a:t>
              </a:r>
              <a:endParaRPr/>
            </a:p>
          </p:txBody>
        </p:sp>
      </p:grpSp>
      <p:grpSp>
        <p:nvGrpSpPr>
          <p:cNvPr id="916" name="Google Shape;916;p87"/>
          <p:cNvGrpSpPr/>
          <p:nvPr/>
        </p:nvGrpSpPr>
        <p:grpSpPr>
          <a:xfrm>
            <a:off x="5041900" y="4127500"/>
            <a:ext cx="3052763" cy="1846263"/>
            <a:chOff x="3040" y="1166"/>
            <a:chExt cx="1923" cy="1163"/>
          </a:xfrm>
        </p:grpSpPr>
        <p:grpSp>
          <p:nvGrpSpPr>
            <p:cNvPr id="917" name="Google Shape;917;p87"/>
            <p:cNvGrpSpPr/>
            <p:nvPr/>
          </p:nvGrpSpPr>
          <p:grpSpPr>
            <a:xfrm>
              <a:off x="3040" y="1488"/>
              <a:ext cx="1923" cy="841"/>
              <a:chOff x="3040" y="1488"/>
              <a:chExt cx="1923" cy="841"/>
            </a:xfrm>
          </p:grpSpPr>
          <p:sp>
            <p:nvSpPr>
              <p:cNvPr id="918" name="Google Shape;918;p87"/>
              <p:cNvSpPr/>
              <p:nvPr/>
            </p:nvSpPr>
            <p:spPr>
              <a:xfrm>
                <a:off x="3312" y="1488"/>
                <a:ext cx="1440" cy="480"/>
              </a:xfrm>
              <a:prstGeom prst="rect">
                <a:avLst/>
              </a:prstGeom>
              <a:solidFill>
                <a:srgbClr val="99FF6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150 MHz</a:t>
                </a:r>
                <a:endParaRPr/>
              </a:p>
            </p:txBody>
          </p:sp>
          <p:sp>
            <p:nvSpPr>
              <p:cNvPr id="919" name="Google Shape;919;p87"/>
              <p:cNvSpPr txBox="1"/>
              <p:nvPr/>
            </p:nvSpPr>
            <p:spPr>
              <a:xfrm>
                <a:off x="3040" y="1963"/>
                <a:ext cx="435" cy="3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5.725</a:t>
                </a:r>
                <a:endParaRPr/>
              </a:p>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GHz</a:t>
                </a:r>
                <a:endParaRPr/>
              </a:p>
            </p:txBody>
          </p:sp>
          <p:sp>
            <p:nvSpPr>
              <p:cNvPr id="920" name="Google Shape;920;p87"/>
              <p:cNvSpPr txBox="1"/>
              <p:nvPr/>
            </p:nvSpPr>
            <p:spPr>
              <a:xfrm>
                <a:off x="4528" y="1963"/>
                <a:ext cx="435" cy="3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5.875</a:t>
                </a:r>
                <a:endParaRPr/>
              </a:p>
              <a:p>
                <a:pPr indent="0" lvl="0" marL="0" marR="0" rtl="0" algn="ctr">
                  <a:lnSpc>
                    <a:spcPct val="100000"/>
                  </a:lnSpc>
                  <a:spcBef>
                    <a:spcPts val="0"/>
                  </a:spcBef>
                  <a:spcAft>
                    <a:spcPts val="0"/>
                  </a:spcAft>
                  <a:buClr>
                    <a:srgbClr val="000000"/>
                  </a:buClr>
                  <a:buSzPts val="1600"/>
                  <a:buFont typeface="Tahoma"/>
                  <a:buNone/>
                </a:pPr>
                <a:r>
                  <a:rPr b="0" i="0" lang="en-US" sz="1600" u="none" cap="none" strike="noStrike">
                    <a:solidFill>
                      <a:srgbClr val="000000"/>
                    </a:solidFill>
                    <a:latin typeface="Tahoma"/>
                    <a:ea typeface="Tahoma"/>
                    <a:cs typeface="Tahoma"/>
                    <a:sym typeface="Tahoma"/>
                  </a:rPr>
                  <a:t>GHz</a:t>
                </a:r>
                <a:endParaRPr/>
              </a:p>
            </p:txBody>
          </p:sp>
        </p:grpSp>
        <p:sp>
          <p:nvSpPr>
            <p:cNvPr id="921" name="Google Shape;921;p87"/>
            <p:cNvSpPr txBox="1"/>
            <p:nvPr/>
          </p:nvSpPr>
          <p:spPr>
            <a:xfrm>
              <a:off x="3629" y="1166"/>
              <a:ext cx="618"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Tahoma"/>
                <a:buNone/>
              </a:pPr>
              <a:r>
                <a:rPr b="1" i="0" lang="en-US" sz="1600" u="none" cap="none" strike="noStrike">
                  <a:solidFill>
                    <a:srgbClr val="000000"/>
                  </a:solidFill>
                  <a:latin typeface="Tahoma"/>
                  <a:ea typeface="Tahoma"/>
                  <a:cs typeface="Tahoma"/>
                  <a:sym typeface="Tahoma"/>
                </a:rPr>
                <a:t>5.8 GHz</a:t>
              </a:r>
              <a:endParaRPr/>
            </a:p>
          </p:txBody>
        </p:sp>
      </p:grpSp>
      <p:sp>
        <p:nvSpPr>
          <p:cNvPr id="922" name="Google Shape;922;p87"/>
          <p:cNvSpPr txBox="1"/>
          <p:nvPr/>
        </p:nvSpPr>
        <p:spPr>
          <a:xfrm>
            <a:off x="6877050" y="6262688"/>
            <a:ext cx="17335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r>
              <a:rPr b="0" i="0" lang="en-US" sz="1800" u="sng" cap="none" strike="noStrike">
                <a:solidFill>
                  <a:srgbClr val="000000"/>
                </a:solidFill>
                <a:latin typeface="Arial"/>
                <a:ea typeface="Arial"/>
                <a:cs typeface="Arial"/>
                <a:sym typeface="Arial"/>
                <a:hlinkClick r:id="rId3">
                  <a:extLst>
                    <a:ext uri="{A12FA001-AC4F-418D-AE19-62706E023703}">
                      <ahyp:hlinkClr val="tx"/>
                    </a:ext>
                  </a:extLst>
                </a:hlinkClick>
              </a:rPr>
              <a:t>Region 2</a:t>
            </a:r>
            <a:r>
              <a:rPr b="0" i="0" lang="en-US" sz="1800" u="none" cap="none" strike="noStrike">
                <a:solidFill>
                  <a:srgbClr val="000000"/>
                </a:solidFill>
                <a:latin typeface="Arial"/>
                <a:ea typeface="Arial"/>
                <a:cs typeface="Arial"/>
                <a:sym typeface="Arial"/>
              </a:rPr>
              <a:t> only</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88"/>
          <p:cNvSpPr txBox="1"/>
          <p:nvPr>
            <p:ph type="ctrTitle"/>
          </p:nvPr>
        </p:nvSpPr>
        <p:spPr>
          <a:xfrm>
            <a:off x="685800" y="1676400"/>
            <a:ext cx="7772400" cy="1828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Wireless LANs:</a:t>
            </a:r>
            <a:br>
              <a:rPr lang="en-US"/>
            </a:br>
            <a:r>
              <a:rPr lang="en-US"/>
              <a:t>IEEE 802.11 (Wi-Fi)</a:t>
            </a:r>
            <a:endParaRPr/>
          </a:p>
        </p:txBody>
      </p:sp>
      <p:sp>
        <p:nvSpPr>
          <p:cNvPr id="928" name="Google Shape;928;p8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08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9"/>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34" name="Google Shape;934;p89"/>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IEEE 802.11</a:t>
            </a:r>
            <a:endParaRPr/>
          </a:p>
        </p:txBody>
      </p:sp>
      <p:sp>
        <p:nvSpPr>
          <p:cNvPr id="935" name="Google Shape;935;p89"/>
          <p:cNvSpPr txBox="1"/>
          <p:nvPr>
            <p:ph idx="1" type="body"/>
          </p:nvPr>
        </p:nvSpPr>
        <p:spPr>
          <a:xfrm>
            <a:off x="457200" y="1219200"/>
            <a:ext cx="8229600" cy="4953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80"/>
              <a:buChar char="■"/>
            </a:pPr>
            <a:r>
              <a:rPr lang="en-US"/>
              <a:t>IEEE Standard for Wireless LANs</a:t>
            </a:r>
            <a:endParaRPr/>
          </a:p>
          <a:p>
            <a:pPr indent="-342900" lvl="0" marL="342900" rtl="0" algn="l">
              <a:spcBef>
                <a:spcPts val="640"/>
              </a:spcBef>
              <a:spcAft>
                <a:spcPts val="0"/>
              </a:spcAft>
              <a:buSzPts val="2080"/>
              <a:buChar char="■"/>
            </a:pPr>
            <a:r>
              <a:rPr lang="en-US"/>
              <a:t>Covers both physical and data link layers</a:t>
            </a:r>
            <a:endParaRPr/>
          </a:p>
        </p:txBody>
      </p:sp>
      <p:pic>
        <p:nvPicPr>
          <p:cNvPr descr="imagesAp1" id="936" name="Google Shape;936;p89"/>
          <p:cNvPicPr preferRelativeResize="0"/>
          <p:nvPr/>
        </p:nvPicPr>
        <p:blipFill rotWithShape="1">
          <a:blip r:embed="rId3">
            <a:alphaModFix/>
          </a:blip>
          <a:srcRect b="0" l="0" r="0" t="0"/>
          <a:stretch/>
        </p:blipFill>
        <p:spPr>
          <a:xfrm>
            <a:off x="3211513" y="2847975"/>
            <a:ext cx="1587500" cy="2066925"/>
          </a:xfrm>
          <a:prstGeom prst="rect">
            <a:avLst/>
          </a:prstGeom>
          <a:noFill/>
          <a:ln>
            <a:noFill/>
          </a:ln>
        </p:spPr>
      </p:pic>
      <p:pic>
        <p:nvPicPr>
          <p:cNvPr descr="imagesAp7" id="937" name="Google Shape;937;p89"/>
          <p:cNvPicPr preferRelativeResize="0"/>
          <p:nvPr/>
        </p:nvPicPr>
        <p:blipFill rotWithShape="1">
          <a:blip r:embed="rId4">
            <a:alphaModFix/>
          </a:blip>
          <a:srcRect b="0" l="0" r="0" t="0"/>
          <a:stretch/>
        </p:blipFill>
        <p:spPr>
          <a:xfrm>
            <a:off x="838200" y="3048000"/>
            <a:ext cx="1900238" cy="1900238"/>
          </a:xfrm>
          <a:prstGeom prst="rect">
            <a:avLst/>
          </a:prstGeom>
          <a:noFill/>
          <a:ln>
            <a:noFill/>
          </a:ln>
        </p:spPr>
      </p:pic>
      <p:sp>
        <p:nvSpPr>
          <p:cNvPr id="938" name="Google Shape;938;p89"/>
          <p:cNvSpPr txBox="1"/>
          <p:nvPr/>
        </p:nvSpPr>
        <p:spPr>
          <a:xfrm>
            <a:off x="2057400" y="4953000"/>
            <a:ext cx="2117725"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Wi-Fi Access points</a:t>
            </a:r>
            <a:endParaRPr/>
          </a:p>
        </p:txBody>
      </p:sp>
      <p:pic>
        <p:nvPicPr>
          <p:cNvPr id="939" name="Google Shape;939;p89"/>
          <p:cNvPicPr preferRelativeResize="0"/>
          <p:nvPr/>
        </p:nvPicPr>
        <p:blipFill rotWithShape="1">
          <a:blip r:embed="rId5">
            <a:alphaModFix/>
          </a:blip>
          <a:srcRect b="0" l="0" r="0" t="0"/>
          <a:stretch/>
        </p:blipFill>
        <p:spPr>
          <a:xfrm>
            <a:off x="5638800" y="3276600"/>
            <a:ext cx="2201863" cy="1652588"/>
          </a:xfrm>
          <a:prstGeom prst="rect">
            <a:avLst/>
          </a:prstGeom>
          <a:noFill/>
          <a:ln>
            <a:noFill/>
          </a:ln>
        </p:spPr>
      </p:pic>
      <p:sp>
        <p:nvSpPr>
          <p:cNvPr id="940" name="Google Shape;940;p89"/>
          <p:cNvSpPr txBox="1"/>
          <p:nvPr/>
        </p:nvSpPr>
        <p:spPr>
          <a:xfrm>
            <a:off x="6019800" y="4953000"/>
            <a:ext cx="1439863"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Wi-Fi Router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9"/>
          <p:cNvSpPr/>
          <p:nvPr/>
        </p:nvSpPr>
        <p:spPr>
          <a:xfrm>
            <a:off x="370840" y="5552440"/>
            <a:ext cx="6863080" cy="1219200"/>
          </a:xfrm>
          <a:prstGeom prst="round2DiagRect">
            <a:avLst>
              <a:gd fmla="val 16667" name="adj1"/>
              <a:gd fmla="val 0" name="adj2"/>
            </a:avLst>
          </a:prstGeom>
          <a:no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9"/>
          <p:cNvSpPr txBox="1"/>
          <p:nvPr>
            <p:ph type="title"/>
          </p:nvPr>
        </p:nvSpPr>
        <p:spPr>
          <a:xfrm>
            <a:off x="457200" y="76200"/>
            <a:ext cx="8229600" cy="6858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3600"/>
              <a:buFont typeface="Calibri"/>
              <a:buNone/>
            </a:pPr>
            <a:r>
              <a:rPr lang="en-US" sz="3600"/>
              <a:t>History of IoT</a:t>
            </a:r>
            <a:endParaRPr/>
          </a:p>
        </p:txBody>
      </p:sp>
      <p:sp>
        <p:nvSpPr>
          <p:cNvPr id="274" name="Google Shape;274;p9"/>
          <p:cNvSpPr txBox="1"/>
          <p:nvPr>
            <p:ph idx="1" type="body"/>
          </p:nvPr>
        </p:nvSpPr>
        <p:spPr>
          <a:xfrm>
            <a:off x="457200" y="914400"/>
            <a:ext cx="6781800" cy="5867400"/>
          </a:xfrm>
          <a:prstGeom prst="rect">
            <a:avLst/>
          </a:prstGeom>
          <a:noFill/>
          <a:ln>
            <a:noFill/>
          </a:ln>
        </p:spPr>
        <p:txBody>
          <a:bodyPr anchorCtr="0" anchor="t" bIns="45700" lIns="91400" spcFirstLastPara="1" rIns="91400" wrap="square" tIns="45700">
            <a:noAutofit/>
          </a:bodyPr>
          <a:lstStyle/>
          <a:p>
            <a:pPr indent="0" lvl="0" marL="0" rtl="0" algn="just">
              <a:spcBef>
                <a:spcPts val="0"/>
              </a:spcBef>
              <a:spcAft>
                <a:spcPts val="0"/>
              </a:spcAft>
              <a:buClr>
                <a:schemeClr val="dk1"/>
              </a:buClr>
              <a:buSzPts val="1500"/>
              <a:buNone/>
            </a:pPr>
            <a:r>
              <a:rPr b="1" lang="en-US" sz="1500"/>
              <a:t>1990</a:t>
            </a:r>
            <a:r>
              <a:rPr lang="en-US" sz="1500"/>
              <a:t>: John Romkey created the </a:t>
            </a:r>
            <a:r>
              <a:rPr b="1" lang="en-US" sz="1500">
                <a:solidFill>
                  <a:srgbClr val="0070C0"/>
                </a:solidFill>
              </a:rPr>
              <a:t>‘First Internet Device’</a:t>
            </a:r>
            <a:r>
              <a:rPr b="1" lang="en-US" sz="1500"/>
              <a:t>,</a:t>
            </a:r>
            <a:r>
              <a:rPr b="1" lang="en-US" sz="1500">
                <a:solidFill>
                  <a:srgbClr val="0070C0"/>
                </a:solidFill>
              </a:rPr>
              <a:t> </a:t>
            </a:r>
            <a:r>
              <a:rPr lang="en-US" sz="1500"/>
              <a:t>a toaster that could be turned on and off over the Internet. At the October '89 INTEROP conference, Dan Lynch, President of Interop promised Romkey that, if Romkey was able to "bring up his toaster on the Net," the appliance would be given star placement in the floor-wide exhibitors at the conference. </a:t>
            </a:r>
            <a:endParaRPr/>
          </a:p>
          <a:p>
            <a:pPr indent="0" lvl="0" marL="0" rtl="0" algn="just">
              <a:spcBef>
                <a:spcPts val="300"/>
              </a:spcBef>
              <a:spcAft>
                <a:spcPts val="0"/>
              </a:spcAft>
              <a:buClr>
                <a:schemeClr val="dk1"/>
              </a:buClr>
              <a:buSzPts val="1500"/>
              <a:buNone/>
            </a:pPr>
            <a:r>
              <a:rPr b="1" lang="en-US" sz="1500"/>
              <a:t>1991: </a:t>
            </a:r>
            <a:r>
              <a:rPr lang="en-US" sz="1500"/>
              <a:t>The first web page was created by Tim Berners-Lee</a:t>
            </a:r>
            <a:endParaRPr/>
          </a:p>
          <a:p>
            <a:pPr indent="0" lvl="0" marL="0" rtl="0" algn="l">
              <a:spcBef>
                <a:spcPts val="300"/>
              </a:spcBef>
              <a:spcAft>
                <a:spcPts val="0"/>
              </a:spcAft>
              <a:buClr>
                <a:schemeClr val="dk1"/>
              </a:buClr>
              <a:buSzPts val="1500"/>
              <a:buNone/>
            </a:pPr>
            <a:r>
              <a:rPr b="1" lang="en-US" sz="1500"/>
              <a:t>1991: </a:t>
            </a:r>
            <a:r>
              <a:rPr lang="en-US" sz="1500"/>
              <a:t>Mark Weiser's Scientific American article on ubiquitous computing called ‘The Computer for the 21st Century’ is written.</a:t>
            </a:r>
            <a:br>
              <a:rPr lang="en-US" sz="1500"/>
            </a:br>
            <a:r>
              <a:rPr b="1" lang="en-US" sz="1500">
                <a:solidFill>
                  <a:srgbClr val="0070C0"/>
                </a:solidFill>
              </a:rPr>
              <a:t>“</a:t>
            </a:r>
            <a:r>
              <a:rPr b="1" i="1" lang="en-US" sz="1500">
                <a:solidFill>
                  <a:srgbClr val="0070C0"/>
                </a:solidFill>
              </a:rPr>
              <a:t>The most profound technologies are those that disappear. They weave themselves into the fabric of everyday life until they are indistinguishable from it</a:t>
            </a:r>
            <a:r>
              <a:rPr b="1" lang="en-US" sz="1500">
                <a:solidFill>
                  <a:srgbClr val="0070C0"/>
                </a:solidFill>
              </a:rPr>
              <a:t>”.</a:t>
            </a:r>
            <a:endParaRPr/>
          </a:p>
          <a:p>
            <a:pPr indent="0" lvl="0" marL="0" rtl="0" algn="l">
              <a:spcBef>
                <a:spcPts val="300"/>
              </a:spcBef>
              <a:spcAft>
                <a:spcPts val="0"/>
              </a:spcAft>
              <a:buClr>
                <a:schemeClr val="dk1"/>
              </a:buClr>
              <a:buSzPts val="1500"/>
              <a:buNone/>
            </a:pPr>
            <a:r>
              <a:rPr b="1" lang="en-US" sz="1500"/>
              <a:t>1995: </a:t>
            </a:r>
            <a:r>
              <a:rPr lang="en-US" sz="1500"/>
              <a:t>The Internet goes commercial with Amazon and Echobay (Ebay)</a:t>
            </a:r>
            <a:endParaRPr/>
          </a:p>
          <a:p>
            <a:pPr indent="0" lvl="0" marL="0" rtl="0" algn="l">
              <a:spcBef>
                <a:spcPts val="300"/>
              </a:spcBef>
              <a:spcAft>
                <a:spcPts val="0"/>
              </a:spcAft>
              <a:buClr>
                <a:schemeClr val="dk1"/>
              </a:buClr>
              <a:buSzPts val="1500"/>
              <a:buNone/>
            </a:pPr>
            <a:r>
              <a:rPr b="1" lang="en-US" sz="1500"/>
              <a:t>1997:</a:t>
            </a:r>
            <a:r>
              <a:rPr lang="en-US" sz="1500"/>
              <a:t> Paul Saffo's prescient article "Sensors: The Next Wave of Infotech Innovation" (Via: Geoffrey Barrows)</a:t>
            </a:r>
            <a:endParaRPr/>
          </a:p>
          <a:p>
            <a:pPr indent="0" lvl="0" marL="0" rtl="0" algn="l">
              <a:spcBef>
                <a:spcPts val="300"/>
              </a:spcBef>
              <a:spcAft>
                <a:spcPts val="0"/>
              </a:spcAft>
              <a:buClr>
                <a:schemeClr val="dk1"/>
              </a:buClr>
              <a:buSzPts val="1500"/>
              <a:buNone/>
            </a:pPr>
            <a:r>
              <a:rPr b="1" lang="en-US" sz="1500"/>
              <a:t>1998: </a:t>
            </a:r>
            <a:r>
              <a:rPr lang="en-US" sz="1500"/>
              <a:t>Google is incorporated</a:t>
            </a:r>
            <a:endParaRPr/>
          </a:p>
          <a:p>
            <a:pPr indent="0" lvl="0" marL="0" rtl="0" algn="l">
              <a:spcBef>
                <a:spcPts val="300"/>
              </a:spcBef>
              <a:spcAft>
                <a:spcPts val="0"/>
              </a:spcAft>
              <a:buClr>
                <a:schemeClr val="dk1"/>
              </a:buClr>
              <a:buSzPts val="1500"/>
              <a:buNone/>
            </a:pPr>
            <a:r>
              <a:rPr b="1" lang="en-US" sz="1500"/>
              <a:t>1999 - A big year for the IoT and MIT</a:t>
            </a:r>
            <a:br>
              <a:rPr lang="en-US" sz="1500"/>
            </a:br>
            <a:br>
              <a:rPr b="1" lang="en-US" sz="1500"/>
            </a:br>
            <a:r>
              <a:rPr lang="en-US" sz="1500"/>
              <a:t>The Internet of Things term is coined by Kevin Ashton executive director of the Auto-ID Center:</a:t>
            </a:r>
            <a:br>
              <a:rPr lang="en-US" sz="1500"/>
            </a:br>
            <a:br>
              <a:rPr b="1" lang="en-US" sz="1500"/>
            </a:br>
            <a:r>
              <a:rPr lang="en-US" sz="1500"/>
              <a:t>"</a:t>
            </a:r>
            <a:r>
              <a:rPr i="1" lang="en-US" sz="1500"/>
              <a:t>I could be wrong, but I'm fairly sure the phrase "Internet of Things" started life as the title of a presentation I made at Procter &amp; Gamble (P&amp;G) in 1999. Linking the new idea of RFID in P&amp;G's supply chain to the then-red-hot topic of the Internet was more than just a good way to get executive attention. It summed up an important insight which is still often misunderstood.</a:t>
            </a:r>
            <a:r>
              <a:rPr lang="en-US" sz="1500"/>
              <a:t>" </a:t>
            </a:r>
            <a:br>
              <a:rPr b="1" lang="en-US" sz="1500"/>
            </a:br>
            <a:endParaRPr b="1" sz="1500"/>
          </a:p>
        </p:txBody>
      </p:sp>
      <p:pic>
        <p:nvPicPr>
          <p:cNvPr descr="weiser" id="275" name="Google Shape;275;p9"/>
          <p:cNvPicPr preferRelativeResize="0"/>
          <p:nvPr/>
        </p:nvPicPr>
        <p:blipFill rotWithShape="1">
          <a:blip r:embed="rId3">
            <a:alphaModFix/>
          </a:blip>
          <a:srcRect b="0" l="0" r="0" t="0"/>
          <a:stretch/>
        </p:blipFill>
        <p:spPr>
          <a:xfrm>
            <a:off x="7518666" y="1619250"/>
            <a:ext cx="1428750" cy="1428750"/>
          </a:xfrm>
          <a:prstGeom prst="rect">
            <a:avLst/>
          </a:prstGeom>
          <a:noFill/>
          <a:ln>
            <a:noFill/>
          </a:ln>
        </p:spPr>
      </p:pic>
      <p:pic>
        <p:nvPicPr>
          <p:cNvPr id="276" name="Google Shape;276;p9"/>
          <p:cNvPicPr preferRelativeResize="0"/>
          <p:nvPr/>
        </p:nvPicPr>
        <p:blipFill rotWithShape="1">
          <a:blip r:embed="rId4">
            <a:alphaModFix/>
          </a:blip>
          <a:srcRect b="7269" l="13324" r="18008" t="0"/>
          <a:stretch/>
        </p:blipFill>
        <p:spPr>
          <a:xfrm>
            <a:off x="7518667" y="3539056"/>
            <a:ext cx="1428749" cy="1477297"/>
          </a:xfrm>
          <a:prstGeom prst="rect">
            <a:avLst/>
          </a:prstGeom>
          <a:noFill/>
          <a:ln>
            <a:noFill/>
          </a:ln>
        </p:spPr>
      </p:pic>
      <p:sp>
        <p:nvSpPr>
          <p:cNvPr id="277" name="Google Shape;277;p9"/>
          <p:cNvSpPr txBox="1"/>
          <p:nvPr/>
        </p:nvSpPr>
        <p:spPr>
          <a:xfrm>
            <a:off x="7700747" y="3045023"/>
            <a:ext cx="1138453"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Mark Weiser</a:t>
            </a:r>
            <a:endParaRPr/>
          </a:p>
        </p:txBody>
      </p:sp>
      <p:sp>
        <p:nvSpPr>
          <p:cNvPr id="278" name="Google Shape;278;p9"/>
          <p:cNvSpPr txBox="1"/>
          <p:nvPr/>
        </p:nvSpPr>
        <p:spPr>
          <a:xfrm>
            <a:off x="7696200" y="5085425"/>
            <a:ext cx="116294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Kevin Ashton</a:t>
            </a:r>
            <a:endParaRPr/>
          </a:p>
        </p:txBody>
      </p:sp>
      <p:pic>
        <p:nvPicPr>
          <p:cNvPr descr="mark-weiser" id="279" name="Google Shape;279;p9"/>
          <p:cNvPicPr preferRelativeResize="0"/>
          <p:nvPr/>
        </p:nvPicPr>
        <p:blipFill rotWithShape="1">
          <a:blip r:embed="rId5">
            <a:alphaModFix/>
          </a:blip>
          <a:srcRect b="0" l="0" r="0" t="0"/>
          <a:stretch/>
        </p:blipFill>
        <p:spPr>
          <a:xfrm>
            <a:off x="7518666" y="95250"/>
            <a:ext cx="1428750" cy="1428750"/>
          </a:xfrm>
          <a:prstGeom prst="rect">
            <a:avLst/>
          </a:prstGeom>
          <a:noFill/>
          <a:ln>
            <a:noFill/>
          </a:ln>
        </p:spPr>
      </p:pic>
      <p:pic>
        <p:nvPicPr>
          <p:cNvPr descr="auto-id-labs-logo1" id="280" name="Google Shape;280;p9"/>
          <p:cNvPicPr preferRelativeResize="0"/>
          <p:nvPr/>
        </p:nvPicPr>
        <p:blipFill rotWithShape="1">
          <a:blip r:embed="rId6">
            <a:alphaModFix/>
          </a:blip>
          <a:srcRect b="0" l="0" r="0" t="0"/>
          <a:stretch/>
        </p:blipFill>
        <p:spPr>
          <a:xfrm>
            <a:off x="7636327" y="5429250"/>
            <a:ext cx="1428750" cy="14287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90"/>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46" name="Google Shape;946;p90"/>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WLAN Architectures</a:t>
            </a:r>
            <a:endParaRPr/>
          </a:p>
        </p:txBody>
      </p:sp>
      <p:sp>
        <p:nvSpPr>
          <p:cNvPr id="947" name="Google Shape;947;p90"/>
          <p:cNvSpPr txBox="1"/>
          <p:nvPr>
            <p:ph idx="1" type="body"/>
          </p:nvPr>
        </p:nvSpPr>
        <p:spPr>
          <a:xfrm>
            <a:off x="457200" y="1219200"/>
            <a:ext cx="8229600" cy="4953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80"/>
              <a:buChar char="■"/>
            </a:pPr>
            <a:r>
              <a:rPr lang="en-US"/>
              <a:t>Basic Service Set (BSS)</a:t>
            </a:r>
            <a:endParaRPr/>
          </a:p>
          <a:p>
            <a:pPr indent="-342900" lvl="0" marL="342900" rtl="0" algn="l">
              <a:spcBef>
                <a:spcPts val="640"/>
              </a:spcBef>
              <a:spcAft>
                <a:spcPts val="0"/>
              </a:spcAft>
              <a:buSzPts val="2080"/>
              <a:buChar char="■"/>
            </a:pPr>
            <a:r>
              <a:rPr lang="en-US"/>
              <a:t>Extended Service Set (ESS)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91"/>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53" name="Google Shape;953;p91"/>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Basic Service Set (BSS)</a:t>
            </a:r>
            <a:endParaRPr/>
          </a:p>
        </p:txBody>
      </p:sp>
      <p:pic>
        <p:nvPicPr>
          <p:cNvPr id="954" name="Google Shape;954;p91"/>
          <p:cNvPicPr preferRelativeResize="0"/>
          <p:nvPr/>
        </p:nvPicPr>
        <p:blipFill rotWithShape="1">
          <a:blip r:embed="rId3">
            <a:alphaModFix/>
          </a:blip>
          <a:srcRect b="0" l="0" r="0" t="0"/>
          <a:stretch/>
        </p:blipFill>
        <p:spPr>
          <a:xfrm>
            <a:off x="457200" y="2541588"/>
            <a:ext cx="8053388" cy="2563812"/>
          </a:xfrm>
          <a:prstGeom prst="rect">
            <a:avLst/>
          </a:prstGeom>
          <a:noFill/>
          <a:ln>
            <a:noFill/>
          </a:ln>
        </p:spPr>
      </p:pic>
      <p:sp>
        <p:nvSpPr>
          <p:cNvPr id="955" name="Google Shape;955;p91"/>
          <p:cNvSpPr txBox="1"/>
          <p:nvPr/>
        </p:nvSpPr>
        <p:spPr>
          <a:xfrm>
            <a:off x="1516063" y="5291138"/>
            <a:ext cx="1684337"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(Ad hoc mode)</a:t>
            </a:r>
            <a:endParaRPr/>
          </a:p>
        </p:txBody>
      </p:sp>
      <p:sp>
        <p:nvSpPr>
          <p:cNvPr id="956" name="Google Shape;956;p91"/>
          <p:cNvSpPr txBox="1"/>
          <p:nvPr/>
        </p:nvSpPr>
        <p:spPr>
          <a:xfrm>
            <a:off x="5334000" y="5291138"/>
            <a:ext cx="23812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(Infrastructure mode)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92"/>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62" name="Google Shape;962;p92"/>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Extended Service Set (ESS)</a:t>
            </a:r>
            <a:endParaRPr/>
          </a:p>
        </p:txBody>
      </p:sp>
      <p:pic>
        <p:nvPicPr>
          <p:cNvPr id="963" name="Google Shape;963;p92"/>
          <p:cNvPicPr preferRelativeResize="0"/>
          <p:nvPr/>
        </p:nvPicPr>
        <p:blipFill rotWithShape="1">
          <a:blip r:embed="rId3">
            <a:alphaModFix/>
          </a:blip>
          <a:srcRect b="0" l="0" r="0" t="0"/>
          <a:stretch/>
        </p:blipFill>
        <p:spPr>
          <a:xfrm>
            <a:off x="1143000" y="1512888"/>
            <a:ext cx="6786563" cy="420211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93"/>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69" name="Google Shape;969;p93"/>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IEEE 802.11 Physical Layer</a:t>
            </a:r>
            <a:endParaRPr/>
          </a:p>
        </p:txBody>
      </p:sp>
      <p:sp>
        <p:nvSpPr>
          <p:cNvPr id="970" name="Google Shape;970;p93"/>
          <p:cNvSpPr/>
          <p:nvPr/>
        </p:nvSpPr>
        <p:spPr>
          <a:xfrm>
            <a:off x="609600" y="1828800"/>
            <a:ext cx="8001000" cy="990600"/>
          </a:xfrm>
          <a:prstGeom prst="rect">
            <a:avLst/>
          </a:prstGeom>
          <a:solidFill>
            <a:schemeClr val="accent2">
              <a:alpha val="49803"/>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Tahoma"/>
              <a:buNone/>
            </a:pPr>
            <a:r>
              <a:rPr b="0" i="0" lang="en-US" sz="3200" u="none" cap="none" strike="noStrike">
                <a:solidFill>
                  <a:srgbClr val="000000"/>
                </a:solidFill>
                <a:latin typeface="Tahoma"/>
                <a:ea typeface="Tahoma"/>
                <a:cs typeface="Tahoma"/>
                <a:sym typeface="Tahoma"/>
              </a:rPr>
              <a:t>IEEE 802.11 MAC</a:t>
            </a:r>
            <a:endParaRPr/>
          </a:p>
        </p:txBody>
      </p:sp>
      <p:sp>
        <p:nvSpPr>
          <p:cNvPr id="971" name="Google Shape;971;p93"/>
          <p:cNvSpPr/>
          <p:nvPr/>
        </p:nvSpPr>
        <p:spPr>
          <a:xfrm>
            <a:off x="2209800" y="2819400"/>
            <a:ext cx="1600200" cy="685800"/>
          </a:xfrm>
          <a:prstGeom prst="rect">
            <a:avLst/>
          </a:prstGeom>
          <a:solidFill>
            <a:srgbClr val="FF7C80">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802.11a</a:t>
            </a:r>
            <a:endParaRPr/>
          </a:p>
        </p:txBody>
      </p:sp>
      <p:sp>
        <p:nvSpPr>
          <p:cNvPr id="972" name="Google Shape;972;p93"/>
          <p:cNvSpPr/>
          <p:nvPr/>
        </p:nvSpPr>
        <p:spPr>
          <a:xfrm>
            <a:off x="3810000" y="2819400"/>
            <a:ext cx="1600200" cy="685800"/>
          </a:xfrm>
          <a:prstGeom prst="rect">
            <a:avLst/>
          </a:prstGeom>
          <a:solidFill>
            <a:srgbClr val="FF7C80">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802.11b</a:t>
            </a:r>
            <a:endParaRPr/>
          </a:p>
        </p:txBody>
      </p:sp>
      <p:sp>
        <p:nvSpPr>
          <p:cNvPr id="973" name="Google Shape;973;p93"/>
          <p:cNvSpPr/>
          <p:nvPr/>
        </p:nvSpPr>
        <p:spPr>
          <a:xfrm>
            <a:off x="5410200" y="2819400"/>
            <a:ext cx="1600200" cy="685800"/>
          </a:xfrm>
          <a:prstGeom prst="rect">
            <a:avLst/>
          </a:prstGeom>
          <a:solidFill>
            <a:srgbClr val="FF7C80">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802.11g</a:t>
            </a:r>
            <a:endParaRPr/>
          </a:p>
        </p:txBody>
      </p:sp>
      <p:sp>
        <p:nvSpPr>
          <p:cNvPr id="974" name="Google Shape;974;p93"/>
          <p:cNvSpPr/>
          <p:nvPr/>
        </p:nvSpPr>
        <p:spPr>
          <a:xfrm>
            <a:off x="7010400" y="2819400"/>
            <a:ext cx="1600200" cy="685800"/>
          </a:xfrm>
          <a:prstGeom prst="rect">
            <a:avLst/>
          </a:prstGeom>
          <a:solidFill>
            <a:srgbClr val="FF7C80">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802.11n</a:t>
            </a:r>
            <a:endParaRPr/>
          </a:p>
        </p:txBody>
      </p:sp>
      <p:sp>
        <p:nvSpPr>
          <p:cNvPr id="975" name="Google Shape;975;p93"/>
          <p:cNvSpPr txBox="1"/>
          <p:nvPr/>
        </p:nvSpPr>
        <p:spPr>
          <a:xfrm>
            <a:off x="2209800" y="3581400"/>
            <a:ext cx="1600200" cy="915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6-54 Mbps</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5 GHz</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OFDM</a:t>
            </a:r>
            <a:endParaRPr/>
          </a:p>
        </p:txBody>
      </p:sp>
      <p:sp>
        <p:nvSpPr>
          <p:cNvPr id="976" name="Google Shape;976;p93"/>
          <p:cNvSpPr txBox="1"/>
          <p:nvPr/>
        </p:nvSpPr>
        <p:spPr>
          <a:xfrm>
            <a:off x="3810000" y="3581400"/>
            <a:ext cx="1600200" cy="915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1-11 Mbps</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2.4 GHz</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DSSS</a:t>
            </a:r>
            <a:endParaRPr/>
          </a:p>
        </p:txBody>
      </p:sp>
      <p:sp>
        <p:nvSpPr>
          <p:cNvPr id="977" name="Google Shape;977;p93"/>
          <p:cNvSpPr txBox="1"/>
          <p:nvPr/>
        </p:nvSpPr>
        <p:spPr>
          <a:xfrm>
            <a:off x="5410200" y="3581400"/>
            <a:ext cx="1600200" cy="11906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6-54 Mbps</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2.4 GHz</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OFDM</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DSSS</a:t>
            </a:r>
            <a:endParaRPr/>
          </a:p>
        </p:txBody>
      </p:sp>
      <p:sp>
        <p:nvSpPr>
          <p:cNvPr id="978" name="Google Shape;978;p93"/>
          <p:cNvSpPr txBox="1"/>
          <p:nvPr/>
        </p:nvSpPr>
        <p:spPr>
          <a:xfrm>
            <a:off x="7010400" y="3581400"/>
            <a:ext cx="1600200" cy="915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7.2-150 Mbps</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2.4, 5 GHz</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OFDM</a:t>
            </a:r>
            <a:endParaRPr/>
          </a:p>
        </p:txBody>
      </p:sp>
      <p:sp>
        <p:nvSpPr>
          <p:cNvPr id="979" name="Google Shape;979;p93"/>
          <p:cNvSpPr/>
          <p:nvPr/>
        </p:nvSpPr>
        <p:spPr>
          <a:xfrm>
            <a:off x="609600" y="2819400"/>
            <a:ext cx="1600200" cy="685800"/>
          </a:xfrm>
          <a:prstGeom prst="rect">
            <a:avLst/>
          </a:prstGeom>
          <a:solidFill>
            <a:srgbClr val="FF7C80">
              <a:alpha val="49803"/>
            </a:srgb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802.11</a:t>
            </a:r>
            <a:endParaRPr/>
          </a:p>
        </p:txBody>
      </p:sp>
      <p:sp>
        <p:nvSpPr>
          <p:cNvPr id="980" name="Google Shape;980;p93"/>
          <p:cNvSpPr txBox="1"/>
          <p:nvPr/>
        </p:nvSpPr>
        <p:spPr>
          <a:xfrm>
            <a:off x="609600" y="3581400"/>
            <a:ext cx="1600200" cy="14652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1-2 Mbps</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2.4 GHz</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FHSS</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DSSS</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IR</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94"/>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86" name="Google Shape;986;p94"/>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CSMA/CA Used by 802.11</a:t>
            </a:r>
            <a:endParaRPr/>
          </a:p>
        </p:txBody>
      </p:sp>
      <p:sp>
        <p:nvSpPr>
          <p:cNvPr id="987" name="Google Shape;987;p94"/>
          <p:cNvSpPr txBox="1"/>
          <p:nvPr>
            <p:ph idx="1" type="body"/>
          </p:nvPr>
        </p:nvSpPr>
        <p:spPr>
          <a:xfrm>
            <a:off x="457200" y="1219200"/>
            <a:ext cx="8229600" cy="4953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80"/>
              <a:buChar char="■"/>
            </a:pPr>
            <a:r>
              <a:rPr lang="en-US"/>
              <a:t>Basic CSMA/CA not enough</a:t>
            </a:r>
            <a:endParaRPr/>
          </a:p>
          <a:p>
            <a:pPr indent="-285750" lvl="1" marL="742950" rtl="0" algn="l">
              <a:spcBef>
                <a:spcPts val="560"/>
              </a:spcBef>
              <a:spcAft>
                <a:spcPts val="0"/>
              </a:spcAft>
              <a:buSzPts val="1820"/>
              <a:buChar char="■"/>
            </a:pPr>
            <a:r>
              <a:rPr i="1" lang="en-US"/>
              <a:t>"Hidden Terminal Problem"</a:t>
            </a:r>
            <a:endParaRPr/>
          </a:p>
        </p:txBody>
      </p:sp>
      <p:grpSp>
        <p:nvGrpSpPr>
          <p:cNvPr id="988" name="Google Shape;988;p94"/>
          <p:cNvGrpSpPr/>
          <p:nvPr/>
        </p:nvGrpSpPr>
        <p:grpSpPr>
          <a:xfrm>
            <a:off x="2133600" y="3962400"/>
            <a:ext cx="600075" cy="823913"/>
            <a:chOff x="960" y="2496"/>
            <a:chExt cx="378" cy="519"/>
          </a:xfrm>
        </p:grpSpPr>
        <p:sp>
          <p:nvSpPr>
            <p:cNvPr id="989" name="Google Shape;989;p94"/>
            <p:cNvSpPr/>
            <p:nvPr/>
          </p:nvSpPr>
          <p:spPr>
            <a:xfrm>
              <a:off x="960" y="2496"/>
              <a:ext cx="378" cy="284"/>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990" name="Google Shape;990;p94"/>
            <p:cNvSpPr txBox="1"/>
            <p:nvPr/>
          </p:nvSpPr>
          <p:spPr>
            <a:xfrm>
              <a:off x="1056" y="2784"/>
              <a:ext cx="202"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A</a:t>
              </a:r>
              <a:endParaRPr/>
            </a:p>
          </p:txBody>
        </p:sp>
      </p:grpSp>
      <p:grpSp>
        <p:nvGrpSpPr>
          <p:cNvPr id="991" name="Google Shape;991;p94"/>
          <p:cNvGrpSpPr/>
          <p:nvPr/>
        </p:nvGrpSpPr>
        <p:grpSpPr>
          <a:xfrm>
            <a:off x="3581400" y="3962400"/>
            <a:ext cx="600075" cy="823913"/>
            <a:chOff x="960" y="2496"/>
            <a:chExt cx="378" cy="519"/>
          </a:xfrm>
        </p:grpSpPr>
        <p:sp>
          <p:nvSpPr>
            <p:cNvPr id="992" name="Google Shape;992;p94"/>
            <p:cNvSpPr/>
            <p:nvPr/>
          </p:nvSpPr>
          <p:spPr>
            <a:xfrm>
              <a:off x="960" y="2496"/>
              <a:ext cx="378" cy="284"/>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993" name="Google Shape;993;p94"/>
            <p:cNvSpPr txBox="1"/>
            <p:nvPr/>
          </p:nvSpPr>
          <p:spPr>
            <a:xfrm>
              <a:off x="1056" y="2784"/>
              <a:ext cx="202"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B</a:t>
              </a:r>
              <a:endParaRPr/>
            </a:p>
          </p:txBody>
        </p:sp>
      </p:grpSp>
      <p:grpSp>
        <p:nvGrpSpPr>
          <p:cNvPr id="994" name="Google Shape;994;p94"/>
          <p:cNvGrpSpPr/>
          <p:nvPr/>
        </p:nvGrpSpPr>
        <p:grpSpPr>
          <a:xfrm>
            <a:off x="5029200" y="3962400"/>
            <a:ext cx="600075" cy="823913"/>
            <a:chOff x="960" y="2496"/>
            <a:chExt cx="378" cy="519"/>
          </a:xfrm>
        </p:grpSpPr>
        <p:sp>
          <p:nvSpPr>
            <p:cNvPr id="995" name="Google Shape;995;p94"/>
            <p:cNvSpPr/>
            <p:nvPr/>
          </p:nvSpPr>
          <p:spPr>
            <a:xfrm>
              <a:off x="960" y="2496"/>
              <a:ext cx="378" cy="284"/>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996" name="Google Shape;996;p94"/>
            <p:cNvSpPr txBox="1"/>
            <p:nvPr/>
          </p:nvSpPr>
          <p:spPr>
            <a:xfrm>
              <a:off x="1056" y="2784"/>
              <a:ext cx="202"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C</a:t>
              </a:r>
              <a:endParaRPr/>
            </a:p>
          </p:txBody>
        </p:sp>
      </p:grpSp>
      <p:grpSp>
        <p:nvGrpSpPr>
          <p:cNvPr id="997" name="Google Shape;997;p94"/>
          <p:cNvGrpSpPr/>
          <p:nvPr/>
        </p:nvGrpSpPr>
        <p:grpSpPr>
          <a:xfrm>
            <a:off x="762000" y="2514600"/>
            <a:ext cx="3352800" cy="3352800"/>
            <a:chOff x="480" y="1584"/>
            <a:chExt cx="2112" cy="2112"/>
          </a:xfrm>
        </p:grpSpPr>
        <p:sp>
          <p:nvSpPr>
            <p:cNvPr id="998" name="Google Shape;998;p94"/>
            <p:cNvSpPr/>
            <p:nvPr/>
          </p:nvSpPr>
          <p:spPr>
            <a:xfrm>
              <a:off x="480" y="1584"/>
              <a:ext cx="2112" cy="2112"/>
            </a:xfrm>
            <a:prstGeom prst="ellipse">
              <a:avLst/>
            </a:prstGeom>
            <a:noFill/>
            <a:ln cap="flat" cmpd="sng" w="28575">
              <a:solidFill>
                <a:srgbClr val="0066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cxnSp>
          <p:nvCxnSpPr>
            <p:cNvPr id="999" name="Google Shape;999;p94"/>
            <p:cNvCxnSpPr/>
            <p:nvPr/>
          </p:nvCxnSpPr>
          <p:spPr>
            <a:xfrm>
              <a:off x="1536" y="2640"/>
              <a:ext cx="912" cy="0"/>
            </a:xfrm>
            <a:prstGeom prst="straightConnector1">
              <a:avLst/>
            </a:prstGeom>
            <a:noFill/>
            <a:ln cap="flat" cmpd="sng" w="38100">
              <a:solidFill>
                <a:srgbClr val="006600"/>
              </a:solidFill>
              <a:prstDash val="solid"/>
              <a:round/>
              <a:headEnd len="med" w="med" type="none"/>
              <a:tailEnd len="med" w="med" type="triangle"/>
            </a:ln>
          </p:spPr>
        </p:cxnSp>
      </p:grpSp>
      <p:grpSp>
        <p:nvGrpSpPr>
          <p:cNvPr id="1000" name="Google Shape;1000;p94"/>
          <p:cNvGrpSpPr/>
          <p:nvPr/>
        </p:nvGrpSpPr>
        <p:grpSpPr>
          <a:xfrm>
            <a:off x="3657600" y="2514600"/>
            <a:ext cx="3352800" cy="3352800"/>
            <a:chOff x="2304" y="1584"/>
            <a:chExt cx="2112" cy="2112"/>
          </a:xfrm>
        </p:grpSpPr>
        <p:sp>
          <p:nvSpPr>
            <p:cNvPr id="1001" name="Google Shape;1001;p94"/>
            <p:cNvSpPr/>
            <p:nvPr/>
          </p:nvSpPr>
          <p:spPr>
            <a:xfrm>
              <a:off x="2304" y="1584"/>
              <a:ext cx="2112" cy="2112"/>
            </a:xfrm>
            <a:prstGeom prst="ellipse">
              <a:avLst/>
            </a:prstGeom>
            <a:noFill/>
            <a:ln cap="flat" cmpd="sng" w="28575">
              <a:solidFill>
                <a:srgbClr val="FF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cxnSp>
          <p:nvCxnSpPr>
            <p:cNvPr id="1002" name="Google Shape;1002;p94"/>
            <p:cNvCxnSpPr/>
            <p:nvPr/>
          </p:nvCxnSpPr>
          <p:spPr>
            <a:xfrm rot="10800000">
              <a:off x="2496" y="2640"/>
              <a:ext cx="864" cy="0"/>
            </a:xfrm>
            <a:prstGeom prst="straightConnector1">
              <a:avLst/>
            </a:prstGeom>
            <a:noFill/>
            <a:ln cap="flat" cmpd="sng" w="38100">
              <a:solidFill>
                <a:srgbClr val="FF0000"/>
              </a:solidFill>
              <a:prstDash val="solid"/>
              <a:round/>
              <a:headEnd len="med" w="med" type="none"/>
              <a:tailEnd len="med" w="med" type="triangle"/>
            </a:ln>
          </p:spPr>
        </p:cxnSp>
      </p:grpSp>
      <p:grpSp>
        <p:nvGrpSpPr>
          <p:cNvPr id="1003" name="Google Shape;1003;p94"/>
          <p:cNvGrpSpPr/>
          <p:nvPr/>
        </p:nvGrpSpPr>
        <p:grpSpPr>
          <a:xfrm>
            <a:off x="3733800" y="4038600"/>
            <a:ext cx="304800" cy="304800"/>
            <a:chOff x="2352" y="3696"/>
            <a:chExt cx="144" cy="144"/>
          </a:xfrm>
        </p:grpSpPr>
        <p:cxnSp>
          <p:nvCxnSpPr>
            <p:cNvPr id="1004" name="Google Shape;1004;p94"/>
            <p:cNvCxnSpPr/>
            <p:nvPr/>
          </p:nvCxnSpPr>
          <p:spPr>
            <a:xfrm>
              <a:off x="2352" y="3696"/>
              <a:ext cx="144" cy="144"/>
            </a:xfrm>
            <a:prstGeom prst="straightConnector1">
              <a:avLst/>
            </a:prstGeom>
            <a:noFill/>
            <a:ln cap="flat" cmpd="sng" w="57150">
              <a:solidFill>
                <a:srgbClr val="FF0000"/>
              </a:solidFill>
              <a:prstDash val="solid"/>
              <a:round/>
              <a:headEnd len="med" w="med" type="none"/>
              <a:tailEnd len="med" w="med" type="none"/>
            </a:ln>
          </p:spPr>
        </p:cxnSp>
        <p:cxnSp>
          <p:nvCxnSpPr>
            <p:cNvPr id="1005" name="Google Shape;1005;p94"/>
            <p:cNvCxnSpPr/>
            <p:nvPr/>
          </p:nvCxnSpPr>
          <p:spPr>
            <a:xfrm flipH="1">
              <a:off x="2352" y="3696"/>
              <a:ext cx="144" cy="144"/>
            </a:xfrm>
            <a:prstGeom prst="straightConnector1">
              <a:avLst/>
            </a:prstGeom>
            <a:noFill/>
            <a:ln cap="flat" cmpd="sng" w="57150">
              <a:solidFill>
                <a:srgbClr val="FF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500"/>
                                        <p:tgtEl>
                                          <p:spTgt spid="997"/>
                                        </p:tgtEl>
                                        <p:attrNameLst>
                                          <p:attrName>ppt_w</p:attrName>
                                        </p:attrNameLst>
                                      </p:cBhvr>
                                      <p:tavLst>
                                        <p:tav fmla="" tm="0">
                                          <p:val>
                                            <p:strVal val="0"/>
                                          </p:val>
                                        </p:tav>
                                        <p:tav fmla="" tm="100000">
                                          <p:val>
                                            <p:strVal val="#ppt_w"/>
                                          </p:val>
                                        </p:tav>
                                      </p:tavLst>
                                    </p:anim>
                                    <p:anim calcmode="lin" valueType="num">
                                      <p:cBhvr additive="base">
                                        <p:cTn dur="500"/>
                                        <p:tgtEl>
                                          <p:spTgt spid="99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00"/>
                                        </p:tgtEl>
                                        <p:attrNameLst>
                                          <p:attrName>style.visibility</p:attrName>
                                        </p:attrNameLst>
                                      </p:cBhvr>
                                      <p:to>
                                        <p:strVal val="visible"/>
                                      </p:to>
                                    </p:set>
                                    <p:anim calcmode="lin" valueType="num">
                                      <p:cBhvr additive="base">
                                        <p:cTn dur="500"/>
                                        <p:tgtEl>
                                          <p:spTgt spid="1000"/>
                                        </p:tgtEl>
                                        <p:attrNameLst>
                                          <p:attrName>ppt_w</p:attrName>
                                        </p:attrNameLst>
                                      </p:cBhvr>
                                      <p:tavLst>
                                        <p:tav fmla="" tm="0">
                                          <p:val>
                                            <p:strVal val="0"/>
                                          </p:val>
                                        </p:tav>
                                        <p:tav fmla="" tm="100000">
                                          <p:val>
                                            <p:strVal val="#ppt_w"/>
                                          </p:val>
                                        </p:tav>
                                      </p:tavLst>
                                    </p:anim>
                                    <p:anim calcmode="lin" valueType="num">
                                      <p:cBhvr additive="base">
                                        <p:cTn dur="500"/>
                                        <p:tgtEl>
                                          <p:spTgt spid="1000"/>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95"/>
          <p:cNvSpPr txBox="1"/>
          <p:nvPr>
            <p:ph idx="12" type="sldNum"/>
          </p:nvPr>
        </p:nvSpPr>
        <p:spPr>
          <a:xfrm>
            <a:off x="7010400" y="6381750"/>
            <a:ext cx="2133600" cy="4762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11" name="Google Shape;1011;p95"/>
          <p:cNvSpPr txBox="1"/>
          <p:nvPr>
            <p:ph type="title"/>
          </p:nvPr>
        </p:nvSpPr>
        <p:spPr>
          <a:xfrm>
            <a:off x="457200" y="152400"/>
            <a:ext cx="8229600" cy="990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CSMA/CA With RTS/CTS</a:t>
            </a:r>
            <a:endParaRPr/>
          </a:p>
        </p:txBody>
      </p:sp>
      <p:sp>
        <p:nvSpPr>
          <p:cNvPr id="1012" name="Google Shape;1012;p95"/>
          <p:cNvSpPr/>
          <p:nvPr/>
        </p:nvSpPr>
        <p:spPr>
          <a:xfrm flipH="1" rot="5400000">
            <a:off x="1981200" y="1752600"/>
            <a:ext cx="533400" cy="1295400"/>
          </a:xfrm>
          <a:prstGeom prst="parallelogram">
            <a:avLst>
              <a:gd fmla="val 51782" name="adj"/>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5"/>
          <p:cNvSpPr txBox="1"/>
          <p:nvPr/>
        </p:nvSpPr>
        <p:spPr>
          <a:xfrm flipH="1">
            <a:off x="1987643" y="2293136"/>
            <a:ext cx="520513" cy="21432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1014" name="Google Shape;1014;p95"/>
          <p:cNvSpPr/>
          <p:nvPr/>
        </p:nvSpPr>
        <p:spPr>
          <a:xfrm rot="-5400000">
            <a:off x="4572000" y="2438400"/>
            <a:ext cx="533400" cy="1295400"/>
          </a:xfrm>
          <a:prstGeom prst="parallelogram">
            <a:avLst>
              <a:gd fmla="val 51782" name="adj"/>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5"/>
          <p:cNvSpPr txBox="1"/>
          <p:nvPr/>
        </p:nvSpPr>
        <p:spPr>
          <a:xfrm>
            <a:off x="4578443" y="2978936"/>
            <a:ext cx="520513" cy="21432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1016" name="Google Shape;1016;p95"/>
          <p:cNvSpPr/>
          <p:nvPr/>
        </p:nvSpPr>
        <p:spPr>
          <a:xfrm flipH="1" rot="5400000">
            <a:off x="1600200" y="3505200"/>
            <a:ext cx="1295400" cy="1295400"/>
          </a:xfrm>
          <a:prstGeom prst="parallelogram">
            <a:avLst>
              <a:gd fmla="val 19481" name="adj"/>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5"/>
          <p:cNvSpPr txBox="1"/>
          <p:nvPr/>
        </p:nvSpPr>
        <p:spPr>
          <a:xfrm flipH="1">
            <a:off x="1813299" y="3718299"/>
            <a:ext cx="869203" cy="86920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1018" name="Google Shape;1018;p95"/>
          <p:cNvSpPr/>
          <p:nvPr/>
        </p:nvSpPr>
        <p:spPr>
          <a:xfrm rot="-5400000">
            <a:off x="4572000" y="4572000"/>
            <a:ext cx="533400" cy="1295400"/>
          </a:xfrm>
          <a:prstGeom prst="parallelogram">
            <a:avLst>
              <a:gd fmla="val 51782" name="adj"/>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5"/>
          <p:cNvSpPr txBox="1"/>
          <p:nvPr/>
        </p:nvSpPr>
        <p:spPr>
          <a:xfrm>
            <a:off x="4578443" y="5112536"/>
            <a:ext cx="520513" cy="21432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grpSp>
        <p:nvGrpSpPr>
          <p:cNvPr id="1020" name="Google Shape;1020;p95"/>
          <p:cNvGrpSpPr/>
          <p:nvPr/>
        </p:nvGrpSpPr>
        <p:grpSpPr>
          <a:xfrm>
            <a:off x="2895600" y="1912938"/>
            <a:ext cx="1295400" cy="754062"/>
            <a:chOff x="2400" y="1205"/>
            <a:chExt cx="624" cy="475"/>
          </a:xfrm>
        </p:grpSpPr>
        <p:sp>
          <p:nvSpPr>
            <p:cNvPr id="1021" name="Google Shape;1021;p95"/>
            <p:cNvSpPr/>
            <p:nvPr/>
          </p:nvSpPr>
          <p:spPr>
            <a:xfrm rot="-5400000">
              <a:off x="2544" y="1200"/>
              <a:ext cx="336" cy="624"/>
            </a:xfrm>
            <a:prstGeom prst="parallelogram">
              <a:avLst>
                <a:gd fmla="val 51782"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5"/>
            <p:cNvSpPr txBox="1"/>
            <p:nvPr/>
          </p:nvSpPr>
          <p:spPr>
            <a:xfrm>
              <a:off x="2568" y="1444"/>
              <a:ext cx="251" cy="13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1023" name="Google Shape;1023;p95"/>
            <p:cNvSpPr txBox="1"/>
            <p:nvPr/>
          </p:nvSpPr>
          <p:spPr>
            <a:xfrm>
              <a:off x="2438" y="1205"/>
              <a:ext cx="258"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ahoma"/>
                <a:buNone/>
              </a:pPr>
              <a:r>
                <a:rPr b="1" i="0" lang="en-US" sz="1400" u="none" cap="none" strike="noStrike">
                  <a:solidFill>
                    <a:srgbClr val="000000"/>
                  </a:solidFill>
                  <a:latin typeface="Tahoma"/>
                  <a:ea typeface="Tahoma"/>
                  <a:cs typeface="Tahoma"/>
                  <a:sym typeface="Tahoma"/>
                </a:rPr>
                <a:t>RTS</a:t>
              </a:r>
              <a:endParaRPr/>
            </a:p>
          </p:txBody>
        </p:sp>
      </p:grpSp>
      <p:grpSp>
        <p:nvGrpSpPr>
          <p:cNvPr id="1024" name="Google Shape;1024;p95"/>
          <p:cNvGrpSpPr/>
          <p:nvPr/>
        </p:nvGrpSpPr>
        <p:grpSpPr>
          <a:xfrm>
            <a:off x="2895600" y="2590800"/>
            <a:ext cx="1295400" cy="762000"/>
            <a:chOff x="2400" y="1632"/>
            <a:chExt cx="624" cy="480"/>
          </a:xfrm>
        </p:grpSpPr>
        <p:sp>
          <p:nvSpPr>
            <p:cNvPr id="1025" name="Google Shape;1025;p95"/>
            <p:cNvSpPr/>
            <p:nvPr/>
          </p:nvSpPr>
          <p:spPr>
            <a:xfrm flipH="1" rot="5400000">
              <a:off x="2544" y="1632"/>
              <a:ext cx="336" cy="624"/>
            </a:xfrm>
            <a:prstGeom prst="parallelogram">
              <a:avLst>
                <a:gd fmla="val 51782"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5"/>
            <p:cNvSpPr txBox="1"/>
            <p:nvPr/>
          </p:nvSpPr>
          <p:spPr>
            <a:xfrm flipH="1">
              <a:off x="2568" y="1869"/>
              <a:ext cx="251" cy="13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1027" name="Google Shape;1027;p95"/>
            <p:cNvSpPr txBox="1"/>
            <p:nvPr/>
          </p:nvSpPr>
          <p:spPr>
            <a:xfrm>
              <a:off x="2688" y="1632"/>
              <a:ext cx="253"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ahoma"/>
                <a:buNone/>
              </a:pPr>
              <a:r>
                <a:rPr b="1" i="0" lang="en-US" sz="1400" u="none" cap="none" strike="noStrike">
                  <a:solidFill>
                    <a:srgbClr val="000000"/>
                  </a:solidFill>
                  <a:latin typeface="Tahoma"/>
                  <a:ea typeface="Tahoma"/>
                  <a:cs typeface="Tahoma"/>
                  <a:sym typeface="Tahoma"/>
                </a:rPr>
                <a:t>CTS</a:t>
              </a:r>
              <a:endParaRPr/>
            </a:p>
          </p:txBody>
        </p:sp>
      </p:grpSp>
      <p:grpSp>
        <p:nvGrpSpPr>
          <p:cNvPr id="1028" name="Google Shape;1028;p95"/>
          <p:cNvGrpSpPr/>
          <p:nvPr/>
        </p:nvGrpSpPr>
        <p:grpSpPr>
          <a:xfrm>
            <a:off x="2895600" y="3505200"/>
            <a:ext cx="1295400" cy="1295400"/>
            <a:chOff x="2400" y="2208"/>
            <a:chExt cx="624" cy="816"/>
          </a:xfrm>
        </p:grpSpPr>
        <p:sp>
          <p:nvSpPr>
            <p:cNvPr id="1029" name="Google Shape;1029;p95"/>
            <p:cNvSpPr/>
            <p:nvPr/>
          </p:nvSpPr>
          <p:spPr>
            <a:xfrm rot="-5400000">
              <a:off x="2304" y="2304"/>
              <a:ext cx="816" cy="624"/>
            </a:xfrm>
            <a:prstGeom prst="parallelogram">
              <a:avLst>
                <a:gd fmla="val 25476" name="adj"/>
              </a:avLst>
            </a:prstGeom>
            <a:solidFill>
              <a:srgbClr val="66F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5"/>
            <p:cNvSpPr txBox="1"/>
            <p:nvPr/>
          </p:nvSpPr>
          <p:spPr>
            <a:xfrm>
              <a:off x="2499" y="2338"/>
              <a:ext cx="419" cy="54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1031" name="Google Shape;1031;p95"/>
            <p:cNvSpPr txBox="1"/>
            <p:nvPr/>
          </p:nvSpPr>
          <p:spPr>
            <a:xfrm>
              <a:off x="2544" y="2496"/>
              <a:ext cx="292"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ahoma"/>
                <a:buNone/>
              </a:pPr>
              <a:r>
                <a:rPr b="1" i="0" lang="en-US" sz="1400" u="none" cap="none" strike="noStrike">
                  <a:solidFill>
                    <a:srgbClr val="000000"/>
                  </a:solidFill>
                  <a:latin typeface="Tahoma"/>
                  <a:ea typeface="Tahoma"/>
                  <a:cs typeface="Tahoma"/>
                  <a:sym typeface="Tahoma"/>
                </a:rPr>
                <a:t>Data</a:t>
              </a:r>
              <a:endParaRPr/>
            </a:p>
          </p:txBody>
        </p:sp>
      </p:grpSp>
      <p:grpSp>
        <p:nvGrpSpPr>
          <p:cNvPr id="1032" name="Google Shape;1032;p95"/>
          <p:cNvGrpSpPr/>
          <p:nvPr/>
        </p:nvGrpSpPr>
        <p:grpSpPr>
          <a:xfrm>
            <a:off x="2890838" y="4724400"/>
            <a:ext cx="1295400" cy="762000"/>
            <a:chOff x="2400" y="2976"/>
            <a:chExt cx="624" cy="480"/>
          </a:xfrm>
        </p:grpSpPr>
        <p:sp>
          <p:nvSpPr>
            <p:cNvPr id="1033" name="Google Shape;1033;p95"/>
            <p:cNvSpPr/>
            <p:nvPr/>
          </p:nvSpPr>
          <p:spPr>
            <a:xfrm flipH="1" rot="5400000">
              <a:off x="2544" y="2976"/>
              <a:ext cx="336" cy="624"/>
            </a:xfrm>
            <a:prstGeom prst="parallelogram">
              <a:avLst>
                <a:gd fmla="val 51782" name="adj"/>
              </a:avLst>
            </a:prstGeom>
            <a:solidFill>
              <a:srgbClr val="66F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5"/>
            <p:cNvSpPr txBox="1"/>
            <p:nvPr/>
          </p:nvSpPr>
          <p:spPr>
            <a:xfrm flipH="1">
              <a:off x="2568" y="3219"/>
              <a:ext cx="251" cy="13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1035" name="Google Shape;1035;p95"/>
            <p:cNvSpPr txBox="1"/>
            <p:nvPr/>
          </p:nvSpPr>
          <p:spPr>
            <a:xfrm>
              <a:off x="2688" y="2976"/>
              <a:ext cx="265" cy="1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ahoma"/>
                <a:buNone/>
              </a:pPr>
              <a:r>
                <a:rPr b="1" i="0" lang="en-US" sz="1400" u="none" cap="none" strike="noStrike">
                  <a:solidFill>
                    <a:srgbClr val="000000"/>
                  </a:solidFill>
                  <a:latin typeface="Tahoma"/>
                  <a:ea typeface="Tahoma"/>
                  <a:cs typeface="Tahoma"/>
                  <a:sym typeface="Tahoma"/>
                </a:rPr>
                <a:t>ACK</a:t>
              </a:r>
              <a:endParaRPr/>
            </a:p>
          </p:txBody>
        </p:sp>
      </p:grpSp>
      <p:grpSp>
        <p:nvGrpSpPr>
          <p:cNvPr id="1036" name="Google Shape;1036;p95"/>
          <p:cNvGrpSpPr/>
          <p:nvPr/>
        </p:nvGrpSpPr>
        <p:grpSpPr>
          <a:xfrm>
            <a:off x="1371600" y="1219200"/>
            <a:ext cx="457200" cy="5257800"/>
            <a:chOff x="384" y="768"/>
            <a:chExt cx="288" cy="3312"/>
          </a:xfrm>
        </p:grpSpPr>
        <p:grpSp>
          <p:nvGrpSpPr>
            <p:cNvPr id="1037" name="Google Shape;1037;p95"/>
            <p:cNvGrpSpPr/>
            <p:nvPr/>
          </p:nvGrpSpPr>
          <p:grpSpPr>
            <a:xfrm>
              <a:off x="384" y="768"/>
              <a:ext cx="288" cy="399"/>
              <a:chOff x="576" y="1209"/>
              <a:chExt cx="288" cy="399"/>
            </a:xfrm>
          </p:grpSpPr>
          <p:sp>
            <p:nvSpPr>
              <p:cNvPr id="1038" name="Google Shape;1038;p95"/>
              <p:cNvSpPr/>
              <p:nvPr/>
            </p:nvSpPr>
            <p:spPr>
              <a:xfrm>
                <a:off x="576" y="1392"/>
                <a:ext cx="288" cy="216"/>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1039" name="Google Shape;1039;p95"/>
              <p:cNvSpPr txBox="1"/>
              <p:nvPr/>
            </p:nvSpPr>
            <p:spPr>
              <a:xfrm>
                <a:off x="614" y="1209"/>
                <a:ext cx="202"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A</a:t>
                </a:r>
                <a:endParaRPr/>
              </a:p>
            </p:txBody>
          </p:sp>
        </p:grpSp>
        <p:cxnSp>
          <p:nvCxnSpPr>
            <p:cNvPr id="1040" name="Google Shape;1040;p95"/>
            <p:cNvCxnSpPr/>
            <p:nvPr/>
          </p:nvCxnSpPr>
          <p:spPr>
            <a:xfrm>
              <a:off x="528" y="1200"/>
              <a:ext cx="0" cy="2880"/>
            </a:xfrm>
            <a:prstGeom prst="straightConnector1">
              <a:avLst/>
            </a:prstGeom>
            <a:noFill/>
            <a:ln cap="flat" cmpd="sng" w="28575">
              <a:solidFill>
                <a:schemeClr val="dk1"/>
              </a:solidFill>
              <a:prstDash val="solid"/>
              <a:round/>
              <a:headEnd len="med" w="med" type="none"/>
              <a:tailEnd len="med" w="med" type="triangle"/>
            </a:ln>
          </p:spPr>
        </p:cxnSp>
      </p:grpSp>
      <p:grpSp>
        <p:nvGrpSpPr>
          <p:cNvPr id="1041" name="Google Shape;1041;p95"/>
          <p:cNvGrpSpPr/>
          <p:nvPr/>
        </p:nvGrpSpPr>
        <p:grpSpPr>
          <a:xfrm>
            <a:off x="2667000" y="1219200"/>
            <a:ext cx="457200" cy="5257800"/>
            <a:chOff x="1104" y="768"/>
            <a:chExt cx="288" cy="3312"/>
          </a:xfrm>
        </p:grpSpPr>
        <p:grpSp>
          <p:nvGrpSpPr>
            <p:cNvPr id="1042" name="Google Shape;1042;p95"/>
            <p:cNvGrpSpPr/>
            <p:nvPr/>
          </p:nvGrpSpPr>
          <p:grpSpPr>
            <a:xfrm>
              <a:off x="1104" y="768"/>
              <a:ext cx="288" cy="399"/>
              <a:chOff x="576" y="1209"/>
              <a:chExt cx="288" cy="399"/>
            </a:xfrm>
          </p:grpSpPr>
          <p:sp>
            <p:nvSpPr>
              <p:cNvPr id="1043" name="Google Shape;1043;p95"/>
              <p:cNvSpPr/>
              <p:nvPr/>
            </p:nvSpPr>
            <p:spPr>
              <a:xfrm>
                <a:off x="576" y="1392"/>
                <a:ext cx="288" cy="216"/>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1044" name="Google Shape;1044;p95"/>
              <p:cNvSpPr txBox="1"/>
              <p:nvPr/>
            </p:nvSpPr>
            <p:spPr>
              <a:xfrm>
                <a:off x="614" y="1209"/>
                <a:ext cx="202"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B</a:t>
                </a:r>
                <a:endParaRPr/>
              </a:p>
            </p:txBody>
          </p:sp>
        </p:grpSp>
        <p:cxnSp>
          <p:nvCxnSpPr>
            <p:cNvPr id="1045" name="Google Shape;1045;p95"/>
            <p:cNvCxnSpPr/>
            <p:nvPr/>
          </p:nvCxnSpPr>
          <p:spPr>
            <a:xfrm>
              <a:off x="1248" y="1200"/>
              <a:ext cx="0" cy="2880"/>
            </a:xfrm>
            <a:prstGeom prst="straightConnector1">
              <a:avLst/>
            </a:prstGeom>
            <a:noFill/>
            <a:ln cap="flat" cmpd="sng" w="28575">
              <a:solidFill>
                <a:schemeClr val="dk1"/>
              </a:solidFill>
              <a:prstDash val="solid"/>
              <a:round/>
              <a:headEnd len="med" w="med" type="none"/>
              <a:tailEnd len="med" w="med" type="triangle"/>
            </a:ln>
          </p:spPr>
        </p:cxnSp>
      </p:grpSp>
      <p:grpSp>
        <p:nvGrpSpPr>
          <p:cNvPr id="1046" name="Google Shape;1046;p95"/>
          <p:cNvGrpSpPr/>
          <p:nvPr/>
        </p:nvGrpSpPr>
        <p:grpSpPr>
          <a:xfrm>
            <a:off x="3962400" y="1219200"/>
            <a:ext cx="457200" cy="5257800"/>
            <a:chOff x="1728" y="768"/>
            <a:chExt cx="288" cy="3312"/>
          </a:xfrm>
        </p:grpSpPr>
        <p:grpSp>
          <p:nvGrpSpPr>
            <p:cNvPr id="1047" name="Google Shape;1047;p95"/>
            <p:cNvGrpSpPr/>
            <p:nvPr/>
          </p:nvGrpSpPr>
          <p:grpSpPr>
            <a:xfrm>
              <a:off x="1728" y="768"/>
              <a:ext cx="288" cy="399"/>
              <a:chOff x="576" y="1209"/>
              <a:chExt cx="288" cy="399"/>
            </a:xfrm>
          </p:grpSpPr>
          <p:sp>
            <p:nvSpPr>
              <p:cNvPr id="1048" name="Google Shape;1048;p95"/>
              <p:cNvSpPr/>
              <p:nvPr/>
            </p:nvSpPr>
            <p:spPr>
              <a:xfrm>
                <a:off x="576" y="1392"/>
                <a:ext cx="288" cy="216"/>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1049" name="Google Shape;1049;p95"/>
              <p:cNvSpPr txBox="1"/>
              <p:nvPr/>
            </p:nvSpPr>
            <p:spPr>
              <a:xfrm>
                <a:off x="614" y="1209"/>
                <a:ext cx="202"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C</a:t>
                </a:r>
                <a:endParaRPr/>
              </a:p>
            </p:txBody>
          </p:sp>
        </p:grpSp>
        <p:cxnSp>
          <p:nvCxnSpPr>
            <p:cNvPr id="1050" name="Google Shape;1050;p95"/>
            <p:cNvCxnSpPr/>
            <p:nvPr/>
          </p:nvCxnSpPr>
          <p:spPr>
            <a:xfrm>
              <a:off x="1872" y="1200"/>
              <a:ext cx="0" cy="2880"/>
            </a:xfrm>
            <a:prstGeom prst="straightConnector1">
              <a:avLst/>
            </a:prstGeom>
            <a:noFill/>
            <a:ln cap="flat" cmpd="sng" w="28575">
              <a:solidFill>
                <a:schemeClr val="dk1"/>
              </a:solidFill>
              <a:prstDash val="solid"/>
              <a:round/>
              <a:headEnd len="med" w="med" type="none"/>
              <a:tailEnd len="med" w="med" type="triangle"/>
            </a:ln>
          </p:spPr>
        </p:cxnSp>
      </p:grpSp>
      <p:grpSp>
        <p:nvGrpSpPr>
          <p:cNvPr id="1051" name="Google Shape;1051;p95"/>
          <p:cNvGrpSpPr/>
          <p:nvPr/>
        </p:nvGrpSpPr>
        <p:grpSpPr>
          <a:xfrm>
            <a:off x="5257800" y="1219200"/>
            <a:ext cx="457200" cy="5257800"/>
            <a:chOff x="2352" y="768"/>
            <a:chExt cx="288" cy="3312"/>
          </a:xfrm>
        </p:grpSpPr>
        <p:grpSp>
          <p:nvGrpSpPr>
            <p:cNvPr id="1052" name="Google Shape;1052;p95"/>
            <p:cNvGrpSpPr/>
            <p:nvPr/>
          </p:nvGrpSpPr>
          <p:grpSpPr>
            <a:xfrm>
              <a:off x="2352" y="768"/>
              <a:ext cx="288" cy="399"/>
              <a:chOff x="576" y="1209"/>
              <a:chExt cx="288" cy="399"/>
            </a:xfrm>
          </p:grpSpPr>
          <p:sp>
            <p:nvSpPr>
              <p:cNvPr id="1053" name="Google Shape;1053;p95"/>
              <p:cNvSpPr/>
              <p:nvPr/>
            </p:nvSpPr>
            <p:spPr>
              <a:xfrm>
                <a:off x="576" y="1392"/>
                <a:ext cx="288" cy="216"/>
              </a:xfrm>
              <a:custGeom>
                <a:rect b="b" l="l" r="r" t="t"/>
                <a:pathLst>
                  <a:path extrusionOk="0" h="21600" w="21600">
                    <a:moveTo>
                      <a:pt x="3362" y="0"/>
                    </a:moveTo>
                    <a:lnTo>
                      <a:pt x="18327" y="0"/>
                    </a:lnTo>
                    <a:lnTo>
                      <a:pt x="18327" y="14347"/>
                    </a:lnTo>
                    <a:lnTo>
                      <a:pt x="3362" y="14347"/>
                    </a:lnTo>
                    <a:lnTo>
                      <a:pt x="3362" y="0"/>
                    </a:lnTo>
                    <a:close/>
                  </a:path>
                  <a:path extrusionOk="0" h="21600" w="21600">
                    <a:moveTo>
                      <a:pt x="3340" y="15068"/>
                    </a:moveTo>
                    <a:lnTo>
                      <a:pt x="0" y="19877"/>
                    </a:lnTo>
                    <a:lnTo>
                      <a:pt x="21600" y="19877"/>
                    </a:lnTo>
                    <a:lnTo>
                      <a:pt x="18327" y="15068"/>
                    </a:lnTo>
                    <a:lnTo>
                      <a:pt x="3340" y="15068"/>
                    </a:lnTo>
                    <a:close/>
                  </a:path>
                  <a:path extrusionOk="0" h="21600" w="21600">
                    <a:moveTo>
                      <a:pt x="0" y="19877"/>
                    </a:moveTo>
                    <a:lnTo>
                      <a:pt x="0" y="21600"/>
                    </a:lnTo>
                    <a:lnTo>
                      <a:pt x="21600" y="21600"/>
                    </a:lnTo>
                    <a:lnTo>
                      <a:pt x="21600" y="19877"/>
                    </a:lnTo>
                    <a:lnTo>
                      <a:pt x="0" y="19877"/>
                    </a:lnTo>
                    <a:close/>
                  </a:path>
                  <a:path extrusionOk="0" h="21600" w="21600">
                    <a:moveTo>
                      <a:pt x="4186" y="1523"/>
                    </a:moveTo>
                    <a:lnTo>
                      <a:pt x="17547" y="1523"/>
                    </a:lnTo>
                    <a:lnTo>
                      <a:pt x="17547" y="12744"/>
                    </a:lnTo>
                    <a:lnTo>
                      <a:pt x="4186" y="12744"/>
                    </a:lnTo>
                    <a:lnTo>
                      <a:pt x="4186" y="1523"/>
                    </a:lnTo>
                    <a:close/>
                  </a:path>
                  <a:path extrusionOk="0" h="21600" w="21600">
                    <a:moveTo>
                      <a:pt x="3318" y="15549"/>
                    </a:moveTo>
                    <a:lnTo>
                      <a:pt x="2917" y="16110"/>
                    </a:lnTo>
                    <a:lnTo>
                      <a:pt x="18727" y="16110"/>
                    </a:lnTo>
                    <a:lnTo>
                      <a:pt x="18327" y="15549"/>
                    </a:lnTo>
                    <a:lnTo>
                      <a:pt x="3318" y="15549"/>
                    </a:lnTo>
                    <a:close/>
                  </a:path>
                  <a:path extrusionOk="0" h="21600" w="21600">
                    <a:moveTo>
                      <a:pt x="6213" y="18314"/>
                    </a:moveTo>
                    <a:lnTo>
                      <a:pt x="5946" y="18875"/>
                    </a:lnTo>
                    <a:lnTo>
                      <a:pt x="15766" y="18875"/>
                    </a:lnTo>
                    <a:lnTo>
                      <a:pt x="15499" y="18314"/>
                    </a:lnTo>
                    <a:lnTo>
                      <a:pt x="6213" y="18314"/>
                    </a:lnTo>
                    <a:close/>
                  </a:path>
                  <a:path extrusionOk="0" h="21600" w="21600">
                    <a:moveTo>
                      <a:pt x="2828" y="16471"/>
                    </a:moveTo>
                    <a:lnTo>
                      <a:pt x="2405" y="17072"/>
                    </a:lnTo>
                    <a:lnTo>
                      <a:pt x="19284" y="17072"/>
                    </a:lnTo>
                    <a:lnTo>
                      <a:pt x="18839" y="16471"/>
                    </a:lnTo>
                    <a:lnTo>
                      <a:pt x="2828" y="16471"/>
                    </a:lnTo>
                    <a:close/>
                  </a:path>
                  <a:path extrusionOk="0" h="21600" w="21600">
                    <a:moveTo>
                      <a:pt x="2316" y="17352"/>
                    </a:moveTo>
                    <a:lnTo>
                      <a:pt x="1871" y="17953"/>
                    </a:lnTo>
                    <a:lnTo>
                      <a:pt x="19863" y="17953"/>
                    </a:lnTo>
                    <a:lnTo>
                      <a:pt x="19395" y="17352"/>
                    </a:lnTo>
                    <a:lnTo>
                      <a:pt x="2316" y="17352"/>
                    </a:lnTo>
                    <a:close/>
                  </a:path>
                </a:pathLst>
              </a:custGeom>
              <a:solidFill>
                <a:srgbClr val="C0C0C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rgbClr val="000000"/>
                  </a:solidFill>
                  <a:latin typeface="Tahoma"/>
                  <a:ea typeface="Tahoma"/>
                  <a:cs typeface="Tahoma"/>
                  <a:sym typeface="Tahoma"/>
                </a:endParaRPr>
              </a:p>
            </p:txBody>
          </p:sp>
          <p:sp>
            <p:nvSpPr>
              <p:cNvPr id="1054" name="Google Shape;1054;p95"/>
              <p:cNvSpPr txBox="1"/>
              <p:nvPr/>
            </p:nvSpPr>
            <p:spPr>
              <a:xfrm>
                <a:off x="608" y="1209"/>
                <a:ext cx="214" cy="2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D</a:t>
                </a:r>
                <a:endParaRPr/>
              </a:p>
            </p:txBody>
          </p:sp>
        </p:grpSp>
        <p:cxnSp>
          <p:nvCxnSpPr>
            <p:cNvPr id="1055" name="Google Shape;1055;p95"/>
            <p:cNvCxnSpPr/>
            <p:nvPr/>
          </p:nvCxnSpPr>
          <p:spPr>
            <a:xfrm>
              <a:off x="2496" y="1200"/>
              <a:ext cx="0" cy="2880"/>
            </a:xfrm>
            <a:prstGeom prst="straightConnector1">
              <a:avLst/>
            </a:prstGeom>
            <a:noFill/>
            <a:ln cap="flat" cmpd="sng" w="28575">
              <a:solidFill>
                <a:schemeClr val="dk1"/>
              </a:solidFill>
              <a:prstDash val="solid"/>
              <a:round/>
              <a:headEnd len="med" w="med" type="none"/>
              <a:tailEnd len="med" w="med" type="triangle"/>
            </a:ln>
          </p:spPr>
        </p:cxnSp>
      </p:grpSp>
      <p:grpSp>
        <p:nvGrpSpPr>
          <p:cNvPr id="1056" name="Google Shape;1056;p95"/>
          <p:cNvGrpSpPr/>
          <p:nvPr/>
        </p:nvGrpSpPr>
        <p:grpSpPr>
          <a:xfrm>
            <a:off x="533400" y="2667000"/>
            <a:ext cx="914400" cy="2819400"/>
            <a:chOff x="720" y="1680"/>
            <a:chExt cx="576" cy="1776"/>
          </a:xfrm>
        </p:grpSpPr>
        <p:cxnSp>
          <p:nvCxnSpPr>
            <p:cNvPr id="1057" name="Google Shape;1057;p95"/>
            <p:cNvCxnSpPr/>
            <p:nvPr/>
          </p:nvCxnSpPr>
          <p:spPr>
            <a:xfrm>
              <a:off x="1008" y="1680"/>
              <a:ext cx="288" cy="0"/>
            </a:xfrm>
            <a:prstGeom prst="straightConnector1">
              <a:avLst/>
            </a:prstGeom>
            <a:noFill/>
            <a:ln cap="flat" cmpd="sng" w="9525">
              <a:solidFill>
                <a:schemeClr val="dk1"/>
              </a:solidFill>
              <a:prstDash val="solid"/>
              <a:round/>
              <a:headEnd len="med" w="med" type="none"/>
              <a:tailEnd len="med" w="med" type="none"/>
            </a:ln>
          </p:spPr>
        </p:cxnSp>
        <p:cxnSp>
          <p:nvCxnSpPr>
            <p:cNvPr id="1058" name="Google Shape;1058;p95"/>
            <p:cNvCxnSpPr/>
            <p:nvPr/>
          </p:nvCxnSpPr>
          <p:spPr>
            <a:xfrm>
              <a:off x="1008" y="3456"/>
              <a:ext cx="288" cy="0"/>
            </a:xfrm>
            <a:prstGeom prst="straightConnector1">
              <a:avLst/>
            </a:prstGeom>
            <a:noFill/>
            <a:ln cap="flat" cmpd="sng" w="9525">
              <a:solidFill>
                <a:schemeClr val="dk1"/>
              </a:solidFill>
              <a:prstDash val="solid"/>
              <a:round/>
              <a:headEnd len="med" w="med" type="none"/>
              <a:tailEnd len="med" w="med" type="none"/>
            </a:ln>
          </p:spPr>
        </p:cxnSp>
        <p:cxnSp>
          <p:nvCxnSpPr>
            <p:cNvPr id="1059" name="Google Shape;1059;p95"/>
            <p:cNvCxnSpPr/>
            <p:nvPr/>
          </p:nvCxnSpPr>
          <p:spPr>
            <a:xfrm>
              <a:off x="1152" y="1680"/>
              <a:ext cx="0" cy="1776"/>
            </a:xfrm>
            <a:prstGeom prst="straightConnector1">
              <a:avLst/>
            </a:prstGeom>
            <a:noFill/>
            <a:ln cap="flat" cmpd="sng" w="28575">
              <a:solidFill>
                <a:schemeClr val="dk1"/>
              </a:solidFill>
              <a:prstDash val="solid"/>
              <a:round/>
              <a:headEnd len="med" w="med" type="triangle"/>
              <a:tailEnd len="med" w="med" type="triangle"/>
            </a:ln>
          </p:spPr>
        </p:cxnSp>
        <p:sp>
          <p:nvSpPr>
            <p:cNvPr id="1060" name="Google Shape;1060;p95"/>
            <p:cNvSpPr txBox="1"/>
            <p:nvPr/>
          </p:nvSpPr>
          <p:spPr>
            <a:xfrm>
              <a:off x="720" y="2352"/>
              <a:ext cx="384" cy="2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NAV</a:t>
              </a:r>
              <a:endParaRPr/>
            </a:p>
          </p:txBody>
        </p:sp>
      </p:grpSp>
      <p:grpSp>
        <p:nvGrpSpPr>
          <p:cNvPr id="1061" name="Google Shape;1061;p95"/>
          <p:cNvGrpSpPr/>
          <p:nvPr/>
        </p:nvGrpSpPr>
        <p:grpSpPr>
          <a:xfrm>
            <a:off x="5562600" y="3352800"/>
            <a:ext cx="838200" cy="1600200"/>
            <a:chOff x="3888" y="2112"/>
            <a:chExt cx="528" cy="1008"/>
          </a:xfrm>
        </p:grpSpPr>
        <p:cxnSp>
          <p:nvCxnSpPr>
            <p:cNvPr id="1062" name="Google Shape;1062;p95"/>
            <p:cNvCxnSpPr/>
            <p:nvPr/>
          </p:nvCxnSpPr>
          <p:spPr>
            <a:xfrm>
              <a:off x="3888" y="2112"/>
              <a:ext cx="288" cy="0"/>
            </a:xfrm>
            <a:prstGeom prst="straightConnector1">
              <a:avLst/>
            </a:prstGeom>
            <a:noFill/>
            <a:ln cap="flat" cmpd="sng" w="9525">
              <a:solidFill>
                <a:schemeClr val="dk1"/>
              </a:solidFill>
              <a:prstDash val="solid"/>
              <a:round/>
              <a:headEnd len="med" w="med" type="none"/>
              <a:tailEnd len="med" w="med" type="none"/>
            </a:ln>
          </p:spPr>
        </p:cxnSp>
        <p:cxnSp>
          <p:nvCxnSpPr>
            <p:cNvPr id="1063" name="Google Shape;1063;p95"/>
            <p:cNvCxnSpPr/>
            <p:nvPr/>
          </p:nvCxnSpPr>
          <p:spPr>
            <a:xfrm>
              <a:off x="3888" y="3120"/>
              <a:ext cx="288" cy="0"/>
            </a:xfrm>
            <a:prstGeom prst="straightConnector1">
              <a:avLst/>
            </a:prstGeom>
            <a:noFill/>
            <a:ln cap="flat" cmpd="sng" w="9525">
              <a:solidFill>
                <a:schemeClr val="dk1"/>
              </a:solidFill>
              <a:prstDash val="solid"/>
              <a:round/>
              <a:headEnd len="med" w="med" type="none"/>
              <a:tailEnd len="med" w="med" type="none"/>
            </a:ln>
          </p:spPr>
        </p:cxnSp>
        <p:cxnSp>
          <p:nvCxnSpPr>
            <p:cNvPr id="1064" name="Google Shape;1064;p95"/>
            <p:cNvCxnSpPr/>
            <p:nvPr/>
          </p:nvCxnSpPr>
          <p:spPr>
            <a:xfrm>
              <a:off x="4032" y="2112"/>
              <a:ext cx="0" cy="1008"/>
            </a:xfrm>
            <a:prstGeom prst="straightConnector1">
              <a:avLst/>
            </a:prstGeom>
            <a:noFill/>
            <a:ln cap="flat" cmpd="sng" w="28575">
              <a:solidFill>
                <a:schemeClr val="dk1"/>
              </a:solidFill>
              <a:prstDash val="solid"/>
              <a:round/>
              <a:headEnd len="med" w="med" type="triangle"/>
              <a:tailEnd len="med" w="med" type="triangle"/>
            </a:ln>
          </p:spPr>
        </p:cxnSp>
        <p:sp>
          <p:nvSpPr>
            <p:cNvPr id="1065" name="Google Shape;1065;p95"/>
            <p:cNvSpPr txBox="1"/>
            <p:nvPr/>
          </p:nvSpPr>
          <p:spPr>
            <a:xfrm>
              <a:off x="4032" y="2496"/>
              <a:ext cx="384" cy="2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NAV</a:t>
              </a:r>
              <a:endParaRPr/>
            </a:p>
          </p:txBody>
        </p:sp>
      </p:grpSp>
      <p:sp>
        <p:nvSpPr>
          <p:cNvPr id="1066" name="Google Shape;1066;p95"/>
          <p:cNvSpPr txBox="1"/>
          <p:nvPr/>
        </p:nvSpPr>
        <p:spPr>
          <a:xfrm>
            <a:off x="5715000" y="5486400"/>
            <a:ext cx="3078163" cy="915988"/>
          </a:xfrm>
          <a:prstGeom prst="rect">
            <a:avLst/>
          </a:prstGeom>
          <a:noFill/>
          <a:ln>
            <a:noFill/>
          </a:ln>
        </p:spPr>
        <p:txBody>
          <a:bodyPr anchorCtr="0" anchor="t" bIns="45700" lIns="91425" spcFirstLastPara="1" rIns="91425" wrap="square" tIns="45700">
            <a:spAutoFit/>
          </a:bodyPr>
          <a:lstStyle/>
          <a:p>
            <a:pPr indent="-287338" lvl="0" marL="287338" marR="0" rtl="0" algn="l">
              <a:lnSpc>
                <a:spcPct val="100000"/>
              </a:lnSpc>
              <a:spcBef>
                <a:spcPts val="0"/>
              </a:spcBef>
              <a:spcAft>
                <a:spcPts val="0"/>
              </a:spcAft>
              <a:buClr>
                <a:srgbClr val="000000"/>
              </a:buClr>
              <a:buSzPts val="1800"/>
              <a:buFont typeface="Tahoma"/>
              <a:buNone/>
            </a:pPr>
            <a:r>
              <a:rPr b="1" i="0" lang="en-US" sz="1800" u="none" cap="none" strike="noStrike">
                <a:solidFill>
                  <a:srgbClr val="000000"/>
                </a:solidFill>
                <a:latin typeface="Tahoma"/>
                <a:ea typeface="Tahoma"/>
                <a:cs typeface="Tahoma"/>
                <a:sym typeface="Tahoma"/>
              </a:rPr>
              <a:t>NAV</a:t>
            </a:r>
            <a:endParaRPr/>
          </a:p>
          <a:p>
            <a:pPr indent="-287338" lvl="0" marL="287338" marR="0" rtl="0" algn="l">
              <a:lnSpc>
                <a:spcPct val="100000"/>
              </a:lnSpc>
              <a:spcBef>
                <a:spcPts val="0"/>
              </a:spcBef>
              <a:spcAft>
                <a:spcPts val="0"/>
              </a:spcAft>
              <a:buClr>
                <a:srgbClr val="000000"/>
              </a:buClr>
              <a:buSzPts val="1800"/>
              <a:buFont typeface="Tahoma"/>
              <a:buNone/>
            </a:pPr>
            <a:r>
              <a:rPr b="0" i="0" lang="en-US" sz="1800" u="none" cap="none" strike="noStrike">
                <a:solidFill>
                  <a:srgbClr val="000000"/>
                </a:solidFill>
                <a:latin typeface="Tahoma"/>
                <a:ea typeface="Tahoma"/>
                <a:cs typeface="Tahoma"/>
                <a:sym typeface="Tahoma"/>
              </a:rPr>
              <a:t>→ Network Allocation Vector</a:t>
            </a:r>
            <a:br>
              <a:rPr b="0" i="0" lang="en-US" sz="1800" u="none" cap="none" strike="noStrike">
                <a:solidFill>
                  <a:srgbClr val="000000"/>
                </a:solidFill>
                <a:latin typeface="Tahoma"/>
                <a:ea typeface="Tahoma"/>
                <a:cs typeface="Tahoma"/>
                <a:sym typeface="Tahoma"/>
              </a:rPr>
            </a:br>
            <a:r>
              <a:rPr b="0" i="0" lang="en-US" sz="1800" u="none" cap="none" strike="noStrike">
                <a:solidFill>
                  <a:srgbClr val="000000"/>
                </a:solidFill>
                <a:latin typeface="Tahoma"/>
                <a:ea typeface="Tahoma"/>
                <a:cs typeface="Tahoma"/>
                <a:sym typeface="Tahoma"/>
              </a:rPr>
              <a:t> (Virtual Carrier Sensing)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500"/>
                                        <p:tgtEl>
                                          <p:spTgt spid="10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5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par>
                                <p:cTn fill="hold" nodeType="with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5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5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96"/>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fontScale="90000"/>
          </a:bodyPr>
          <a:lstStyle/>
          <a:p>
            <a:pPr indent="0" lvl="0" marL="0" rtl="0" algn="ctr">
              <a:spcBef>
                <a:spcPts val="0"/>
              </a:spcBef>
              <a:spcAft>
                <a:spcPts val="0"/>
              </a:spcAft>
              <a:buClr>
                <a:schemeClr val="dk1"/>
              </a:buClr>
              <a:buSzPct val="100000"/>
              <a:buFont typeface="Calibri"/>
              <a:buNone/>
            </a:pPr>
            <a:br>
              <a:rPr lang="en-US"/>
            </a:br>
            <a:r>
              <a:rPr lang="en-US"/>
              <a:t>802.11ah (Sub 1 GHz) WiFi HaLow at 900 MHz</a:t>
            </a:r>
            <a:br>
              <a:rPr lang="en-US"/>
            </a:br>
            <a:endParaRPr/>
          </a:p>
        </p:txBody>
      </p:sp>
      <p:grpSp>
        <p:nvGrpSpPr>
          <p:cNvPr id="1072" name="Google Shape;1072;p96"/>
          <p:cNvGrpSpPr/>
          <p:nvPr/>
        </p:nvGrpSpPr>
        <p:grpSpPr>
          <a:xfrm>
            <a:off x="457200" y="1600755"/>
            <a:ext cx="8229600" cy="4524857"/>
            <a:chOff x="0" y="552"/>
            <a:chExt cx="8229600" cy="4524857"/>
          </a:xfrm>
        </p:grpSpPr>
        <p:cxnSp>
          <p:nvCxnSpPr>
            <p:cNvPr id="1073" name="Google Shape;1073;p96"/>
            <p:cNvCxnSpPr/>
            <p:nvPr/>
          </p:nvCxnSpPr>
          <p:spPr>
            <a:xfrm>
              <a:off x="0" y="552"/>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074" name="Google Shape;1074;p96"/>
            <p:cNvSpPr/>
            <p:nvPr/>
          </p:nvSpPr>
          <p:spPr>
            <a:xfrm>
              <a:off x="0" y="552"/>
              <a:ext cx="8229600" cy="90497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6"/>
            <p:cNvSpPr txBox="1"/>
            <p:nvPr/>
          </p:nvSpPr>
          <p:spPr>
            <a:xfrm>
              <a:off x="0" y="552"/>
              <a:ext cx="8229600" cy="904971"/>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WiFi consumes too much power, so an IoT customised version was developed</a:t>
              </a:r>
              <a:endParaRPr sz="2500">
                <a:solidFill>
                  <a:schemeClr val="dk1"/>
                </a:solidFill>
                <a:latin typeface="Calibri"/>
                <a:ea typeface="Calibri"/>
                <a:cs typeface="Calibri"/>
                <a:sym typeface="Calibri"/>
              </a:endParaRPr>
            </a:p>
          </p:txBody>
        </p:sp>
        <p:cxnSp>
          <p:nvCxnSpPr>
            <p:cNvPr id="1076" name="Google Shape;1076;p96"/>
            <p:cNvCxnSpPr/>
            <p:nvPr/>
          </p:nvCxnSpPr>
          <p:spPr>
            <a:xfrm>
              <a:off x="0" y="905524"/>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077" name="Google Shape;1077;p96"/>
            <p:cNvSpPr/>
            <p:nvPr/>
          </p:nvSpPr>
          <p:spPr>
            <a:xfrm>
              <a:off x="0" y="905524"/>
              <a:ext cx="8229600" cy="90497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6"/>
            <p:cNvSpPr txBox="1"/>
            <p:nvPr/>
          </p:nvSpPr>
          <p:spPr>
            <a:xfrm>
              <a:off x="0" y="905524"/>
              <a:ext cx="8229600" cy="904971"/>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Low power, long range Wi-Fi</a:t>
              </a:r>
              <a:endParaRPr sz="2500">
                <a:solidFill>
                  <a:schemeClr val="dk1"/>
                </a:solidFill>
                <a:latin typeface="Calibri"/>
                <a:ea typeface="Calibri"/>
                <a:cs typeface="Calibri"/>
                <a:sym typeface="Calibri"/>
              </a:endParaRPr>
            </a:p>
          </p:txBody>
        </p:sp>
        <p:cxnSp>
          <p:nvCxnSpPr>
            <p:cNvPr id="1079" name="Google Shape;1079;p96"/>
            <p:cNvCxnSpPr/>
            <p:nvPr/>
          </p:nvCxnSpPr>
          <p:spPr>
            <a:xfrm>
              <a:off x="0" y="1810495"/>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080" name="Google Shape;1080;p96"/>
            <p:cNvSpPr/>
            <p:nvPr/>
          </p:nvSpPr>
          <p:spPr>
            <a:xfrm>
              <a:off x="0" y="1810495"/>
              <a:ext cx="8229600" cy="90497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6"/>
            <p:cNvSpPr txBox="1"/>
            <p:nvPr/>
          </p:nvSpPr>
          <p:spPr>
            <a:xfrm>
              <a:off x="0" y="1810495"/>
              <a:ext cx="8229600" cy="904971"/>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Up to 1 km range, lower power consumption thanks to a sleep mode</a:t>
              </a:r>
              <a:endParaRPr sz="2500">
                <a:solidFill>
                  <a:schemeClr val="dk1"/>
                </a:solidFill>
                <a:latin typeface="Calibri"/>
                <a:ea typeface="Calibri"/>
                <a:cs typeface="Calibri"/>
                <a:sym typeface="Calibri"/>
              </a:endParaRPr>
            </a:p>
          </p:txBody>
        </p:sp>
        <p:cxnSp>
          <p:nvCxnSpPr>
            <p:cNvPr id="1082" name="Google Shape;1082;p96"/>
            <p:cNvCxnSpPr/>
            <p:nvPr/>
          </p:nvCxnSpPr>
          <p:spPr>
            <a:xfrm>
              <a:off x="0" y="2715467"/>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083" name="Google Shape;1083;p96"/>
            <p:cNvSpPr/>
            <p:nvPr/>
          </p:nvSpPr>
          <p:spPr>
            <a:xfrm>
              <a:off x="0" y="2715467"/>
              <a:ext cx="8229600" cy="90497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6"/>
            <p:cNvSpPr txBox="1"/>
            <p:nvPr/>
          </p:nvSpPr>
          <p:spPr>
            <a:xfrm>
              <a:off x="0" y="2715467"/>
              <a:ext cx="8229600" cy="904971"/>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1, 2, 4, 8 and 16 MHz channels</a:t>
              </a:r>
              <a:endParaRPr sz="2500">
                <a:solidFill>
                  <a:schemeClr val="dk1"/>
                </a:solidFill>
                <a:latin typeface="Calibri"/>
                <a:ea typeface="Calibri"/>
                <a:cs typeface="Calibri"/>
                <a:sym typeface="Calibri"/>
              </a:endParaRPr>
            </a:p>
          </p:txBody>
        </p:sp>
        <p:cxnSp>
          <p:nvCxnSpPr>
            <p:cNvPr id="1085" name="Google Shape;1085;p96"/>
            <p:cNvCxnSpPr/>
            <p:nvPr/>
          </p:nvCxnSpPr>
          <p:spPr>
            <a:xfrm>
              <a:off x="0" y="3620438"/>
              <a:ext cx="8229600" cy="0"/>
            </a:xfrm>
            <a:prstGeom prst="straightConnector1">
              <a:avLst/>
            </a:prstGeom>
            <a:solidFill>
              <a:schemeClr val="accent1"/>
            </a:solidFill>
            <a:ln cap="flat" cmpd="sng" w="25400">
              <a:solidFill>
                <a:schemeClr val="accent1"/>
              </a:solidFill>
              <a:prstDash val="solid"/>
              <a:round/>
              <a:headEnd len="sm" w="sm" type="none"/>
              <a:tailEnd len="sm" w="sm" type="none"/>
            </a:ln>
          </p:spPr>
        </p:cxnSp>
        <p:sp>
          <p:nvSpPr>
            <p:cNvPr id="1086" name="Google Shape;1086;p96"/>
            <p:cNvSpPr/>
            <p:nvPr/>
          </p:nvSpPr>
          <p:spPr>
            <a:xfrm>
              <a:off x="0" y="3620438"/>
              <a:ext cx="8229600" cy="90497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6"/>
            <p:cNvSpPr txBox="1"/>
            <p:nvPr/>
          </p:nvSpPr>
          <p:spPr>
            <a:xfrm>
              <a:off x="0" y="3620438"/>
              <a:ext cx="8229600" cy="904971"/>
            </a:xfrm>
            <a:prstGeom prst="rect">
              <a:avLst/>
            </a:prstGeom>
            <a:noFill/>
            <a:ln>
              <a:noFill/>
            </a:ln>
          </p:spPr>
          <p:txBody>
            <a:bodyPr anchorCtr="0" anchor="t" bIns="95250" lIns="95250" spcFirstLastPara="1" rIns="95250" wrap="square" tIns="95250">
              <a:noAutofit/>
            </a:bodyPr>
            <a:lstStyle/>
            <a:p>
              <a:pPr indent="0" lvl="0" marL="0" marR="0" rtl="0" algn="l">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Competes with Bluetooth, 100 kb/s to 40 Mb/s</a:t>
              </a:r>
              <a:endParaRPr sz="2500">
                <a:solidFill>
                  <a:schemeClr val="dk1"/>
                </a:solidFill>
                <a:latin typeface="Calibri"/>
                <a:ea typeface="Calibri"/>
                <a:cs typeface="Calibri"/>
                <a:sym typeface="Calibri"/>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1" name="Shape 1091"/>
        <p:cNvGrpSpPr/>
        <p:nvPr/>
      </p:nvGrpSpPr>
      <p:grpSpPr>
        <a:xfrm>
          <a:off x="0" y="0"/>
          <a:ext cx="0" cy="0"/>
          <a:chOff x="0" y="0"/>
          <a:chExt cx="0" cy="0"/>
        </a:xfrm>
      </p:grpSpPr>
      <p:sp>
        <p:nvSpPr>
          <p:cNvPr id="1092" name="Google Shape;1092;p97"/>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3" name="Google Shape;1093;p97"/>
          <p:cNvSpPr/>
          <p:nvPr/>
        </p:nvSpPr>
        <p:spPr>
          <a:xfrm flipH="1" rot="-2700000">
            <a:off x="-282117" y="-253670"/>
            <a:ext cx="137072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4" name="Google Shape;1094;p97"/>
          <p:cNvSpPr/>
          <p:nvPr/>
        </p:nvSpPr>
        <p:spPr>
          <a:xfrm flipH="1" rot="-2700000">
            <a:off x="668730" y="422146"/>
            <a:ext cx="484026"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5" name="Google Shape;1095;p97"/>
          <p:cNvSpPr/>
          <p:nvPr/>
        </p:nvSpPr>
        <p:spPr>
          <a:xfrm flipH="1" rot="-2700000">
            <a:off x="7532611" y="655140"/>
            <a:ext cx="515604"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6" name="Google Shape;1096;p97"/>
          <p:cNvSpPr/>
          <p:nvPr/>
        </p:nvSpPr>
        <p:spPr>
          <a:xfrm flipH="1" rot="10800000">
            <a:off x="7017482" y="0"/>
            <a:ext cx="2126518"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7" name="Google Shape;1097;p97"/>
          <p:cNvSpPr/>
          <p:nvPr/>
        </p:nvSpPr>
        <p:spPr>
          <a:xfrm flipH="1">
            <a:off x="5982258" y="6115501"/>
            <a:ext cx="1120884"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hart&#10;&#10;Description automatically generated" id="1098" name="Google Shape;1098;p97"/>
          <p:cNvPicPr preferRelativeResize="0"/>
          <p:nvPr/>
        </p:nvPicPr>
        <p:blipFill rotWithShape="1">
          <a:blip r:embed="rId3">
            <a:alphaModFix/>
          </a:blip>
          <a:srcRect b="0" l="0" r="0" t="0"/>
          <a:stretch/>
        </p:blipFill>
        <p:spPr>
          <a:xfrm>
            <a:off x="482600" y="1128713"/>
            <a:ext cx="8178799" cy="4600573"/>
          </a:xfrm>
          <a:prstGeom prst="rect">
            <a:avLst/>
          </a:prstGeom>
          <a:noFill/>
          <a:ln>
            <a:noFill/>
          </a:ln>
        </p:spPr>
      </p:pic>
      <p:sp>
        <p:nvSpPr>
          <p:cNvPr id="1099" name="Google Shape;1099;p97"/>
          <p:cNvSpPr/>
          <p:nvPr/>
        </p:nvSpPr>
        <p:spPr>
          <a:xfrm flipH="1">
            <a:off x="5703060" y="6453143"/>
            <a:ext cx="611177"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98"/>
          <p:cNvSpPr txBox="1"/>
          <p:nvPr>
            <p:ph type="title"/>
          </p:nvPr>
        </p:nvSpPr>
        <p:spPr>
          <a:xfrm>
            <a:off x="456481" y="273961"/>
            <a:ext cx="8225280" cy="114192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Wireless Personal Area Networks</a:t>
            </a:r>
            <a:endParaRPr/>
          </a:p>
        </p:txBody>
      </p:sp>
      <p:pic>
        <p:nvPicPr>
          <p:cNvPr id="1106" name="Google Shape;1106;p98"/>
          <p:cNvPicPr preferRelativeResize="0"/>
          <p:nvPr/>
        </p:nvPicPr>
        <p:blipFill rotWithShape="1">
          <a:blip r:embed="rId3">
            <a:alphaModFix/>
          </a:blip>
          <a:srcRect b="0" l="0" r="0" t="0"/>
          <a:stretch/>
        </p:blipFill>
        <p:spPr>
          <a:xfrm>
            <a:off x="1504661" y="1544419"/>
            <a:ext cx="6205162" cy="3530136"/>
          </a:xfrm>
          <a:prstGeom prst="rect">
            <a:avLst/>
          </a:prstGeom>
          <a:noFill/>
          <a:ln>
            <a:noFill/>
          </a:ln>
        </p:spPr>
      </p:pic>
      <p:sp>
        <p:nvSpPr>
          <p:cNvPr id="1107" name="Google Shape;1107;p98"/>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18-08-2021</a:t>
            </a:r>
            <a:endParaRPr/>
          </a:p>
        </p:txBody>
      </p:sp>
      <p:sp>
        <p:nvSpPr>
          <p:cNvPr id="1108" name="Google Shape;1108;p98"/>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109" name="Google Shape;1109;p98"/>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10" name="Google Shape;1110;p98"/>
          <p:cNvSpPr txBox="1"/>
          <p:nvPr/>
        </p:nvSpPr>
        <p:spPr>
          <a:xfrm>
            <a:off x="319241" y="5192573"/>
            <a:ext cx="8576003" cy="1320874"/>
          </a:xfrm>
          <a:prstGeom prst="rect">
            <a:avLst/>
          </a:prstGeom>
          <a:noFill/>
          <a:ln>
            <a:noFill/>
          </a:ln>
        </p:spPr>
        <p:txBody>
          <a:bodyPr anchorCtr="0" anchor="t" bIns="45700" lIns="91425" spcFirstLastPara="1" rIns="91425" wrap="square" tIns="45700">
            <a:spAutoFit/>
          </a:bodyPr>
          <a:lstStyle/>
          <a:p>
            <a:pPr indent="-308165" lvl="0" marL="309605" marR="0" rtl="0" algn="just">
              <a:spcBef>
                <a:spcPts val="0"/>
              </a:spcBef>
              <a:spcAft>
                <a:spcPts val="0"/>
              </a:spcAft>
              <a:buClr>
                <a:schemeClr val="dk2"/>
              </a:buClr>
              <a:buSzPts val="1995"/>
              <a:buFont typeface="Noto Sans Symbols"/>
              <a:buChar char="∙"/>
            </a:pPr>
            <a:r>
              <a:rPr lang="en-US" sz="1995">
                <a:solidFill>
                  <a:schemeClr val="dk2"/>
                </a:solidFill>
                <a:latin typeface="Calibri"/>
                <a:ea typeface="Calibri"/>
                <a:cs typeface="Calibri"/>
                <a:sym typeface="Calibri"/>
              </a:rPr>
              <a:t>A Personal Area Network (PAN) is a computer network used for communication among computerized devices, including telephones and personal digital assistants. </a:t>
            </a:r>
            <a:endParaRPr/>
          </a:p>
          <a:p>
            <a:pPr indent="-308165" lvl="0" marL="309605" marR="0" rtl="0" algn="just">
              <a:spcBef>
                <a:spcPts val="0"/>
              </a:spcBef>
              <a:spcAft>
                <a:spcPts val="0"/>
              </a:spcAft>
              <a:buClr>
                <a:schemeClr val="dk2"/>
              </a:buClr>
              <a:buSzPts val="1995"/>
              <a:buFont typeface="Noto Sans Symbols"/>
              <a:buChar char="∙"/>
            </a:pPr>
            <a:r>
              <a:rPr lang="en-US" sz="1995">
                <a:solidFill>
                  <a:schemeClr val="dk2"/>
                </a:solidFill>
                <a:latin typeface="Calibri"/>
                <a:ea typeface="Calibri"/>
                <a:cs typeface="Calibri"/>
                <a:sym typeface="Calibri"/>
              </a:rPr>
              <a:t>WPANs are Wireless Extensions of PANs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99"/>
          <p:cNvSpPr txBox="1"/>
          <p:nvPr>
            <p:ph type="title"/>
          </p:nvPr>
        </p:nvSpPr>
        <p:spPr>
          <a:xfrm>
            <a:off x="457200" y="274638"/>
            <a:ext cx="8229600" cy="1143000"/>
          </a:xfrm>
          <a:prstGeom prst="rect">
            <a:avLst/>
          </a:prstGeom>
          <a:noFill/>
          <a:ln>
            <a:noFill/>
          </a:ln>
        </p:spPr>
        <p:txBody>
          <a:bodyPr anchorCtr="0" anchor="ctr" bIns="45700" lIns="91400" spcFirstLastPara="1" rIns="91400" wrap="square" tIns="45700">
            <a:normAutofit/>
          </a:bodyPr>
          <a:lstStyle/>
          <a:p>
            <a:pPr indent="0" lvl="0" marL="0" rtl="0" algn="ctr">
              <a:spcBef>
                <a:spcPts val="0"/>
              </a:spcBef>
              <a:spcAft>
                <a:spcPts val="0"/>
              </a:spcAft>
              <a:buClr>
                <a:schemeClr val="dk1"/>
              </a:buClr>
              <a:buSzPts val="4400"/>
              <a:buFont typeface="Calibri"/>
              <a:buNone/>
            </a:pPr>
            <a:r>
              <a:rPr lang="en-US"/>
              <a:t>Wireless Personal Area Network</a:t>
            </a:r>
            <a:endParaRPr/>
          </a:p>
        </p:txBody>
      </p:sp>
      <p:sp>
        <p:nvSpPr>
          <p:cNvPr id="1117" name="Google Shape;1117;p99"/>
          <p:cNvSpPr txBox="1"/>
          <p:nvPr>
            <p:ph idx="10" type="dt"/>
          </p:nvPr>
        </p:nvSpPr>
        <p:spPr>
          <a:xfrm>
            <a:off x="457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l">
              <a:spcBef>
                <a:spcPts val="0"/>
              </a:spcBef>
              <a:spcAft>
                <a:spcPts val="0"/>
              </a:spcAft>
              <a:buNone/>
            </a:pPr>
            <a:r>
              <a:rPr lang="en-US"/>
              <a:t>18-08-2021</a:t>
            </a:r>
            <a:endParaRPr/>
          </a:p>
        </p:txBody>
      </p:sp>
      <p:sp>
        <p:nvSpPr>
          <p:cNvPr id="1118" name="Google Shape;1118;p99"/>
          <p:cNvSpPr txBox="1"/>
          <p:nvPr>
            <p:ph idx="11" type="ftr"/>
          </p:nvPr>
        </p:nvSpPr>
        <p:spPr>
          <a:xfrm>
            <a:off x="3124200" y="6356353"/>
            <a:ext cx="2895600" cy="365125"/>
          </a:xfrm>
          <a:prstGeom prst="rect">
            <a:avLst/>
          </a:prstGeom>
          <a:noFill/>
          <a:ln>
            <a:noFill/>
          </a:ln>
        </p:spPr>
        <p:txBody>
          <a:bodyPr anchorCtr="0" anchor="ctr" bIns="45700" lIns="91400" spcFirstLastPara="1" rIns="91400" wrap="square" tIns="45700">
            <a:noAutofit/>
          </a:bodyPr>
          <a:lstStyle/>
          <a:p>
            <a:pPr indent="0" lvl="0" marL="0" rtl="0" algn="ctr">
              <a:spcBef>
                <a:spcPts val="0"/>
              </a:spcBef>
              <a:spcAft>
                <a:spcPts val="0"/>
              </a:spcAft>
              <a:buNone/>
            </a:pPr>
            <a:r>
              <a:rPr lang="en-US"/>
              <a:t>C-DAC Hyderabad</a:t>
            </a:r>
            <a:endParaRPr/>
          </a:p>
        </p:txBody>
      </p:sp>
      <p:sp>
        <p:nvSpPr>
          <p:cNvPr id="1119" name="Google Shape;1119;p99"/>
          <p:cNvSpPr txBox="1"/>
          <p:nvPr>
            <p:ph idx="12" type="sldNum"/>
          </p:nvPr>
        </p:nvSpPr>
        <p:spPr>
          <a:xfrm>
            <a:off x="6553200" y="6356353"/>
            <a:ext cx="2133600" cy="365125"/>
          </a:xfrm>
          <a:prstGeom prst="rect">
            <a:avLst/>
          </a:prstGeom>
          <a:noFill/>
          <a:ln>
            <a:noFill/>
          </a:ln>
        </p:spPr>
        <p:txBody>
          <a:bodyPr anchorCtr="0" anchor="ctr" bIns="45700" lIns="91400" spcFirstLastPara="1" rIns="91400"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120" name="Google Shape;1120;p99"/>
          <p:cNvGraphicFramePr/>
          <p:nvPr/>
        </p:nvGraphicFramePr>
        <p:xfrm>
          <a:off x="5355810" y="1603530"/>
          <a:ext cx="3000000" cy="3000000"/>
        </p:xfrm>
        <a:graphic>
          <a:graphicData uri="http://schemas.openxmlformats.org/drawingml/2006/table">
            <a:tbl>
              <a:tblPr>
                <a:noFill/>
                <a:tableStyleId>{4698FDC6-616B-4907-B123-BBF2F57A0CFE}</a:tableStyleId>
              </a:tblPr>
              <a:tblGrid>
                <a:gridCol w="3657775"/>
              </a:tblGrid>
              <a:tr h="482075">
                <a:tc>
                  <a:txBody>
                    <a:bodyPr/>
                    <a:lstStyle/>
                    <a:p>
                      <a:pPr indent="0" lvl="0" marL="0" marR="0" rtl="0" algn="l">
                        <a:lnSpc>
                          <a:spcPct val="87000"/>
                        </a:lnSpc>
                        <a:spcBef>
                          <a:spcPts val="0"/>
                        </a:spcBef>
                        <a:spcAft>
                          <a:spcPts val="0"/>
                        </a:spcAft>
                        <a:buClr>
                          <a:schemeClr val="dk1"/>
                        </a:buClr>
                        <a:buSzPts val="1300"/>
                        <a:buFont typeface="Calibri"/>
                        <a:buNone/>
                      </a:pPr>
                      <a:r>
                        <a:rPr lang="en-US" sz="1300" u="none" cap="none" strike="noStrike">
                          <a:latin typeface="Calibri"/>
                          <a:ea typeface="Calibri"/>
                          <a:cs typeface="Calibri"/>
                          <a:sym typeface="Calibri"/>
                        </a:rPr>
                        <a:t>Traditionally Single Hop using PICO Nets, Data Rates support 1Mbps, 3Mbps, 24Mbps, 2.4 GHz FHSS</a:t>
                      </a:r>
                      <a:endParaRPr b="0" i="0" sz="1300" u="none" cap="none" strike="noStrike">
                        <a:solidFill>
                          <a:srgbClr val="000000"/>
                        </a:solidFill>
                        <a:latin typeface="Calibri"/>
                        <a:ea typeface="Calibri"/>
                        <a:cs typeface="Calibri"/>
                        <a:sym typeface="Calibri"/>
                      </a:endParaRPr>
                    </a:p>
                  </a:txBody>
                  <a:tcPr marT="73750" marB="32650" marR="32650" marL="32650" anchor="ctr"/>
                </a:tc>
              </a:tr>
              <a:tr h="448125">
                <a:tc>
                  <a:txBody>
                    <a:bodyPr/>
                    <a:lstStyle/>
                    <a:p>
                      <a:pPr indent="0" lvl="0" marL="0" marR="0" rtl="0" algn="l">
                        <a:lnSpc>
                          <a:spcPct val="81000"/>
                        </a:lnSpc>
                        <a:spcBef>
                          <a:spcPts val="0"/>
                        </a:spcBef>
                        <a:spcAft>
                          <a:spcPts val="0"/>
                        </a:spcAft>
                        <a:buClr>
                          <a:schemeClr val="dk1"/>
                        </a:buClr>
                        <a:buSzPts val="1300"/>
                        <a:buFont typeface="Calibri"/>
                        <a:buNone/>
                      </a:pPr>
                      <a:r>
                        <a:rPr lang="en-US" sz="1300" u="none" cap="none" strike="noStrike">
                          <a:latin typeface="Calibri"/>
                          <a:ea typeface="Calibri"/>
                          <a:cs typeface="Calibri"/>
                          <a:sym typeface="Calibri"/>
                        </a:rPr>
                        <a:t>Interworking of WPAN devices with other Wireless devices</a:t>
                      </a:r>
                      <a:endParaRPr b="0" i="0" sz="1300" u="none" cap="none" strike="noStrike">
                        <a:solidFill>
                          <a:srgbClr val="000000"/>
                        </a:solidFill>
                        <a:latin typeface="Calibri"/>
                        <a:ea typeface="Calibri"/>
                        <a:cs typeface="Calibri"/>
                        <a:sym typeface="Calibri"/>
                      </a:endParaRPr>
                    </a:p>
                  </a:txBody>
                  <a:tcPr marT="98500" marB="32650" marR="32650" marL="32650" anchor="ctr"/>
                </a:tc>
              </a:tr>
              <a:tr h="275300">
                <a:tc>
                  <a:txBody>
                    <a:bodyPr/>
                    <a:lstStyle/>
                    <a:p>
                      <a:pPr indent="0" lvl="0" marL="0" marR="0" rtl="0" algn="l">
                        <a:lnSpc>
                          <a:spcPct val="87000"/>
                        </a:lnSpc>
                        <a:spcBef>
                          <a:spcPts val="0"/>
                        </a:spcBef>
                        <a:spcAft>
                          <a:spcPts val="0"/>
                        </a:spcAft>
                        <a:buClr>
                          <a:schemeClr val="dk1"/>
                        </a:buClr>
                        <a:buSzPts val="1300"/>
                        <a:buFont typeface="Calibri"/>
                        <a:buNone/>
                      </a:pPr>
                      <a:r>
                        <a:rPr lang="en-US" sz="1300" u="none" cap="none" strike="noStrike">
                          <a:latin typeface="Calibri"/>
                          <a:ea typeface="Calibri"/>
                          <a:cs typeface="Calibri"/>
                          <a:sym typeface="Calibri"/>
                        </a:rPr>
                        <a:t>Data Rates from 11 to 55 Mbps</a:t>
                      </a:r>
                      <a:endParaRPr b="0" i="0" sz="1300" u="none" cap="none" strike="noStrike">
                        <a:solidFill>
                          <a:srgbClr val="000000"/>
                        </a:solidFill>
                        <a:latin typeface="Calibri"/>
                        <a:ea typeface="Calibri"/>
                        <a:cs typeface="Calibri"/>
                        <a:sym typeface="Calibri"/>
                      </a:endParaRPr>
                    </a:p>
                  </a:txBody>
                  <a:tcPr marT="73750" marB="32650" marR="32650" marL="32650" anchor="ctr"/>
                </a:tc>
              </a:tr>
              <a:tr h="462275">
                <a:tc>
                  <a:txBody>
                    <a:bodyPr/>
                    <a:lstStyle/>
                    <a:p>
                      <a:pPr indent="0" lvl="0" marL="0" marR="0" rtl="0" algn="l">
                        <a:lnSpc>
                          <a:spcPct val="87000"/>
                        </a:lnSpc>
                        <a:spcBef>
                          <a:spcPts val="0"/>
                        </a:spcBef>
                        <a:spcAft>
                          <a:spcPts val="0"/>
                        </a:spcAft>
                        <a:buClr>
                          <a:schemeClr val="dk1"/>
                        </a:buClr>
                        <a:buSzPts val="1300"/>
                        <a:buFont typeface="Calibri"/>
                        <a:buNone/>
                      </a:pPr>
                      <a:r>
                        <a:rPr lang="en-US" sz="1300" u="none" cap="none" strike="noStrike">
                          <a:latin typeface="Calibri"/>
                          <a:ea typeface="Calibri"/>
                          <a:cs typeface="Calibri"/>
                          <a:sym typeface="Calibri"/>
                        </a:rPr>
                        <a:t>Data rate of 250 kbps, low power, low complexity Phy &amp; MAC</a:t>
                      </a:r>
                      <a:endParaRPr b="0" i="0" sz="1300" u="none" cap="none" strike="noStrike">
                        <a:solidFill>
                          <a:srgbClr val="000000"/>
                        </a:solidFill>
                        <a:latin typeface="Calibri"/>
                        <a:ea typeface="Calibri"/>
                        <a:cs typeface="Calibri"/>
                        <a:sym typeface="Calibri"/>
                      </a:endParaRPr>
                    </a:p>
                  </a:txBody>
                  <a:tcPr marT="73750" marB="32650" marR="32650" marL="32650" anchor="ctr"/>
                </a:tc>
              </a:tr>
              <a:tr h="291350">
                <a:tc>
                  <a:txBody>
                    <a:bodyPr/>
                    <a:lstStyle/>
                    <a:p>
                      <a:pPr indent="0" lvl="0" marL="0" marR="0" rtl="0" algn="l">
                        <a:lnSpc>
                          <a:spcPct val="81000"/>
                        </a:lnSpc>
                        <a:spcBef>
                          <a:spcPts val="0"/>
                        </a:spcBef>
                        <a:spcAft>
                          <a:spcPts val="0"/>
                        </a:spcAft>
                        <a:buClr>
                          <a:schemeClr val="dk1"/>
                        </a:buClr>
                        <a:buSzPts val="1300"/>
                        <a:buFont typeface="Calibri"/>
                        <a:buNone/>
                      </a:pPr>
                      <a:r>
                        <a:rPr lang="en-US" sz="1300" u="none" cap="none" strike="noStrike">
                          <a:latin typeface="Calibri"/>
                          <a:ea typeface="Calibri"/>
                          <a:cs typeface="Calibri"/>
                          <a:sym typeface="Calibri"/>
                        </a:rPr>
                        <a:t>Supports Mesh networking for 15.3 and 15.4</a:t>
                      </a:r>
                      <a:endParaRPr b="0" i="0" sz="1300" u="none" cap="none" strike="noStrike">
                        <a:solidFill>
                          <a:srgbClr val="000000"/>
                        </a:solidFill>
                        <a:latin typeface="Calibri"/>
                        <a:ea typeface="Calibri"/>
                        <a:cs typeface="Calibri"/>
                        <a:sym typeface="Calibri"/>
                      </a:endParaRPr>
                    </a:p>
                  </a:txBody>
                  <a:tcPr marT="98500" marB="32650" marR="32650" marL="32650" anchor="ctr"/>
                </a:tc>
              </a:tr>
              <a:tr h="443650">
                <a:tc>
                  <a:txBody>
                    <a:bodyPr/>
                    <a:lstStyle/>
                    <a:p>
                      <a:pPr indent="0" lvl="0" marL="0" marR="0" rtl="0" algn="l">
                        <a:lnSpc>
                          <a:spcPct val="87000"/>
                        </a:lnSpc>
                        <a:spcBef>
                          <a:spcPts val="0"/>
                        </a:spcBef>
                        <a:spcAft>
                          <a:spcPts val="0"/>
                        </a:spcAft>
                        <a:buClr>
                          <a:schemeClr val="dk1"/>
                        </a:buClr>
                        <a:buSzPts val="1300"/>
                        <a:buFont typeface="Calibri"/>
                        <a:buNone/>
                      </a:pPr>
                      <a:r>
                        <a:rPr lang="en-US" sz="1300" u="none" cap="none" strike="noStrike">
                          <a:latin typeface="Calibri"/>
                          <a:ea typeface="Calibri"/>
                          <a:cs typeface="Calibri"/>
                          <a:sym typeface="Calibri"/>
                        </a:rPr>
                        <a:t>Devices operating in close vicinity for applications like health, traffic, crops etc.</a:t>
                      </a:r>
                      <a:endParaRPr b="0" i="0" sz="1300" u="none" cap="none" strike="noStrike">
                        <a:solidFill>
                          <a:srgbClr val="000000"/>
                        </a:solidFill>
                        <a:latin typeface="Calibri"/>
                        <a:ea typeface="Calibri"/>
                        <a:cs typeface="Calibri"/>
                        <a:sym typeface="Calibri"/>
                      </a:endParaRPr>
                    </a:p>
                  </a:txBody>
                  <a:tcPr marT="73750" marB="32650" marR="32650" marL="32650" anchor="ctr"/>
                </a:tc>
              </a:tr>
              <a:tr h="448125">
                <a:tc>
                  <a:txBody>
                    <a:bodyPr/>
                    <a:lstStyle/>
                    <a:p>
                      <a:pPr indent="0" lvl="0" marL="0" marR="0" rtl="0" algn="l">
                        <a:lnSpc>
                          <a:spcPct val="81000"/>
                        </a:lnSpc>
                        <a:spcBef>
                          <a:spcPts val="0"/>
                        </a:spcBef>
                        <a:spcAft>
                          <a:spcPts val="0"/>
                        </a:spcAft>
                        <a:buClr>
                          <a:srgbClr val="000000"/>
                        </a:buClr>
                        <a:buSzPts val="1300"/>
                        <a:buFont typeface="Calibri"/>
                        <a:buNone/>
                      </a:pPr>
                      <a:r>
                        <a:rPr b="0" lang="en-US" sz="1300" u="none" cap="none" strike="noStrike">
                          <a:solidFill>
                            <a:srgbClr val="000000"/>
                          </a:solidFill>
                          <a:latin typeface="Calibri"/>
                          <a:ea typeface="Calibri"/>
                          <a:cs typeface="Calibri"/>
                          <a:sym typeface="Calibri"/>
                        </a:rPr>
                        <a:t>Specifies the PHY and MAC for devices communicating with visible Light</a:t>
                      </a:r>
                      <a:endParaRPr b="0" i="0" sz="1300" u="none" cap="none" strike="noStrike">
                        <a:solidFill>
                          <a:srgbClr val="000000"/>
                        </a:solidFill>
                        <a:latin typeface="Calibri"/>
                        <a:ea typeface="Calibri"/>
                        <a:cs typeface="Calibri"/>
                        <a:sym typeface="Calibri"/>
                      </a:endParaRPr>
                    </a:p>
                  </a:txBody>
                  <a:tcPr marT="98500" marB="32650" marR="32650" marL="32650" anchor="ctr"/>
                </a:tc>
              </a:tr>
              <a:tr h="604925">
                <a:tc>
                  <a:txBody>
                    <a:bodyPr/>
                    <a:lstStyle/>
                    <a:p>
                      <a:pPr indent="0" lvl="0" marL="0" marR="0" rtl="0" algn="l">
                        <a:lnSpc>
                          <a:spcPct val="81000"/>
                        </a:lnSpc>
                        <a:spcBef>
                          <a:spcPts val="0"/>
                        </a:spcBef>
                        <a:spcAft>
                          <a:spcPts val="0"/>
                        </a:spcAft>
                        <a:buClr>
                          <a:schemeClr val="dk1"/>
                        </a:buClr>
                        <a:buSzPts val="1300"/>
                        <a:buFont typeface="Calibri"/>
                        <a:buNone/>
                      </a:pPr>
                      <a:r>
                        <a:rPr b="0" lang="en-US" sz="1300" u="none" cap="none" strike="noStrike">
                          <a:solidFill>
                            <a:schemeClr val="dk1"/>
                          </a:solidFill>
                          <a:latin typeface="Calibri"/>
                          <a:ea typeface="Calibri"/>
                          <a:cs typeface="Calibri"/>
                          <a:sym typeface="Calibri"/>
                        </a:rPr>
                        <a:t>peer to peer and infrastructureless communications. Fully distributed coordination, Data Rates &gt;100kbps upto 10Mbps</a:t>
                      </a:r>
                      <a:endParaRPr b="0" i="0" sz="1300" u="none" cap="none" strike="noStrike">
                        <a:solidFill>
                          <a:srgbClr val="000000"/>
                        </a:solidFill>
                        <a:latin typeface="Calibri"/>
                        <a:ea typeface="Calibri"/>
                        <a:cs typeface="Calibri"/>
                        <a:sym typeface="Calibri"/>
                      </a:endParaRPr>
                    </a:p>
                  </a:txBody>
                  <a:tcPr marT="98500" marB="32650" marR="32650" marL="32650" anchor="ctr"/>
                </a:tc>
              </a:tr>
              <a:tr h="448125">
                <a:tc>
                  <a:txBody>
                    <a:bodyPr/>
                    <a:lstStyle/>
                    <a:p>
                      <a:pPr indent="0" lvl="0" marL="0" marR="0" rtl="0" algn="l">
                        <a:lnSpc>
                          <a:spcPct val="81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Develop a recommended practice for the transport of Key Management Protocol (KMP) datagrams in WPANs</a:t>
                      </a:r>
                      <a:endParaRPr b="0" i="0" sz="1100" u="none" cap="none" strike="noStrike">
                        <a:solidFill>
                          <a:srgbClr val="000000"/>
                        </a:solidFill>
                        <a:latin typeface="Calibri"/>
                        <a:ea typeface="Calibri"/>
                        <a:cs typeface="Calibri"/>
                        <a:sym typeface="Calibri"/>
                      </a:endParaRPr>
                    </a:p>
                  </a:txBody>
                  <a:tcPr marT="98500" marB="32650" marR="32650" marL="32650" anchor="ctr"/>
                </a:tc>
              </a:tr>
              <a:tr h="534200">
                <a:tc>
                  <a:txBody>
                    <a:bodyPr/>
                    <a:lstStyle/>
                    <a:p>
                      <a:pPr indent="0" lvl="0" marL="0" marR="0" rtl="0" algn="l">
                        <a:lnSpc>
                          <a:spcPct val="81000"/>
                        </a:lnSpc>
                        <a:spcBef>
                          <a:spcPts val="0"/>
                        </a:spcBef>
                        <a:spcAft>
                          <a:spcPts val="0"/>
                        </a:spcAft>
                        <a:buClr>
                          <a:schemeClr val="dk1"/>
                        </a:buClr>
                        <a:buSzPts val="1300"/>
                        <a:buFont typeface="Calibri"/>
                        <a:buNone/>
                      </a:pPr>
                      <a:r>
                        <a:rPr b="0" i="0" lang="en-US" sz="1300" u="none" cap="none" strike="noStrike">
                          <a:solidFill>
                            <a:schemeClr val="dk1"/>
                          </a:solidFill>
                          <a:latin typeface="Calibri"/>
                          <a:ea typeface="Calibri"/>
                          <a:cs typeface="Calibri"/>
                          <a:sym typeface="Calibri"/>
                        </a:rPr>
                        <a:t>Develop a recommended practice for routing packets in dynamically changing 802.15.4 wireless networks </a:t>
                      </a:r>
                      <a:endParaRPr b="0" i="0" sz="1100" u="none" cap="none" strike="noStrike">
                        <a:solidFill>
                          <a:srgbClr val="000000"/>
                        </a:solidFill>
                        <a:latin typeface="Calibri"/>
                        <a:ea typeface="Calibri"/>
                        <a:cs typeface="Calibri"/>
                        <a:sym typeface="Calibri"/>
                      </a:endParaRPr>
                    </a:p>
                  </a:txBody>
                  <a:tcPr marT="98500" marB="32650" marR="32650" marL="32650" anchor="ctr"/>
                </a:tc>
              </a:tr>
            </a:tbl>
          </a:graphicData>
        </a:graphic>
      </p:graphicFrame>
      <p:grpSp>
        <p:nvGrpSpPr>
          <p:cNvPr id="1121" name="Google Shape;1121;p99"/>
          <p:cNvGrpSpPr/>
          <p:nvPr/>
        </p:nvGrpSpPr>
        <p:grpSpPr>
          <a:xfrm>
            <a:off x="102989" y="1237227"/>
            <a:ext cx="5149941" cy="5355495"/>
            <a:chOff x="1686219" y="-159772"/>
            <a:chExt cx="5149941" cy="5355495"/>
          </a:xfrm>
        </p:grpSpPr>
        <p:sp>
          <p:nvSpPr>
            <p:cNvPr id="1122" name="Google Shape;1122;p99"/>
            <p:cNvSpPr/>
            <p:nvPr/>
          </p:nvSpPr>
          <p:spPr>
            <a:xfrm>
              <a:off x="2160834" y="381888"/>
              <a:ext cx="4272221" cy="4272221"/>
            </a:xfrm>
            <a:prstGeom prst="blockArc">
              <a:avLst>
                <a:gd fmla="val 14039157" name="adj1"/>
                <a:gd fmla="val 16141634" name="adj2"/>
                <a:gd fmla="val 2762" name="adj3"/>
              </a:avLst>
            </a:prstGeom>
            <a:gradFill>
              <a:gsLst>
                <a:gs pos="0">
                  <a:srgbClr val="FFBD80"/>
                </a:gs>
                <a:gs pos="35000">
                  <a:srgbClr val="FFCFA8"/>
                </a:gs>
                <a:gs pos="100000">
                  <a:srgbClr val="FFEBD9"/>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9"/>
            <p:cNvSpPr/>
            <p:nvPr/>
          </p:nvSpPr>
          <p:spPr>
            <a:xfrm>
              <a:off x="2160416" y="382192"/>
              <a:ext cx="4272221" cy="4272221"/>
            </a:xfrm>
            <a:prstGeom prst="blockArc">
              <a:avLst>
                <a:gd fmla="val 11880000" name="adj1"/>
                <a:gd fmla="val 14040000" name="adj2"/>
                <a:gd fmla="val 2762" name="adj3"/>
              </a:avLst>
            </a:prstGeom>
            <a:gradFill>
              <a:gsLst>
                <a:gs pos="0">
                  <a:srgbClr val="99EAFF"/>
                </a:gs>
                <a:gs pos="35000">
                  <a:srgbClr val="B8F1FF"/>
                </a:gs>
                <a:gs pos="100000">
                  <a:srgbClr val="E2FBFF"/>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9"/>
            <p:cNvSpPr/>
            <p:nvPr/>
          </p:nvSpPr>
          <p:spPr>
            <a:xfrm>
              <a:off x="2142040" y="436244"/>
              <a:ext cx="4272221" cy="4272221"/>
            </a:xfrm>
            <a:prstGeom prst="blockArc">
              <a:avLst>
                <a:gd fmla="val 9813491" name="adj1"/>
                <a:gd fmla="val 11973168" name="adj2"/>
                <a:gd fmla="val 2762" name="adj3"/>
              </a:avLst>
            </a:prstGeom>
            <a:gradFill>
              <a:gsLst>
                <a:gs pos="0">
                  <a:srgbClr val="C8B2E9"/>
                </a:gs>
                <a:gs pos="35000">
                  <a:srgbClr val="D6CAED"/>
                </a:gs>
                <a:gs pos="100000">
                  <a:srgbClr val="EFE8FA"/>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9"/>
            <p:cNvSpPr/>
            <p:nvPr/>
          </p:nvSpPr>
          <p:spPr>
            <a:xfrm>
              <a:off x="2125083" y="381535"/>
              <a:ext cx="4272221" cy="4272221"/>
            </a:xfrm>
            <a:prstGeom prst="blockArc">
              <a:avLst>
                <a:gd fmla="val 7560025" name="adj1"/>
                <a:gd fmla="val 9720018" name="adj2"/>
                <a:gd fmla="val 2762" name="adj3"/>
              </a:avLst>
            </a:prstGeom>
            <a:gradFill>
              <a:gsLst>
                <a:gs pos="0">
                  <a:srgbClr val="DAFEA4"/>
                </a:gs>
                <a:gs pos="35000">
                  <a:srgbClr val="E3FEBF"/>
                </a:gs>
                <a:gs pos="100000">
                  <a:srgbClr val="F4FEE6"/>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9"/>
            <p:cNvSpPr/>
            <p:nvPr/>
          </p:nvSpPr>
          <p:spPr>
            <a:xfrm>
              <a:off x="2125086" y="381537"/>
              <a:ext cx="4272221" cy="4272221"/>
            </a:xfrm>
            <a:prstGeom prst="blockArc">
              <a:avLst>
                <a:gd fmla="val 5400027" name="adj1"/>
                <a:gd fmla="val 7560032" name="adj2"/>
                <a:gd fmla="val 2762" name="adj3"/>
              </a:avLst>
            </a:prstGeom>
            <a:gradFill>
              <a:gsLst>
                <a:gs pos="0">
                  <a:srgbClr val="FFA09D"/>
                </a:gs>
                <a:gs pos="35000">
                  <a:srgbClr val="FFBCBC"/>
                </a:gs>
                <a:gs pos="100000">
                  <a:srgbClr val="FFE2E2"/>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9"/>
            <p:cNvSpPr/>
            <p:nvPr/>
          </p:nvSpPr>
          <p:spPr>
            <a:xfrm>
              <a:off x="2125045" y="381537"/>
              <a:ext cx="4272221" cy="4272221"/>
            </a:xfrm>
            <a:prstGeom prst="blockArc">
              <a:avLst>
                <a:gd fmla="val 3239961" name="adj1"/>
                <a:gd fmla="val 5399960" name="adj2"/>
                <a:gd fmla="val 2762" name="adj3"/>
              </a:avLst>
            </a:prstGeom>
            <a:gradFill>
              <a:gsLst>
                <a:gs pos="0">
                  <a:srgbClr val="FFBD80"/>
                </a:gs>
                <a:gs pos="35000">
                  <a:srgbClr val="FFCFA8"/>
                </a:gs>
                <a:gs pos="100000">
                  <a:srgbClr val="FFEBD9"/>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9"/>
            <p:cNvSpPr/>
            <p:nvPr/>
          </p:nvSpPr>
          <p:spPr>
            <a:xfrm>
              <a:off x="2125081" y="381511"/>
              <a:ext cx="4272221" cy="4272221"/>
            </a:xfrm>
            <a:prstGeom prst="blockArc">
              <a:avLst>
                <a:gd fmla="val 1080029" name="adj1"/>
                <a:gd fmla="val 3240034" name="adj2"/>
                <a:gd fmla="val 2762" name="adj3"/>
              </a:avLst>
            </a:prstGeom>
            <a:gradFill>
              <a:gsLst>
                <a:gs pos="0">
                  <a:srgbClr val="99EAFF"/>
                </a:gs>
                <a:gs pos="35000">
                  <a:srgbClr val="B8F1FF"/>
                </a:gs>
                <a:gs pos="100000">
                  <a:srgbClr val="E2FBFF"/>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9"/>
            <p:cNvSpPr/>
            <p:nvPr/>
          </p:nvSpPr>
          <p:spPr>
            <a:xfrm>
              <a:off x="2125078" y="381521"/>
              <a:ext cx="4272221" cy="4272221"/>
            </a:xfrm>
            <a:prstGeom prst="blockArc">
              <a:avLst>
                <a:gd fmla="val 20520006" name="adj1"/>
                <a:gd fmla="val 1080011" name="adj2"/>
                <a:gd fmla="val 2762" name="adj3"/>
              </a:avLst>
            </a:prstGeom>
            <a:gradFill>
              <a:gsLst>
                <a:gs pos="0">
                  <a:srgbClr val="C8B2E9"/>
                </a:gs>
                <a:gs pos="35000">
                  <a:srgbClr val="D6CAED"/>
                </a:gs>
                <a:gs pos="100000">
                  <a:srgbClr val="EFE8FA"/>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9"/>
            <p:cNvSpPr/>
            <p:nvPr/>
          </p:nvSpPr>
          <p:spPr>
            <a:xfrm>
              <a:off x="2125082" y="381532"/>
              <a:ext cx="4272221" cy="4272221"/>
            </a:xfrm>
            <a:prstGeom prst="blockArc">
              <a:avLst>
                <a:gd fmla="val 18359980" name="adj1"/>
                <a:gd fmla="val 20519986" name="adj2"/>
                <a:gd fmla="val 2762" name="adj3"/>
              </a:avLst>
            </a:prstGeom>
            <a:gradFill>
              <a:gsLst>
                <a:gs pos="0">
                  <a:srgbClr val="DAFEA4"/>
                </a:gs>
                <a:gs pos="35000">
                  <a:srgbClr val="E3FEBF"/>
                </a:gs>
                <a:gs pos="100000">
                  <a:srgbClr val="F4FEE6"/>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9"/>
            <p:cNvSpPr/>
            <p:nvPr/>
          </p:nvSpPr>
          <p:spPr>
            <a:xfrm>
              <a:off x="2125990" y="382192"/>
              <a:ext cx="4272221" cy="4272221"/>
            </a:xfrm>
            <a:prstGeom prst="blockArc">
              <a:avLst>
                <a:gd fmla="val 16198498" name="adj1"/>
                <a:gd fmla="val 18358148" name="adj2"/>
                <a:gd fmla="val 2762" name="adj3"/>
              </a:avLst>
            </a:prstGeom>
            <a:gradFill>
              <a:gsLst>
                <a:gs pos="0">
                  <a:srgbClr val="FFA09D"/>
                </a:gs>
                <a:gs pos="35000">
                  <a:srgbClr val="FFBCBC"/>
                </a:gs>
                <a:gs pos="100000">
                  <a:srgbClr val="FFE2E2"/>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9"/>
            <p:cNvSpPr/>
            <p:nvPr/>
          </p:nvSpPr>
          <p:spPr>
            <a:xfrm>
              <a:off x="3396512" y="1632939"/>
              <a:ext cx="1800028" cy="1770727"/>
            </a:xfrm>
            <a:prstGeom prst="ellipse">
              <a:avLst/>
            </a:prstGeom>
            <a:gradFill>
              <a:gsLst>
                <a:gs pos="0">
                  <a:srgbClr val="9FC3FF"/>
                </a:gs>
                <a:gs pos="35000">
                  <a:srgbClr val="BDD5FF"/>
                </a:gs>
                <a:gs pos="100000">
                  <a:srgbClr val="E4EEFF"/>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9"/>
            <p:cNvSpPr txBox="1"/>
            <p:nvPr/>
          </p:nvSpPr>
          <p:spPr>
            <a:xfrm>
              <a:off x="3660120" y="1892256"/>
              <a:ext cx="1272812" cy="1252093"/>
            </a:xfrm>
            <a:prstGeom prst="rect">
              <a:avLst/>
            </a:prstGeom>
            <a:noFill/>
            <a:ln>
              <a:noFill/>
            </a:ln>
          </p:spPr>
          <p:txBody>
            <a:bodyPr anchorCtr="0" anchor="ctr" bIns="21575" lIns="21575" spcFirstLastPara="1" rIns="21575" wrap="square" tIns="21575">
              <a:noAutofit/>
            </a:bodyPr>
            <a:lstStyle/>
            <a:p>
              <a:pPr indent="0" lvl="0" marL="0" marR="0" rtl="0" algn="ctr">
                <a:lnSpc>
                  <a:spcPct val="90000"/>
                </a:lnSpc>
                <a:spcBef>
                  <a:spcPts val="0"/>
                </a:spcBef>
                <a:spcAft>
                  <a:spcPts val="0"/>
                </a:spcAft>
                <a:buClr>
                  <a:schemeClr val="dk1"/>
                </a:buClr>
                <a:buSzPts val="1700"/>
                <a:buFont typeface="Calibri"/>
                <a:buNone/>
              </a:pPr>
              <a:r>
                <a:rPr b="1" lang="en-US" sz="1700">
                  <a:solidFill>
                    <a:schemeClr val="dk1"/>
                  </a:solidFill>
                  <a:latin typeface="Calibri"/>
                  <a:ea typeface="Calibri"/>
                  <a:cs typeface="Calibri"/>
                  <a:sym typeface="Calibri"/>
                </a:rPr>
                <a:t>IEEE802.15.1-10</a:t>
              </a:r>
              <a:endParaRPr/>
            </a:p>
          </p:txBody>
        </p:sp>
        <p:sp>
          <p:nvSpPr>
            <p:cNvPr id="1134" name="Google Shape;1134;p99"/>
            <p:cNvSpPr/>
            <p:nvPr/>
          </p:nvSpPr>
          <p:spPr>
            <a:xfrm>
              <a:off x="3689715" y="-159772"/>
              <a:ext cx="1142929" cy="1142929"/>
            </a:xfrm>
            <a:prstGeom prst="ellipse">
              <a:avLst/>
            </a:prstGeom>
            <a:gradFill>
              <a:gsLst>
                <a:gs pos="0">
                  <a:srgbClr val="FFA09D"/>
                </a:gs>
                <a:gs pos="35000">
                  <a:srgbClr val="FFBCBC"/>
                </a:gs>
                <a:gs pos="100000">
                  <a:srgbClr val="FFE2E2"/>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9"/>
            <p:cNvSpPr txBox="1"/>
            <p:nvPr/>
          </p:nvSpPr>
          <p:spPr>
            <a:xfrm>
              <a:off x="3857093" y="7606"/>
              <a:ext cx="808173" cy="8081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15.1 </a:t>
              </a:r>
              <a:r>
                <a:rPr lang="en-US" sz="1600">
                  <a:solidFill>
                    <a:schemeClr val="dk1"/>
                  </a:solidFill>
                  <a:latin typeface="Calibri"/>
                  <a:ea typeface="Calibri"/>
                  <a:cs typeface="Calibri"/>
                  <a:sym typeface="Calibri"/>
                </a:rPr>
                <a:t>Bluetooth</a:t>
              </a:r>
              <a:endParaRPr/>
            </a:p>
          </p:txBody>
        </p:sp>
        <p:sp>
          <p:nvSpPr>
            <p:cNvPr id="1136" name="Google Shape;1136;p99"/>
            <p:cNvSpPr/>
            <p:nvPr/>
          </p:nvSpPr>
          <p:spPr>
            <a:xfrm>
              <a:off x="4927952" y="241887"/>
              <a:ext cx="1142929" cy="1142929"/>
            </a:xfrm>
            <a:prstGeom prst="ellipse">
              <a:avLst/>
            </a:prstGeom>
            <a:gradFill>
              <a:gsLst>
                <a:gs pos="0">
                  <a:srgbClr val="DAFEA4"/>
                </a:gs>
                <a:gs pos="35000">
                  <a:srgbClr val="E3FEBF"/>
                </a:gs>
                <a:gs pos="100000">
                  <a:srgbClr val="F4FEE6"/>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9"/>
            <p:cNvSpPr txBox="1"/>
            <p:nvPr/>
          </p:nvSpPr>
          <p:spPr>
            <a:xfrm>
              <a:off x="5095330" y="409265"/>
              <a:ext cx="808173" cy="8081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15.2      </a:t>
              </a:r>
              <a:r>
                <a:rPr lang="en-US" sz="1600">
                  <a:solidFill>
                    <a:schemeClr val="dk1"/>
                  </a:solidFill>
                  <a:latin typeface="Calibri"/>
                  <a:ea typeface="Calibri"/>
                  <a:cs typeface="Calibri"/>
                  <a:sym typeface="Calibri"/>
                </a:rPr>
                <a:t>Co-Existence</a:t>
              </a:r>
              <a:endParaRPr/>
            </a:p>
          </p:txBody>
        </p:sp>
        <p:sp>
          <p:nvSpPr>
            <p:cNvPr id="1138" name="Google Shape;1138;p99"/>
            <p:cNvSpPr/>
            <p:nvPr/>
          </p:nvSpPr>
          <p:spPr>
            <a:xfrm>
              <a:off x="5693231" y="1295192"/>
              <a:ext cx="1142929" cy="1142929"/>
            </a:xfrm>
            <a:prstGeom prst="ellipse">
              <a:avLst/>
            </a:prstGeom>
            <a:gradFill>
              <a:gsLst>
                <a:gs pos="0">
                  <a:srgbClr val="C8B2E9"/>
                </a:gs>
                <a:gs pos="35000">
                  <a:srgbClr val="D6CAED"/>
                </a:gs>
                <a:gs pos="100000">
                  <a:srgbClr val="EFE8FA"/>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9"/>
            <p:cNvSpPr txBox="1"/>
            <p:nvPr/>
          </p:nvSpPr>
          <p:spPr>
            <a:xfrm>
              <a:off x="5860609" y="1462570"/>
              <a:ext cx="808173" cy="8081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15.3   </a:t>
              </a:r>
              <a:r>
                <a:rPr lang="en-US" sz="1600">
                  <a:solidFill>
                    <a:schemeClr val="dk1"/>
                  </a:solidFill>
                  <a:latin typeface="Calibri"/>
                  <a:ea typeface="Calibri"/>
                  <a:cs typeface="Calibri"/>
                  <a:sym typeface="Calibri"/>
                </a:rPr>
                <a:t>High Rate WPAN</a:t>
              </a:r>
              <a:endParaRPr/>
            </a:p>
          </p:txBody>
        </p:sp>
        <p:sp>
          <p:nvSpPr>
            <p:cNvPr id="1140" name="Google Shape;1140;p99"/>
            <p:cNvSpPr/>
            <p:nvPr/>
          </p:nvSpPr>
          <p:spPr>
            <a:xfrm>
              <a:off x="5693228" y="2597152"/>
              <a:ext cx="1142929" cy="1142929"/>
            </a:xfrm>
            <a:prstGeom prst="ellipse">
              <a:avLst/>
            </a:prstGeom>
            <a:gradFill>
              <a:gsLst>
                <a:gs pos="0">
                  <a:srgbClr val="99EAFF"/>
                </a:gs>
                <a:gs pos="35000">
                  <a:srgbClr val="B8F1FF"/>
                </a:gs>
                <a:gs pos="100000">
                  <a:srgbClr val="E2FBFF"/>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9"/>
            <p:cNvSpPr txBox="1"/>
            <p:nvPr/>
          </p:nvSpPr>
          <p:spPr>
            <a:xfrm>
              <a:off x="5860606" y="2764530"/>
              <a:ext cx="808173" cy="8081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15.4    </a:t>
              </a:r>
              <a:r>
                <a:rPr lang="en-US" sz="1600">
                  <a:solidFill>
                    <a:schemeClr val="dk1"/>
                  </a:solidFill>
                  <a:latin typeface="Calibri"/>
                  <a:ea typeface="Calibri"/>
                  <a:cs typeface="Calibri"/>
                  <a:sym typeface="Calibri"/>
                </a:rPr>
                <a:t>Low Rate WPAN</a:t>
              </a:r>
              <a:endParaRPr/>
            </a:p>
          </p:txBody>
        </p:sp>
        <p:sp>
          <p:nvSpPr>
            <p:cNvPr id="1142" name="Google Shape;1142;p99"/>
            <p:cNvSpPr/>
            <p:nvPr/>
          </p:nvSpPr>
          <p:spPr>
            <a:xfrm>
              <a:off x="4927945" y="3650453"/>
              <a:ext cx="1142929" cy="1142929"/>
            </a:xfrm>
            <a:prstGeom prst="ellipse">
              <a:avLst/>
            </a:prstGeom>
            <a:gradFill>
              <a:gsLst>
                <a:gs pos="0">
                  <a:srgbClr val="FFBD80"/>
                </a:gs>
                <a:gs pos="35000">
                  <a:srgbClr val="FFCFA8"/>
                </a:gs>
                <a:gs pos="100000">
                  <a:srgbClr val="FFEBD9"/>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9"/>
            <p:cNvSpPr txBox="1"/>
            <p:nvPr/>
          </p:nvSpPr>
          <p:spPr>
            <a:xfrm>
              <a:off x="5095323" y="3817831"/>
              <a:ext cx="808173" cy="8081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15.5   </a:t>
              </a:r>
              <a:r>
                <a:rPr lang="en-US" sz="1600">
                  <a:solidFill>
                    <a:schemeClr val="dk1"/>
                  </a:solidFill>
                  <a:latin typeface="Calibri"/>
                  <a:ea typeface="Calibri"/>
                  <a:cs typeface="Calibri"/>
                  <a:sym typeface="Calibri"/>
                </a:rPr>
                <a:t>Mesh Networking</a:t>
              </a:r>
              <a:endParaRPr/>
            </a:p>
          </p:txBody>
        </p:sp>
        <p:sp>
          <p:nvSpPr>
            <p:cNvPr id="1144" name="Google Shape;1144;p99"/>
            <p:cNvSpPr/>
            <p:nvPr/>
          </p:nvSpPr>
          <p:spPr>
            <a:xfrm>
              <a:off x="3689716" y="4052794"/>
              <a:ext cx="1142929" cy="1142929"/>
            </a:xfrm>
            <a:prstGeom prst="ellipse">
              <a:avLst/>
            </a:prstGeom>
            <a:gradFill>
              <a:gsLst>
                <a:gs pos="0">
                  <a:srgbClr val="FFA09D"/>
                </a:gs>
                <a:gs pos="35000">
                  <a:srgbClr val="FFBCBC"/>
                </a:gs>
                <a:gs pos="100000">
                  <a:srgbClr val="FFE2E2"/>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9"/>
            <p:cNvSpPr txBox="1"/>
            <p:nvPr/>
          </p:nvSpPr>
          <p:spPr>
            <a:xfrm>
              <a:off x="3857094" y="4220172"/>
              <a:ext cx="808173" cy="8081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15.6  </a:t>
              </a:r>
              <a:r>
                <a:rPr lang="en-US" sz="1600">
                  <a:solidFill>
                    <a:schemeClr val="dk1"/>
                  </a:solidFill>
                  <a:latin typeface="Calibri"/>
                  <a:ea typeface="Calibri"/>
                  <a:cs typeface="Calibri"/>
                  <a:sym typeface="Calibri"/>
                </a:rPr>
                <a:t>Body Area Network</a:t>
              </a:r>
              <a:endParaRPr/>
            </a:p>
          </p:txBody>
        </p:sp>
        <p:sp>
          <p:nvSpPr>
            <p:cNvPr id="1146" name="Google Shape;1146;p99"/>
            <p:cNvSpPr/>
            <p:nvPr/>
          </p:nvSpPr>
          <p:spPr>
            <a:xfrm>
              <a:off x="2451481" y="3650455"/>
              <a:ext cx="1142929" cy="1142929"/>
            </a:xfrm>
            <a:prstGeom prst="ellipse">
              <a:avLst/>
            </a:prstGeom>
            <a:gradFill>
              <a:gsLst>
                <a:gs pos="0">
                  <a:srgbClr val="DAFEA4"/>
                </a:gs>
                <a:gs pos="35000">
                  <a:srgbClr val="E3FEBF"/>
                </a:gs>
                <a:gs pos="100000">
                  <a:srgbClr val="F4FEE6"/>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9"/>
            <p:cNvSpPr txBox="1"/>
            <p:nvPr/>
          </p:nvSpPr>
          <p:spPr>
            <a:xfrm>
              <a:off x="2618859" y="3817833"/>
              <a:ext cx="808173" cy="8081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15.7 </a:t>
              </a:r>
              <a:r>
                <a:rPr lang="en-US" sz="1600">
                  <a:solidFill>
                    <a:schemeClr val="dk1"/>
                  </a:solidFill>
                  <a:latin typeface="Calibri"/>
                  <a:ea typeface="Calibri"/>
                  <a:cs typeface="Calibri"/>
                  <a:sym typeface="Calibri"/>
                </a:rPr>
                <a:t>Visible Light Comm’n</a:t>
              </a:r>
              <a:endParaRPr/>
            </a:p>
          </p:txBody>
        </p:sp>
        <p:sp>
          <p:nvSpPr>
            <p:cNvPr id="1148" name="Google Shape;1148;p99"/>
            <p:cNvSpPr/>
            <p:nvPr/>
          </p:nvSpPr>
          <p:spPr>
            <a:xfrm>
              <a:off x="1686219" y="2597149"/>
              <a:ext cx="1142929" cy="1142929"/>
            </a:xfrm>
            <a:prstGeom prst="ellipse">
              <a:avLst/>
            </a:prstGeom>
            <a:gradFill>
              <a:gsLst>
                <a:gs pos="0">
                  <a:srgbClr val="C8B2E9"/>
                </a:gs>
                <a:gs pos="35000">
                  <a:srgbClr val="D6CAED"/>
                </a:gs>
                <a:gs pos="100000">
                  <a:srgbClr val="EFE8FA"/>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9"/>
            <p:cNvSpPr txBox="1"/>
            <p:nvPr/>
          </p:nvSpPr>
          <p:spPr>
            <a:xfrm>
              <a:off x="1853597" y="2764527"/>
              <a:ext cx="808173" cy="8081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15.8   </a:t>
              </a:r>
              <a:r>
                <a:rPr lang="en-US" sz="1600">
                  <a:solidFill>
                    <a:schemeClr val="dk1"/>
                  </a:solidFill>
                  <a:latin typeface="Calibri"/>
                  <a:ea typeface="Calibri"/>
                  <a:cs typeface="Calibri"/>
                  <a:sym typeface="Calibri"/>
                </a:rPr>
                <a:t>Peer Aware Comm’n</a:t>
              </a:r>
              <a:endParaRPr/>
            </a:p>
          </p:txBody>
        </p:sp>
        <p:sp>
          <p:nvSpPr>
            <p:cNvPr id="1150" name="Google Shape;1150;p99"/>
            <p:cNvSpPr/>
            <p:nvPr/>
          </p:nvSpPr>
          <p:spPr>
            <a:xfrm>
              <a:off x="1721556" y="1295859"/>
              <a:ext cx="1142929" cy="1142929"/>
            </a:xfrm>
            <a:prstGeom prst="ellipse">
              <a:avLst/>
            </a:prstGeom>
            <a:gradFill>
              <a:gsLst>
                <a:gs pos="0">
                  <a:srgbClr val="99EAFF"/>
                </a:gs>
                <a:gs pos="35000">
                  <a:srgbClr val="B8F1FF"/>
                </a:gs>
                <a:gs pos="100000">
                  <a:srgbClr val="E2FBFF"/>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9"/>
            <p:cNvSpPr txBox="1"/>
            <p:nvPr/>
          </p:nvSpPr>
          <p:spPr>
            <a:xfrm>
              <a:off x="1888934" y="1463237"/>
              <a:ext cx="808173" cy="8081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15.9     </a:t>
              </a:r>
              <a:r>
                <a:rPr lang="en-US" sz="1600">
                  <a:solidFill>
                    <a:schemeClr val="dk1"/>
                  </a:solidFill>
                  <a:latin typeface="Calibri"/>
                  <a:ea typeface="Calibri"/>
                  <a:cs typeface="Calibri"/>
                  <a:sym typeface="Calibri"/>
                </a:rPr>
                <a:t>Key Mgt Protocol</a:t>
              </a:r>
              <a:endParaRPr/>
            </a:p>
          </p:txBody>
        </p:sp>
        <p:sp>
          <p:nvSpPr>
            <p:cNvPr id="1152" name="Google Shape;1152;p99"/>
            <p:cNvSpPr/>
            <p:nvPr/>
          </p:nvSpPr>
          <p:spPr>
            <a:xfrm>
              <a:off x="2486827" y="242554"/>
              <a:ext cx="1142929" cy="1142929"/>
            </a:xfrm>
            <a:prstGeom prst="ellipse">
              <a:avLst/>
            </a:prstGeom>
            <a:gradFill>
              <a:gsLst>
                <a:gs pos="0">
                  <a:srgbClr val="FFBD80"/>
                </a:gs>
                <a:gs pos="35000">
                  <a:srgbClr val="FFCFA8"/>
                </a:gs>
                <a:gs pos="100000">
                  <a:srgbClr val="FFEBD9"/>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9"/>
            <p:cNvSpPr txBox="1"/>
            <p:nvPr/>
          </p:nvSpPr>
          <p:spPr>
            <a:xfrm>
              <a:off x="2654205" y="409932"/>
              <a:ext cx="808173" cy="808173"/>
            </a:xfrm>
            <a:prstGeom prst="rect">
              <a:avLst/>
            </a:prstGeom>
            <a:noFill/>
            <a:ln>
              <a:noFill/>
            </a:ln>
          </p:spPr>
          <p:txBody>
            <a:bodyPr anchorCtr="0" anchor="ctr" bIns="20300" lIns="20300" spcFirstLastPara="1" rIns="20300" wrap="square" tIns="20300">
              <a:noAutofit/>
            </a:bodyPr>
            <a:lstStyle/>
            <a:p>
              <a:pPr indent="0" lvl="0" marL="0" marR="0" rtl="0" algn="ctr">
                <a:lnSpc>
                  <a:spcPct val="90000"/>
                </a:lnSpc>
                <a:spcBef>
                  <a:spcPts val="0"/>
                </a:spcBef>
                <a:spcAft>
                  <a:spcPts val="0"/>
                </a:spcAft>
                <a:buClr>
                  <a:schemeClr val="dk1"/>
                </a:buClr>
                <a:buSzPts val="1600"/>
                <a:buFont typeface="Calibri"/>
                <a:buNone/>
              </a:pPr>
              <a:r>
                <a:rPr b="1" lang="en-US" sz="1600">
                  <a:solidFill>
                    <a:schemeClr val="dk1"/>
                  </a:solidFill>
                  <a:latin typeface="Calibri"/>
                  <a:ea typeface="Calibri"/>
                  <a:cs typeface="Calibri"/>
                  <a:sym typeface="Calibri"/>
                </a:rPr>
                <a:t>15.10  </a:t>
              </a:r>
              <a:r>
                <a:rPr lang="en-US" sz="1600">
                  <a:solidFill>
                    <a:schemeClr val="dk1"/>
                  </a:solidFill>
                  <a:latin typeface="Calibri"/>
                  <a:ea typeface="Calibri"/>
                  <a:cs typeface="Calibri"/>
                  <a:sym typeface="Calibri"/>
                </a:rPr>
                <a:t>Layer 2 Routing</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xtured">
  <a:themeElements>
    <a:clrScheme name="Textured 10">
      <a:dk1>
        <a:srgbClr val="000000"/>
      </a:dk1>
      <a:lt1>
        <a:srgbClr val="FFFFFF"/>
      </a:lt1>
      <a:dk2>
        <a:srgbClr val="3D5D8B"/>
      </a:dk2>
      <a:lt2>
        <a:srgbClr val="969696"/>
      </a:lt2>
      <a:accent1>
        <a:srgbClr val="FFFFFF"/>
      </a:accent1>
      <a:accent2>
        <a:srgbClr val="00BAB6"/>
      </a:accent2>
      <a:accent3>
        <a:srgbClr val="FFFFFF"/>
      </a:accent3>
      <a:accent4>
        <a:srgbClr val="000000"/>
      </a:accent4>
      <a:accent5>
        <a:srgbClr val="FFFFFF"/>
      </a:accent5>
      <a:accent6>
        <a:srgbClr val="00A8A5"/>
      </a:accent6>
      <a:hlink>
        <a:srgbClr val="8A8AD8"/>
      </a:hlink>
      <a:folHlink>
        <a:srgbClr val="2424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2020-12-10T04:39:36Z</dcterms:created>
  <dc:creator>S V Srikanth</dc:creator>
</cp:coreProperties>
</file>